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68"/>
  </p:normalViewPr>
  <p:slideViewPr>
    <p:cSldViewPr snapToGrid="0" showGuides="1">
      <p:cViewPr varScale="1">
        <p:scale>
          <a:sx n="93" d="100"/>
          <a:sy n="93" d="100"/>
        </p:scale>
        <p:origin x="208" y="6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4A266-4978-DC05-048D-F3093A647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134ED3-6F4C-6259-5C2A-8F0CE941F6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AC09-10A5-A20D-B3AB-612237DE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00D4-EFBD-C244-833A-2113A37F1DBE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1CDF5-2CB9-7A97-6E4F-88834793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18A25-5706-4941-72C0-80EF2E22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A0DF1-6B39-544E-A725-FD8DBB858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4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70E86-F1EF-F2A2-7C1B-E2178F6ED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186C0A-78D5-3CEF-3A00-5DBFF1DD8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566F2-B673-A870-1D86-2E6492EA1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00D4-EFBD-C244-833A-2113A37F1DBE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FF592-7D22-3A28-A939-63ABC944A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70BD6-1BE5-D439-D9A8-183BDE8B9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A0DF1-6B39-544E-A725-FD8DBB858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8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836B81-F693-2D2D-CC6C-EF7DA261E2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9FC3EE-B113-1766-0797-A87B8B0CB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B0053-5AD1-33B0-5A5A-F2942A232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00D4-EFBD-C244-833A-2113A37F1DBE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D845D-5B2E-6834-A9F1-E93BCE877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B9B86-7816-E3C7-A298-44322253B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A0DF1-6B39-544E-A725-FD8DBB858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3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A3F1F-781B-2260-6686-347185521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EF1F2-F30C-43B4-9BAC-F42B72C2C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CE658-0CD4-A46D-1F78-A5B3B32E7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00D4-EFBD-C244-833A-2113A37F1DBE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F2C2A-B113-E627-3D09-805926D26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8D102-88D4-E421-A023-B828F91BF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A0DF1-6B39-544E-A725-FD8DBB858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5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6777C-E692-376D-C03F-7E85A7B56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75FA6-8131-375F-27E2-633F6184D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34DB1-D112-43AF-87F6-3695EC939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00D4-EFBD-C244-833A-2113A37F1DBE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14B4E-2A32-5374-0919-A7C1A6C27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5567A-36D7-EA35-728B-F63C9C86A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A0DF1-6B39-544E-A725-FD8DBB858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34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9CF40-7526-569A-882F-8F911FDDC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47E14-6E0D-76FF-3A0A-D885A467E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BF1DB-F8BD-29AF-9B6C-6B68D7EFF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090F8-2151-B745-D61E-EFA021D69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00D4-EFBD-C244-833A-2113A37F1DBE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D4D2A-0504-18B4-FC59-8312DE748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C05FB-251A-2E4D-C97B-5246ECE17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A0DF1-6B39-544E-A725-FD8DBB858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40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73F45-CAAE-C1FB-A736-3872C9A55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C15AB-04F3-CE06-C790-B9906E874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94281-F643-7A2C-3631-1B69A9B17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5C9A05-C739-4043-0EB1-E49F968022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588FD6-C7DE-7967-EA03-9D5B2F9B04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48163B-1C00-5FD0-5EAC-2242C31D2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00D4-EFBD-C244-833A-2113A37F1DBE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F9F124-738F-7989-44A7-AF85596E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D66CA5-E932-EDF2-1FC1-D8EE7EB3F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A0DF1-6B39-544E-A725-FD8DBB858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0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9A16C-DE13-553A-2A17-93F42B291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F395FF-EA23-AEE2-6160-1AEB13825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00D4-EFBD-C244-833A-2113A37F1DBE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C69B97-6AF3-4C5F-1F34-8DCD68E5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1AC95B-723C-8CA7-A8DB-E4D5CF0ED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A0DF1-6B39-544E-A725-FD8DBB858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7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6F6586-09D9-AA3B-233B-D45D24785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00D4-EFBD-C244-833A-2113A37F1DBE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9A199-0FDC-91F5-6EE9-57C426C02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9F5A7-B2A3-0F27-27F5-B9ED6EEB1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A0DF1-6B39-544E-A725-FD8DBB858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41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B7B20-D657-C045-B9BE-6D015D850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D399F-5079-459E-87FE-142E5BD7F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DF89F1-4DF8-0799-B6A3-50AE9E2FA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07EE0-C3F6-9882-BDC6-7B847ECCC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00D4-EFBD-C244-833A-2113A37F1DBE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9DDD7-EE47-1129-5766-F229E377C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675EA-21BF-056D-D0F4-EB1135F34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A0DF1-6B39-544E-A725-FD8DBB858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96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D67FF-53A8-7531-254B-80332460A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51228C-76AE-BE06-5CA6-12BFA8BC90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2B4B9-62B0-039D-F1C1-707EECF73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7E6B2-9109-F7A7-F7B1-206EDF202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00D4-EFBD-C244-833A-2113A37F1DBE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E78D8-880E-6AED-B936-13DBF014C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2F593-DB1E-F348-9DE1-1765392C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A0DF1-6B39-544E-A725-FD8DBB858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1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DC2206-0CCA-AD88-3A14-452184352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29B23-83B6-6025-1DDC-AAE9F68B8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30B11-79BA-9168-951B-5B7CE3FA50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EA00D4-EFBD-C244-833A-2113A37F1DBE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4CCF7-8C67-7D1D-8FDB-D1EA3E9A9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57AEF-74D6-7ADE-8CB4-26059E8CB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3A0DF1-6B39-544E-A725-FD8DBB858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2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390/ijgi7100397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tgilbert/VBET-2" TargetMode="External"/><Relationship Id="rId5" Type="http://schemas.openxmlformats.org/officeDocument/2006/relationships/hyperlink" Target="https://tools.riverscapes.net/vbet/" TargetMode="External"/><Relationship Id="rId4" Type="http://schemas.openxmlformats.org/officeDocument/2006/relationships/hyperlink" Target="https://docs.hyriver.io/readme/pynhd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E4899-D20E-A0C2-3885-5E26818AB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614"/>
            <a:ext cx="10120431" cy="630929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Valley bottom extraction (maximum riparian corridor extent)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D35D48-55E3-1D63-4343-CB8615753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849543"/>
            <a:ext cx="10179315" cy="28050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085EC2-2899-B90E-683F-41571548A581}"/>
              </a:ext>
            </a:extLst>
          </p:cNvPr>
          <p:cNvSpPr txBox="1"/>
          <p:nvPr/>
        </p:nvSpPr>
        <p:spPr>
          <a:xfrm>
            <a:off x="897083" y="3755518"/>
            <a:ext cx="101204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200" dirty="0">
                <a:effectLst/>
              </a:rPr>
              <a:t>Woodward, B. D., Evangelista, P. H., Young, N. E., Vorster, A. G., West, A. M., Carroll, S. L., Girma, R. K., Hatcher, E. Z., Anderson, R., </a:t>
            </a:r>
            <a:r>
              <a:rPr lang="en-US" sz="1200" dirty="0" err="1">
                <a:effectLst/>
              </a:rPr>
              <a:t>Vahsen</a:t>
            </a:r>
            <a:r>
              <a:rPr lang="en-US" sz="1200" dirty="0">
                <a:effectLst/>
              </a:rPr>
              <a:t>, M. L., Vashisht, A., Mayer, T., Carver, D., &amp; </a:t>
            </a:r>
            <a:r>
              <a:rPr lang="en-US" sz="1200" dirty="0" err="1">
                <a:effectLst/>
              </a:rPr>
              <a:t>Jarnevich</a:t>
            </a:r>
            <a:r>
              <a:rPr lang="en-US" sz="1200" dirty="0">
                <a:effectLst/>
              </a:rPr>
              <a:t>, C. (2018). </a:t>
            </a:r>
            <a:r>
              <a:rPr lang="en-US" sz="1200" b="1" dirty="0">
                <a:effectLst/>
              </a:rPr>
              <a:t>CO-RIP: A Riparian Vegetation and Corridor Extent Dataset for Colorado River Basin Streams and Rivers</a:t>
            </a:r>
            <a:r>
              <a:rPr lang="en-US" sz="1200" dirty="0">
                <a:effectLst/>
              </a:rPr>
              <a:t>. </a:t>
            </a:r>
            <a:r>
              <a:rPr lang="en-US" sz="1200" i="1" dirty="0">
                <a:effectLst/>
              </a:rPr>
              <a:t>ISPRS International Journal of Geo-Information</a:t>
            </a:r>
            <a:r>
              <a:rPr lang="en-US" sz="1200" dirty="0">
                <a:effectLst/>
              </a:rPr>
              <a:t>, </a:t>
            </a:r>
            <a:r>
              <a:rPr lang="en-US" sz="1200" i="1" dirty="0">
                <a:effectLst/>
              </a:rPr>
              <a:t>7</a:t>
            </a:r>
            <a:r>
              <a:rPr lang="en-US" sz="1200" dirty="0">
                <a:effectLst/>
              </a:rPr>
              <a:t>(10), 397. </a:t>
            </a:r>
            <a:r>
              <a:rPr lang="en-US" sz="1200" dirty="0">
                <a:effectLst/>
                <a:hlinkClick r:id="rId3"/>
              </a:rPr>
              <a:t>https://doi.org/10.3390/ijgi7100397</a:t>
            </a:r>
            <a:endParaRPr lang="en-US" sz="1200" dirty="0">
              <a:effectLst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F10413F-5F9D-0496-CD78-1094193BD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642033"/>
            <a:ext cx="10726572" cy="120285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b="1" dirty="0"/>
              <a:t>Required data inputs:</a:t>
            </a:r>
          </a:p>
          <a:p>
            <a:r>
              <a:rPr lang="en-US" sz="1600" dirty="0" err="1"/>
              <a:t>NHDPlus</a:t>
            </a:r>
            <a:r>
              <a:rPr lang="en-US" sz="1600" dirty="0"/>
              <a:t> High-Resolution Flowlines: </a:t>
            </a:r>
            <a:r>
              <a:rPr lang="en-US" sz="1600" dirty="0">
                <a:hlinkClick r:id="rId4"/>
              </a:rPr>
              <a:t>https://docs.hyriver.io/readme/pynhd.html</a:t>
            </a:r>
            <a:endParaRPr lang="en-US" sz="1600" dirty="0"/>
          </a:p>
          <a:p>
            <a:r>
              <a:rPr lang="en-US" sz="1600" dirty="0"/>
              <a:t>Digital Elevation Model (DEM): py3dep, other?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A62430-AAC8-C63C-D7C7-D3B5EB331345}"/>
              </a:ext>
            </a:extLst>
          </p:cNvPr>
          <p:cNvCxnSpPr/>
          <p:nvPr/>
        </p:nvCxnSpPr>
        <p:spPr>
          <a:xfrm>
            <a:off x="838199" y="4502781"/>
            <a:ext cx="10397836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272EF30-6B06-A71D-FC9E-7E746D096D9E}"/>
              </a:ext>
            </a:extLst>
          </p:cNvPr>
          <p:cNvSpPr txBox="1"/>
          <p:nvPr/>
        </p:nvSpPr>
        <p:spPr>
          <a:xfrm>
            <a:off x="897083" y="4718464"/>
            <a:ext cx="104567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hlinkClick r:id="rId5"/>
              </a:rPr>
              <a:t>V-BET Tool</a:t>
            </a:r>
            <a:r>
              <a:rPr lang="en-US" sz="2000" dirty="0">
                <a:hlinkClick r:id="rId5"/>
              </a:rPr>
              <a:t>: https://tools.riverscapes.net/vbet/</a:t>
            </a:r>
            <a:r>
              <a:rPr lang="en-US" sz="2000" dirty="0"/>
              <a:t> - simplify workflow based on this tool … the code is open source: </a:t>
            </a:r>
            <a:r>
              <a:rPr lang="en-US" sz="2000" dirty="0">
                <a:hlinkClick r:id="rId6"/>
              </a:rPr>
              <a:t>https://github.com/jtgilbert/VBET-2</a:t>
            </a:r>
            <a:r>
              <a:rPr lang="en-US" sz="2000" dirty="0"/>
              <a:t> </a:t>
            </a:r>
          </a:p>
        </p:txBody>
      </p:sp>
      <p:sp>
        <p:nvSpPr>
          <p:cNvPr id="15" name="Right Bracket 14">
            <a:extLst>
              <a:ext uri="{FF2B5EF4-FFF2-40B4-BE49-F238E27FC236}">
                <a16:creationId xmlns:a16="http://schemas.microsoft.com/office/drawing/2014/main" id="{20960B9F-82D6-7458-298C-11757510C01A}"/>
              </a:ext>
            </a:extLst>
          </p:cNvPr>
          <p:cNvSpPr/>
          <p:nvPr/>
        </p:nvSpPr>
        <p:spPr>
          <a:xfrm rot="16200000">
            <a:off x="4763828" y="1626961"/>
            <a:ext cx="225949" cy="748147"/>
          </a:xfrm>
          <a:prstGeom prst="rightBracke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F28CA1-A881-3547-C64F-B875E5C6B195}"/>
              </a:ext>
            </a:extLst>
          </p:cNvPr>
          <p:cNvSpPr/>
          <p:nvPr/>
        </p:nvSpPr>
        <p:spPr>
          <a:xfrm>
            <a:off x="4696691" y="999348"/>
            <a:ext cx="4530436" cy="613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Build Landsat time-series / data cube (?) for the riparian extent of the Cheyenne River</a:t>
            </a:r>
          </a:p>
        </p:txBody>
      </p:sp>
      <p:sp>
        <p:nvSpPr>
          <p:cNvPr id="17" name="5-Point Star 16">
            <a:extLst>
              <a:ext uri="{FF2B5EF4-FFF2-40B4-BE49-F238E27FC236}">
                <a16:creationId xmlns:a16="http://schemas.microsoft.com/office/drawing/2014/main" id="{ACDED466-6CD1-B806-0898-8A9593F56B15}"/>
              </a:ext>
            </a:extLst>
          </p:cNvPr>
          <p:cNvSpPr/>
          <p:nvPr/>
        </p:nvSpPr>
        <p:spPr>
          <a:xfrm>
            <a:off x="2978727" y="1500660"/>
            <a:ext cx="332509" cy="304800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D39699A-9704-2B76-2AB3-FCC4AFF026BA}"/>
              </a:ext>
            </a:extLst>
          </p:cNvPr>
          <p:cNvCxnSpPr>
            <a:cxnSpLocks/>
          </p:cNvCxnSpPr>
          <p:nvPr/>
        </p:nvCxnSpPr>
        <p:spPr>
          <a:xfrm>
            <a:off x="2313709" y="1500660"/>
            <a:ext cx="665018" cy="15240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FBEA2CE-4D8B-1646-B2B1-C1ADE2950DC0}"/>
              </a:ext>
            </a:extLst>
          </p:cNvPr>
          <p:cNvSpPr/>
          <p:nvPr/>
        </p:nvSpPr>
        <p:spPr>
          <a:xfrm>
            <a:off x="1060031" y="1129118"/>
            <a:ext cx="2507356" cy="2664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Link to stream gauge data (USGS)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C79E8CB-69D8-87C6-4158-3F4EE3A93860}"/>
              </a:ext>
            </a:extLst>
          </p:cNvPr>
          <p:cNvCxnSpPr>
            <a:stCxn id="15" idx="2"/>
          </p:cNvCxnSpPr>
          <p:nvPr/>
        </p:nvCxnSpPr>
        <p:spPr>
          <a:xfrm flipV="1">
            <a:off x="4876803" y="1653060"/>
            <a:ext cx="568033" cy="235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40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213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Valley bottom extraction (maximum riparian corridor extent)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Maxwell Cook</dc:creator>
  <cp:lastModifiedBy>Maxwell Cook</cp:lastModifiedBy>
  <cp:revision>1</cp:revision>
  <dcterms:created xsi:type="dcterms:W3CDTF">2025-10-24T16:55:20Z</dcterms:created>
  <dcterms:modified xsi:type="dcterms:W3CDTF">2025-10-24T20:15:08Z</dcterms:modified>
</cp:coreProperties>
</file>