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Lst>
  <p:notesMasterIdLst>
    <p:notesMasterId r:id="rId28"/>
  </p:notesMasterIdLst>
  <p:sldIdLst>
    <p:sldId id="256" r:id="rId3"/>
    <p:sldId id="258" r:id="rId4"/>
    <p:sldId id="259" r:id="rId5"/>
    <p:sldId id="267" r:id="rId6"/>
    <p:sldId id="268" r:id="rId7"/>
    <p:sldId id="269" r:id="rId8"/>
    <p:sldId id="270" r:id="rId9"/>
    <p:sldId id="271" r:id="rId10"/>
    <p:sldId id="272" r:id="rId11"/>
    <p:sldId id="261" r:id="rId12"/>
    <p:sldId id="273" r:id="rId13"/>
    <p:sldId id="275" r:id="rId14"/>
    <p:sldId id="274" r:id="rId15"/>
    <p:sldId id="284" r:id="rId16"/>
    <p:sldId id="277" r:id="rId17"/>
    <p:sldId id="278" r:id="rId18"/>
    <p:sldId id="285" r:id="rId19"/>
    <p:sldId id="279" r:id="rId20"/>
    <p:sldId id="280" r:id="rId21"/>
    <p:sldId id="281" r:id="rId22"/>
    <p:sldId id="282" r:id="rId23"/>
    <p:sldId id="283" r:id="rId24"/>
    <p:sldId id="263" r:id="rId25"/>
    <p:sldId id="276" r:id="rId26"/>
    <p:sldId id="266" r:id="rId27"/>
  </p:sldIdLst>
  <p:sldSz cx="12192000" cy="6858000"/>
  <p:notesSz cx="6858000" cy="9144000"/>
  <p:embeddedFontLst>
    <p:embeddedFont>
      <p:font typeface="Arial Black" panose="020B0A04020102020204" pitchFamily="34" charset="0"/>
      <p:regular r:id="rId29"/>
      <p:bold r:id="rId30"/>
    </p:embeddedFont>
    <p:embeddedFont>
      <p:font typeface="Calibri" panose="020F0502020204030204" pitchFamily="34" charset="0"/>
      <p:regular r:id="rId31"/>
      <p:bold r:id="rId32"/>
      <p:italic r:id="rId33"/>
      <p:boldItalic r:id="rId34"/>
    </p:embeddedFont>
    <p:embeddedFont>
      <p:font typeface="Raleway ExtraBold" panose="020B0604020202020204" charset="0"/>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MSFHHjqaQHQW1rGG+rfoEm4qj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515B73-D26B-43A8-A7AF-197B133166BC}">
  <a:tblStyle styleId="{71515B73-D26B-43A8-A7AF-197B133166B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8651A01-0E32-4870-AA64-92A02779ECE1}"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383126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612978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91536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98712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709773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706428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08998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190762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413747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886988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491987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066039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360410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467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830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12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66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259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13"/>
          <p:cNvSpPr txBox="1">
            <a:spLocks noGrp="1"/>
          </p:cNvSpPr>
          <p:nvPr>
            <p:ph type="body" idx="1"/>
          </p:nvPr>
        </p:nvSpPr>
        <p:spPr>
          <a:xfrm>
            <a:off x="517585" y="1825625"/>
            <a:ext cx="11110823"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p:nvPr/>
        </p:nvSpPr>
        <p:spPr>
          <a:xfrm>
            <a:off x="1304475" y="577851"/>
            <a:ext cx="8358140" cy="869950"/>
          </a:xfrm>
          <a:prstGeom prst="rect">
            <a:avLst/>
          </a:prstGeom>
          <a:noFill/>
          <a:ln>
            <a:noFill/>
          </a:ln>
        </p:spPr>
        <p:txBody>
          <a:bodyPr spcFirstLastPara="1" wrap="square" lIns="91425" tIns="45700" rIns="91425" bIns="45700" anchor="ctr" anchorCtr="0">
            <a:normAutofit fontScale="97500"/>
          </a:bodyPr>
          <a:lstStyle/>
          <a:p>
            <a:pPr marL="0" marR="0" lvl="0" indent="0" algn="just" rtl="0">
              <a:lnSpc>
                <a:spcPct val="90000"/>
              </a:lnSpc>
              <a:spcBef>
                <a:spcPts val="0"/>
              </a:spcBef>
              <a:spcAft>
                <a:spcPts val="0"/>
              </a:spcAft>
              <a:buClr>
                <a:srgbClr val="1F3864"/>
              </a:buClr>
              <a:buSzPct val="100000"/>
              <a:buFont typeface="Times New Roman"/>
              <a:buNone/>
            </a:pPr>
            <a:r>
              <a:rPr lang="en-US" sz="4400" b="1" i="0" u="none" strike="noStrike" cap="small">
                <a:solidFill>
                  <a:srgbClr val="1F3864"/>
                </a:solidFill>
                <a:latin typeface="Times New Roman"/>
                <a:ea typeface="Times New Roman"/>
                <a:cs typeface="Times New Roman"/>
                <a:sym typeface="Times New Roman"/>
              </a:rPr>
              <a:t> </a:t>
            </a:r>
            <a:endParaRPr sz="4000" b="1" i="0" u="none" strike="noStrike" cap="small">
              <a:solidFill>
                <a:srgbClr val="1F3864"/>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3"/>
          <p:cNvSpPr txBox="1">
            <a:spLocks noGrp="1"/>
          </p:cNvSpPr>
          <p:nvPr>
            <p:ph type="title"/>
          </p:nvPr>
        </p:nvSpPr>
        <p:spPr>
          <a:xfrm>
            <a:off x="839788" y="457200"/>
            <a:ext cx="3932237" cy="1600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3"/>
          <p:cNvSpPr>
            <a:spLocks noGrp="1"/>
          </p:cNvSpPr>
          <p:nvPr>
            <p:ph type="pic" idx="2"/>
          </p:nvPr>
        </p:nvSpPr>
        <p:spPr>
          <a:xfrm>
            <a:off x="5183188" y="987425"/>
            <a:ext cx="6172200" cy="4873625"/>
          </a:xfrm>
          <a:prstGeom prst="rect">
            <a:avLst/>
          </a:prstGeom>
          <a:noFill/>
          <a:ln w="9525" cap="flat" cmpd="sng">
            <a:solidFill>
              <a:srgbClr val="0C0C0C"/>
            </a:solidFill>
            <a:prstDash val="solid"/>
            <a:round/>
            <a:headEnd type="none" w="sm" len="sm"/>
            <a:tailEnd type="none" w="sm" len="sm"/>
          </a:ln>
        </p:spPr>
      </p:sp>
      <p:sp>
        <p:nvSpPr>
          <p:cNvPr id="78" name="Google Shape;78;p23"/>
          <p:cNvSpPr txBox="1">
            <a:spLocks noGrp="1"/>
          </p:cNvSpPr>
          <p:nvPr>
            <p:ph type="body" idx="1"/>
          </p:nvPr>
        </p:nvSpPr>
        <p:spPr>
          <a:xfrm>
            <a:off x="839788" y="2057400"/>
            <a:ext cx="3932237" cy="3811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4"/>
          <p:cNvSpPr txBox="1">
            <a:spLocks noGrp="1"/>
          </p:cNvSpPr>
          <p:nvPr>
            <p:ph type="title"/>
          </p:nvPr>
        </p:nvSpPr>
        <p:spPr>
          <a:xfrm>
            <a:off x="838200" y="534838"/>
            <a:ext cx="8944155" cy="11558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4"/>
          <p:cNvSpPr txBox="1">
            <a:spLocks noGrp="1"/>
          </p:cNvSpPr>
          <p:nvPr>
            <p:ph type="body" idx="1"/>
          </p:nvPr>
        </p:nvSpPr>
        <p:spPr>
          <a:xfrm rot="5400000">
            <a:off x="3897328" y="-1554117"/>
            <a:ext cx="4351338" cy="11110823"/>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rot="5400000">
            <a:off x="7133431" y="1956594"/>
            <a:ext cx="5811838" cy="26289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5"/>
          <p:cNvSpPr txBox="1">
            <a:spLocks noGrp="1"/>
          </p:cNvSpPr>
          <p:nvPr>
            <p:ph type="body" idx="1"/>
          </p:nvPr>
        </p:nvSpPr>
        <p:spPr>
          <a:xfrm rot="5400000">
            <a:off x="1799431" y="-596106"/>
            <a:ext cx="5811838" cy="773430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94"/>
        <p:cNvGrpSpPr/>
        <p:nvPr/>
      </p:nvGrpSpPr>
      <p:grpSpPr>
        <a:xfrm>
          <a:off x="0" y="0"/>
          <a:ext cx="0" cy="0"/>
          <a:chOff x="0" y="0"/>
          <a:chExt cx="0" cy="0"/>
        </a:xfrm>
      </p:grpSpPr>
      <p:sp>
        <p:nvSpPr>
          <p:cNvPr id="95" name="Google Shape;95;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6"/>
          <p:cNvSpPr>
            <a:spLocks noGrp="1"/>
          </p:cNvSpPr>
          <p:nvPr>
            <p:ph type="pic" idx="2"/>
          </p:nvPr>
        </p:nvSpPr>
        <p:spPr>
          <a:xfrm>
            <a:off x="1847850" y="2819400"/>
            <a:ext cx="8496300" cy="2800350"/>
          </a:xfrm>
          <a:prstGeom prst="rect">
            <a:avLst/>
          </a:prstGeom>
          <a:noFill/>
          <a:ln w="9525" cap="flat" cmpd="sng">
            <a:solidFill>
              <a:srgbClr val="0C0C0C"/>
            </a:solidFill>
            <a:prstDash val="solid"/>
            <a:round/>
            <a:headEnd type="none" w="sm" len="sm"/>
            <a:tailEnd type="none" w="sm" len="sm"/>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4" name="Google Shape;104;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5" name="Google Shape;105;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6"/>
        <p:cNvGrpSpPr/>
        <p:nvPr/>
      </p:nvGrpSpPr>
      <p:grpSpPr>
        <a:xfrm>
          <a:off x="0" y="0"/>
          <a:ext cx="0" cy="0"/>
          <a:chOff x="0" y="0"/>
          <a:chExt cx="0" cy="0"/>
        </a:xfrm>
      </p:grpSpPr>
      <p:sp>
        <p:nvSpPr>
          <p:cNvPr id="107" name="Google Shape;107;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9" name="Google Shape;109;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0" name="Google Shape;110;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11"/>
        <p:cNvGrpSpPr/>
        <p:nvPr/>
      </p:nvGrpSpPr>
      <p:grpSpPr>
        <a:xfrm>
          <a:off x="0" y="0"/>
          <a:ext cx="0" cy="0"/>
          <a:chOff x="0" y="0"/>
          <a:chExt cx="0" cy="0"/>
        </a:xfrm>
      </p:grpSpPr>
      <p:sp>
        <p:nvSpPr>
          <p:cNvPr id="112" name="Google Shape;112;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3" name="Google Shape;113;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4" name="Google Shape;114;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15"/>
        <p:cNvGrpSpPr/>
        <p:nvPr/>
      </p:nvGrpSpPr>
      <p:grpSpPr>
        <a:xfrm>
          <a:off x="0" y="0"/>
          <a:ext cx="0" cy="0"/>
          <a:chOff x="0" y="0"/>
          <a:chExt cx="0" cy="0"/>
        </a:xfrm>
      </p:grpSpPr>
      <p:sp>
        <p:nvSpPr>
          <p:cNvPr id="116" name="Google Shape;116;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7" name="Google Shape;117;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8" name="Google Shape;118;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0" name="Google Shape;120;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1" name="Google Shape;121;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2" name="Google Shape;122;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3" name="Google Shape;123;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4" name="Google Shape;124;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25" name="Google Shape;125;p32"/>
          <p:cNvSpPr>
            <a:spLocks noGrp="1"/>
          </p:cNvSpPr>
          <p:nvPr>
            <p:ph type="pic" idx="3"/>
          </p:nvPr>
        </p:nvSpPr>
        <p:spPr>
          <a:xfrm>
            <a:off x="815413" y="2517005"/>
            <a:ext cx="1920000" cy="1920000"/>
          </a:xfrm>
          <a:prstGeom prst="ellipse">
            <a:avLst/>
          </a:prstGeom>
          <a:solidFill>
            <a:srgbClr val="F2F2F2"/>
          </a:solidFill>
          <a:ln>
            <a:noFill/>
          </a:ln>
        </p:spPr>
      </p:sp>
      <p:sp>
        <p:nvSpPr>
          <p:cNvPr id="126" name="Google Shape;126;p32"/>
          <p:cNvSpPr>
            <a:spLocks noGrp="1"/>
          </p:cNvSpPr>
          <p:nvPr>
            <p:ph type="pic" idx="4"/>
          </p:nvPr>
        </p:nvSpPr>
        <p:spPr>
          <a:xfrm>
            <a:off x="3695732" y="2517005"/>
            <a:ext cx="1920000" cy="1920000"/>
          </a:xfrm>
          <a:prstGeom prst="ellipse">
            <a:avLst/>
          </a:prstGeom>
          <a:solidFill>
            <a:srgbClr val="F2F2F2"/>
          </a:solidFill>
          <a:ln>
            <a:noFill/>
          </a:ln>
        </p:spPr>
      </p:sp>
      <p:sp>
        <p:nvSpPr>
          <p:cNvPr id="127" name="Google Shape;127;p32"/>
          <p:cNvSpPr>
            <a:spLocks noGrp="1"/>
          </p:cNvSpPr>
          <p:nvPr>
            <p:ph type="pic" idx="5"/>
          </p:nvPr>
        </p:nvSpPr>
        <p:spPr>
          <a:xfrm>
            <a:off x="6576051" y="2517005"/>
            <a:ext cx="1920000" cy="1920000"/>
          </a:xfrm>
          <a:prstGeom prst="ellipse">
            <a:avLst/>
          </a:prstGeom>
          <a:solidFill>
            <a:srgbClr val="F2F2F2"/>
          </a:solidFill>
          <a:ln>
            <a:noFill/>
          </a:ln>
        </p:spPr>
      </p:sp>
      <p:sp>
        <p:nvSpPr>
          <p:cNvPr id="128" name="Google Shape;128;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9"/>
        <p:cNvGrpSpPr/>
        <p:nvPr/>
      </p:nvGrpSpPr>
      <p:grpSpPr>
        <a:xfrm>
          <a:off x="0" y="0"/>
          <a:ext cx="0" cy="0"/>
          <a:chOff x="0" y="0"/>
          <a:chExt cx="0" cy="0"/>
        </a:xfrm>
      </p:grpSpPr>
      <p:sp>
        <p:nvSpPr>
          <p:cNvPr id="130" name="Google Shape;130;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31" name="Google Shape;131;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759124"/>
            <a:ext cx="10515600"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517585" y="1825625"/>
            <a:ext cx="11110823"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32"/>
        <p:cNvGrpSpPr/>
        <p:nvPr/>
      </p:nvGrpSpPr>
      <p:grpSpPr>
        <a:xfrm>
          <a:off x="0" y="0"/>
          <a:ext cx="0" cy="0"/>
          <a:chOff x="0" y="0"/>
          <a:chExt cx="0" cy="0"/>
        </a:xfrm>
      </p:grpSpPr>
      <p:sp>
        <p:nvSpPr>
          <p:cNvPr id="133" name="Google Shape;133;p34"/>
          <p:cNvSpPr>
            <a:spLocks noGrp="1"/>
          </p:cNvSpPr>
          <p:nvPr>
            <p:ph type="pic" idx="2"/>
          </p:nvPr>
        </p:nvSpPr>
        <p:spPr>
          <a:xfrm>
            <a:off x="0" y="990600"/>
            <a:ext cx="3887755" cy="5867400"/>
          </a:xfrm>
          <a:prstGeom prst="rect">
            <a:avLst/>
          </a:prstGeom>
          <a:solidFill>
            <a:srgbClr val="F2F2F2"/>
          </a:solidFill>
          <a:ln>
            <a:noFill/>
          </a:ln>
        </p:spPr>
      </p:sp>
      <p:sp>
        <p:nvSpPr>
          <p:cNvPr id="134" name="Google Shape;134;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35"/>
        <p:cNvGrpSpPr/>
        <p:nvPr/>
      </p:nvGrpSpPr>
      <p:grpSpPr>
        <a:xfrm>
          <a:off x="0" y="0"/>
          <a:ext cx="0" cy="0"/>
          <a:chOff x="0" y="0"/>
          <a:chExt cx="0" cy="0"/>
        </a:xfrm>
      </p:grpSpPr>
      <p:sp>
        <p:nvSpPr>
          <p:cNvPr id="136" name="Google Shape;136;p35"/>
          <p:cNvSpPr>
            <a:spLocks noGrp="1"/>
          </p:cNvSpPr>
          <p:nvPr>
            <p:ph type="pic" idx="2"/>
          </p:nvPr>
        </p:nvSpPr>
        <p:spPr>
          <a:xfrm>
            <a:off x="0" y="1013496"/>
            <a:ext cx="3887755" cy="3567632"/>
          </a:xfrm>
          <a:prstGeom prst="rect">
            <a:avLst/>
          </a:prstGeom>
          <a:solidFill>
            <a:srgbClr val="F2F2F2"/>
          </a:solidFill>
          <a:ln>
            <a:noFill/>
          </a:ln>
        </p:spPr>
      </p:sp>
      <p:sp>
        <p:nvSpPr>
          <p:cNvPr id="137" name="Google Shape;137;p35"/>
          <p:cNvSpPr>
            <a:spLocks noGrp="1"/>
          </p:cNvSpPr>
          <p:nvPr>
            <p:ph type="pic" idx="3"/>
          </p:nvPr>
        </p:nvSpPr>
        <p:spPr>
          <a:xfrm>
            <a:off x="8304245" y="0"/>
            <a:ext cx="3887755" cy="4581128"/>
          </a:xfrm>
          <a:prstGeom prst="rect">
            <a:avLst/>
          </a:prstGeom>
          <a:solidFill>
            <a:srgbClr val="F2F2F2"/>
          </a:solidFill>
          <a:ln>
            <a:noFill/>
          </a:ln>
        </p:spPr>
      </p:sp>
      <p:sp>
        <p:nvSpPr>
          <p:cNvPr id="138" name="Google Shape;138;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9"/>
        <p:cNvGrpSpPr/>
        <p:nvPr/>
      </p:nvGrpSpPr>
      <p:grpSpPr>
        <a:xfrm>
          <a:off x="0" y="0"/>
          <a:ext cx="0" cy="0"/>
          <a:chOff x="0" y="0"/>
          <a:chExt cx="0" cy="0"/>
        </a:xfrm>
      </p:grpSpPr>
      <p:sp>
        <p:nvSpPr>
          <p:cNvPr id="140" name="Google Shape;140;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41" name="Google Shape;141;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42" name="Google Shape;142;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43" name="Google Shape;143;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44" name="Google Shape;144;p36"/>
          <p:cNvSpPr>
            <a:spLocks noGrp="1"/>
          </p:cNvSpPr>
          <p:nvPr>
            <p:ph type="pic" idx="3"/>
          </p:nvPr>
        </p:nvSpPr>
        <p:spPr>
          <a:xfrm>
            <a:off x="595027" y="1700808"/>
            <a:ext cx="2400000" cy="2304000"/>
          </a:xfrm>
          <a:prstGeom prst="rect">
            <a:avLst/>
          </a:prstGeom>
          <a:solidFill>
            <a:srgbClr val="F2F2F2"/>
          </a:solidFill>
          <a:ln>
            <a:noFill/>
          </a:ln>
        </p:spPr>
      </p:sp>
      <p:sp>
        <p:nvSpPr>
          <p:cNvPr id="145" name="Google Shape;145;p36"/>
          <p:cNvSpPr>
            <a:spLocks noGrp="1"/>
          </p:cNvSpPr>
          <p:nvPr>
            <p:ph type="pic" idx="4"/>
          </p:nvPr>
        </p:nvSpPr>
        <p:spPr>
          <a:xfrm>
            <a:off x="9196973" y="4101331"/>
            <a:ext cx="2400000" cy="2304000"/>
          </a:xfrm>
          <a:prstGeom prst="rect">
            <a:avLst/>
          </a:prstGeom>
          <a:solidFill>
            <a:srgbClr val="F2F2F2"/>
          </a:solidFill>
          <a:ln>
            <a:noFill/>
          </a:ln>
        </p:spPr>
      </p:sp>
      <p:sp>
        <p:nvSpPr>
          <p:cNvPr id="146" name="Google Shape;146;p36"/>
          <p:cNvSpPr>
            <a:spLocks noGrp="1"/>
          </p:cNvSpPr>
          <p:nvPr>
            <p:ph type="pic" idx="5"/>
          </p:nvPr>
        </p:nvSpPr>
        <p:spPr>
          <a:xfrm>
            <a:off x="3119669" y="4101331"/>
            <a:ext cx="5952663" cy="2304000"/>
          </a:xfrm>
          <a:prstGeom prst="rect">
            <a:avLst/>
          </a:prstGeom>
          <a:solidFill>
            <a:srgbClr val="F2F2F2"/>
          </a:solidFill>
          <a:ln>
            <a:noFill/>
          </a:ln>
        </p:spPr>
      </p:sp>
      <p:sp>
        <p:nvSpPr>
          <p:cNvPr id="147" name="Google Shape;147;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8"/>
        <p:cNvGrpSpPr/>
        <p:nvPr/>
      </p:nvGrpSpPr>
      <p:grpSpPr>
        <a:xfrm>
          <a:off x="0" y="0"/>
          <a:ext cx="0" cy="0"/>
          <a:chOff x="0" y="0"/>
          <a:chExt cx="0" cy="0"/>
        </a:xfrm>
      </p:grpSpPr>
      <p:sp>
        <p:nvSpPr>
          <p:cNvPr id="149" name="Google Shape;149;p37"/>
          <p:cNvSpPr>
            <a:spLocks noGrp="1"/>
          </p:cNvSpPr>
          <p:nvPr>
            <p:ph type="pic" idx="2"/>
          </p:nvPr>
        </p:nvSpPr>
        <p:spPr>
          <a:xfrm>
            <a:off x="709650" y="480055"/>
            <a:ext cx="4224469" cy="4197085"/>
          </a:xfrm>
          <a:prstGeom prst="rect">
            <a:avLst/>
          </a:prstGeom>
          <a:solidFill>
            <a:srgbClr val="F2F2F2"/>
          </a:solidFill>
          <a:ln>
            <a:noFill/>
          </a:ln>
        </p:spPr>
      </p:sp>
      <p:sp>
        <p:nvSpPr>
          <p:cNvPr id="150" name="Google Shape;150;p37"/>
          <p:cNvSpPr>
            <a:spLocks noGrp="1"/>
          </p:cNvSpPr>
          <p:nvPr>
            <p:ph type="pic" idx="3"/>
          </p:nvPr>
        </p:nvSpPr>
        <p:spPr>
          <a:xfrm>
            <a:off x="5126140" y="480056"/>
            <a:ext cx="6336704" cy="2296105"/>
          </a:xfrm>
          <a:prstGeom prst="rect">
            <a:avLst/>
          </a:prstGeom>
          <a:solidFill>
            <a:srgbClr val="F2F2F2"/>
          </a:solidFill>
          <a:ln>
            <a:noFill/>
          </a:ln>
        </p:spPr>
      </p:sp>
      <p:sp>
        <p:nvSpPr>
          <p:cNvPr id="151" name="Google Shape;151;p37"/>
          <p:cNvSpPr>
            <a:spLocks noGrp="1"/>
          </p:cNvSpPr>
          <p:nvPr>
            <p:ph type="pic" idx="4"/>
          </p:nvPr>
        </p:nvSpPr>
        <p:spPr>
          <a:xfrm>
            <a:off x="5126140" y="2948948"/>
            <a:ext cx="1968000" cy="1728192"/>
          </a:xfrm>
          <a:prstGeom prst="rect">
            <a:avLst/>
          </a:prstGeom>
          <a:solidFill>
            <a:srgbClr val="F2F2F2"/>
          </a:solidFill>
          <a:ln>
            <a:noFill/>
          </a:ln>
        </p:spPr>
      </p:sp>
      <p:sp>
        <p:nvSpPr>
          <p:cNvPr id="152" name="Google Shape;152;p37"/>
          <p:cNvSpPr>
            <a:spLocks noGrp="1"/>
          </p:cNvSpPr>
          <p:nvPr>
            <p:ph type="pic" idx="5"/>
          </p:nvPr>
        </p:nvSpPr>
        <p:spPr>
          <a:xfrm>
            <a:off x="7310492" y="2948948"/>
            <a:ext cx="1968000" cy="1728192"/>
          </a:xfrm>
          <a:prstGeom prst="rect">
            <a:avLst/>
          </a:prstGeom>
          <a:solidFill>
            <a:srgbClr val="F2F2F2"/>
          </a:solidFill>
          <a:ln>
            <a:noFill/>
          </a:ln>
        </p:spPr>
      </p:sp>
      <p:sp>
        <p:nvSpPr>
          <p:cNvPr id="153" name="Google Shape;153;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54"/>
        <p:cNvGrpSpPr/>
        <p:nvPr/>
      </p:nvGrpSpPr>
      <p:grpSpPr>
        <a:xfrm>
          <a:off x="0" y="0"/>
          <a:ext cx="0" cy="0"/>
          <a:chOff x="0" y="0"/>
          <a:chExt cx="0" cy="0"/>
        </a:xfrm>
      </p:grpSpPr>
      <p:sp>
        <p:nvSpPr>
          <p:cNvPr id="155" name="Google Shape;155;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6" name="Google Shape;156;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7" name="Google Shape;157;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8" name="Google Shape;158;p38"/>
          <p:cNvSpPr>
            <a:spLocks noGrp="1"/>
          </p:cNvSpPr>
          <p:nvPr>
            <p:ph type="pic" idx="3"/>
          </p:nvPr>
        </p:nvSpPr>
        <p:spPr>
          <a:xfrm>
            <a:off x="5705875" y="2485912"/>
            <a:ext cx="4832891" cy="3124239"/>
          </a:xfrm>
          <a:prstGeom prst="rect">
            <a:avLst/>
          </a:prstGeom>
          <a:solidFill>
            <a:srgbClr val="F2F2F2"/>
          </a:solidFill>
          <a:ln>
            <a:noFill/>
          </a:ln>
        </p:spPr>
      </p:sp>
      <p:sp>
        <p:nvSpPr>
          <p:cNvPr id="159" name="Google Shape;159;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0" name="Google Shape;160;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61"/>
        <p:cNvGrpSpPr/>
        <p:nvPr/>
      </p:nvGrpSpPr>
      <p:grpSpPr>
        <a:xfrm>
          <a:off x="0" y="0"/>
          <a:ext cx="0" cy="0"/>
          <a:chOff x="0" y="0"/>
          <a:chExt cx="0" cy="0"/>
        </a:xfrm>
      </p:grpSpPr>
      <p:sp>
        <p:nvSpPr>
          <p:cNvPr id="162" name="Google Shape;162;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63" name="Google Shape;163;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64" name="Google Shape;164;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65" name="Google Shape;165;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6" name="Google Shape;166;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7" name="Google Shape;167;p39"/>
          <p:cNvSpPr>
            <a:spLocks noGrp="1"/>
          </p:cNvSpPr>
          <p:nvPr>
            <p:ph type="pic" idx="3"/>
          </p:nvPr>
        </p:nvSpPr>
        <p:spPr>
          <a:xfrm>
            <a:off x="909901" y="1957962"/>
            <a:ext cx="3073864" cy="2080028"/>
          </a:xfrm>
          <a:prstGeom prst="rect">
            <a:avLst/>
          </a:prstGeom>
          <a:solidFill>
            <a:srgbClr val="F2F2F2"/>
          </a:solidFill>
          <a:ln>
            <a:noFill/>
          </a:ln>
        </p:spPr>
      </p:sp>
      <p:sp>
        <p:nvSpPr>
          <p:cNvPr id="168" name="Google Shape;168;p39"/>
          <p:cNvSpPr>
            <a:spLocks noGrp="1"/>
          </p:cNvSpPr>
          <p:nvPr>
            <p:ph type="pic" idx="4"/>
          </p:nvPr>
        </p:nvSpPr>
        <p:spPr>
          <a:xfrm>
            <a:off x="4539561" y="1957962"/>
            <a:ext cx="3073864" cy="2080028"/>
          </a:xfrm>
          <a:prstGeom prst="rect">
            <a:avLst/>
          </a:prstGeom>
          <a:solidFill>
            <a:srgbClr val="F2F2F2"/>
          </a:solidFill>
          <a:ln>
            <a:noFill/>
          </a:ln>
        </p:spPr>
      </p:sp>
      <p:sp>
        <p:nvSpPr>
          <p:cNvPr id="169" name="Google Shape;169;p39"/>
          <p:cNvSpPr>
            <a:spLocks noGrp="1"/>
          </p:cNvSpPr>
          <p:nvPr>
            <p:ph type="pic" idx="5"/>
          </p:nvPr>
        </p:nvSpPr>
        <p:spPr>
          <a:xfrm>
            <a:off x="8169221" y="1957962"/>
            <a:ext cx="3073864" cy="2080028"/>
          </a:xfrm>
          <a:prstGeom prst="rect">
            <a:avLst/>
          </a:prstGeom>
          <a:solidFill>
            <a:srgbClr val="F2F2F2"/>
          </a:solidFill>
          <a:ln>
            <a:noFill/>
          </a:ln>
        </p:spPr>
      </p:sp>
      <p:sp>
        <p:nvSpPr>
          <p:cNvPr id="170" name="Google Shape;170;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1" name="Google Shape;171;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72"/>
        <p:cNvGrpSpPr/>
        <p:nvPr/>
      </p:nvGrpSpPr>
      <p:grpSpPr>
        <a:xfrm>
          <a:off x="0" y="0"/>
          <a:ext cx="0" cy="0"/>
          <a:chOff x="0" y="0"/>
          <a:chExt cx="0" cy="0"/>
        </a:xfrm>
      </p:grpSpPr>
      <p:sp>
        <p:nvSpPr>
          <p:cNvPr id="173" name="Google Shape;173;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74"/>
        <p:cNvGrpSpPr/>
        <p:nvPr/>
      </p:nvGrpSpPr>
      <p:grpSpPr>
        <a:xfrm>
          <a:off x="0" y="0"/>
          <a:ext cx="0" cy="0"/>
          <a:chOff x="0" y="0"/>
          <a:chExt cx="0" cy="0"/>
        </a:xfrm>
      </p:grpSpPr>
      <p:sp>
        <p:nvSpPr>
          <p:cNvPr id="175" name="Google Shape;175;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6" name="Google Shape;176;p41"/>
          <p:cNvGrpSpPr/>
          <p:nvPr/>
        </p:nvGrpSpPr>
        <p:grpSpPr>
          <a:xfrm>
            <a:off x="472011" y="1508786"/>
            <a:ext cx="3799787" cy="4865561"/>
            <a:chOff x="354008" y="1131589"/>
            <a:chExt cx="2849840" cy="3649171"/>
          </a:xfrm>
        </p:grpSpPr>
        <p:sp>
          <p:nvSpPr>
            <p:cNvPr id="177" name="Google Shape;177;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8" name="Google Shape;178;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9" name="Google Shape;179;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0"/>
        <p:cNvGrpSpPr/>
        <p:nvPr/>
      </p:nvGrpSpPr>
      <p:grpSpPr>
        <a:xfrm>
          <a:off x="0" y="0"/>
          <a:ext cx="0" cy="0"/>
          <a:chOff x="0" y="0"/>
          <a:chExt cx="0" cy="0"/>
        </a:xfrm>
      </p:grpSpPr>
      <p:sp>
        <p:nvSpPr>
          <p:cNvPr id="181" name="Google Shape;181;p4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2" name="Google Shape;182;p4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3" name="Google Shape;183;p4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38200" y="534838"/>
            <a:ext cx="8944155" cy="11558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838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2"/>
          </p:nvPr>
        </p:nvSpPr>
        <p:spPr>
          <a:xfrm>
            <a:off x="6172200" y="1825625"/>
            <a:ext cx="5181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5"/>
        <p:cNvGrpSpPr/>
        <p:nvPr/>
      </p:nvGrpSpPr>
      <p:grpSpPr>
        <a:xfrm>
          <a:off x="0" y="0"/>
          <a:ext cx="0" cy="0"/>
          <a:chOff x="0" y="0"/>
          <a:chExt cx="0" cy="0"/>
        </a:xfrm>
      </p:grpSpPr>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9"/>
        <p:cNvGrpSpPr/>
        <p:nvPr/>
      </p:nvGrpSpPr>
      <p:grpSpPr>
        <a:xfrm>
          <a:off x="0" y="0"/>
          <a:ext cx="0" cy="0"/>
          <a:chOff x="0" y="0"/>
          <a:chExt cx="0" cy="0"/>
        </a:xfrm>
      </p:grpSpPr>
      <p:sp>
        <p:nvSpPr>
          <p:cNvPr id="50" name="Google Shape;50;p19"/>
          <p:cNvSpPr txBox="1">
            <a:spLocks noGrp="1"/>
          </p:cNvSpPr>
          <p:nvPr>
            <p:ph type="ctrTitle"/>
          </p:nvPr>
        </p:nvSpPr>
        <p:spPr>
          <a:xfrm>
            <a:off x="1524000" y="1122363"/>
            <a:ext cx="9144000" cy="23876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subTitle" idx="1"/>
          </p:nvPr>
        </p:nvSpPr>
        <p:spPr>
          <a:xfrm>
            <a:off x="1524000" y="3602038"/>
            <a:ext cx="9144000" cy="165576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2" name="Google Shape;5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20"/>
          <p:cNvSpPr txBox="1">
            <a:spLocks noGrp="1"/>
          </p:cNvSpPr>
          <p:nvPr>
            <p:ph type="title"/>
          </p:nvPr>
        </p:nvSpPr>
        <p:spPr>
          <a:xfrm>
            <a:off x="831850" y="1709738"/>
            <a:ext cx="10515600" cy="285273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0"/>
          <p:cNvSpPr txBox="1">
            <a:spLocks noGrp="1"/>
          </p:cNvSpPr>
          <p:nvPr>
            <p:ph type="body" idx="1"/>
          </p:nvPr>
        </p:nvSpPr>
        <p:spPr>
          <a:xfrm>
            <a:off x="831850" y="4589463"/>
            <a:ext cx="10515600" cy="1500187"/>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1"/>
          <p:cNvSpPr txBox="1">
            <a:spLocks noGrp="1"/>
          </p:cNvSpPr>
          <p:nvPr>
            <p:ph type="body" idx="1"/>
          </p:nvPr>
        </p:nvSpPr>
        <p:spPr>
          <a:xfrm>
            <a:off x="839788" y="1681163"/>
            <a:ext cx="5157787"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21"/>
          <p:cNvSpPr txBox="1">
            <a:spLocks noGrp="1"/>
          </p:cNvSpPr>
          <p:nvPr>
            <p:ph type="body" idx="2"/>
          </p:nvPr>
        </p:nvSpPr>
        <p:spPr>
          <a:xfrm>
            <a:off x="839788" y="2505075"/>
            <a:ext cx="5157787"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1"/>
          <p:cNvSpPr txBox="1">
            <a:spLocks noGrp="1"/>
          </p:cNvSpPr>
          <p:nvPr>
            <p:ph type="body" idx="3"/>
          </p:nvPr>
        </p:nvSpPr>
        <p:spPr>
          <a:xfrm>
            <a:off x="6172200" y="1681163"/>
            <a:ext cx="5183188" cy="82391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21"/>
          <p:cNvSpPr txBox="1">
            <a:spLocks noGrp="1"/>
          </p:cNvSpPr>
          <p:nvPr>
            <p:ph type="body" idx="4"/>
          </p:nvPr>
        </p:nvSpPr>
        <p:spPr>
          <a:xfrm>
            <a:off x="6172200" y="2505075"/>
            <a:ext cx="5183188" cy="368458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21"/>
          <p:cNvSpPr txBox="1">
            <a:spLocks noGrp="1"/>
          </p:cNvSpPr>
          <p:nvPr>
            <p:ph type="title"/>
          </p:nvPr>
        </p:nvSpPr>
        <p:spPr>
          <a:xfrm>
            <a:off x="839788" y="365125"/>
            <a:ext cx="10515600" cy="1325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838200" y="534838"/>
            <a:ext cx="8944155" cy="11558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pic>
        <p:nvPicPr>
          <p:cNvPr id="10" name="Google Shape;10;p12" descr="C:\Users\OM\Downloads\naac-sticker.png"/>
          <p:cNvPicPr preferRelativeResize="0"/>
          <p:nvPr/>
        </p:nvPicPr>
        <p:blipFill rotWithShape="1">
          <a:blip r:embed="rId16">
            <a:alphaModFix/>
          </a:blip>
          <a:srcRect b="23806"/>
          <a:stretch/>
        </p:blipFill>
        <p:spPr>
          <a:xfrm>
            <a:off x="9972136" y="40945"/>
            <a:ext cx="2206215" cy="959719"/>
          </a:xfrm>
          <a:prstGeom prst="rect">
            <a:avLst/>
          </a:prstGeom>
          <a:noFill/>
          <a:ln>
            <a:noFill/>
          </a:ln>
        </p:spPr>
      </p:pic>
      <p:sp>
        <p:nvSpPr>
          <p:cNvPr id="11" name="Google Shape;11;p12"/>
          <p:cNvSpPr txBox="1">
            <a:spLocks noGrp="1"/>
          </p:cNvSpPr>
          <p:nvPr>
            <p:ph type="title"/>
          </p:nvPr>
        </p:nvSpPr>
        <p:spPr>
          <a:xfrm>
            <a:off x="838200" y="534838"/>
            <a:ext cx="8944155" cy="11558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2"/>
          <p:cNvSpPr txBox="1">
            <a:spLocks noGrp="1"/>
          </p:cNvSpPr>
          <p:nvPr>
            <p:ph type="body" idx="1"/>
          </p:nvPr>
        </p:nvSpPr>
        <p:spPr>
          <a:xfrm>
            <a:off x="517585" y="1825625"/>
            <a:ext cx="11110823"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Arial"/>
              <a:buNone/>
            </a:pPr>
            <a:endParaRPr sz="1200" b="0" i="0" u="none" strike="noStrike" cap="none">
              <a:solidFill>
                <a:srgbClr val="898989"/>
              </a:solidFill>
              <a:latin typeface="Calibri"/>
              <a:ea typeface="Calibri"/>
              <a:cs typeface="Calibri"/>
              <a:sym typeface="Calibri"/>
            </a:endParaRPr>
          </a:p>
        </p:txBody>
      </p:sp>
      <p:sp>
        <p:nvSpPr>
          <p:cNvPr id="189" name="Google Shape;189;p1"/>
          <p:cNvSpPr/>
          <p:nvPr/>
        </p:nvSpPr>
        <p:spPr>
          <a:xfrm rot="10800000" flipH="1">
            <a:off x="9507538" y="5940425"/>
            <a:ext cx="1290637" cy="1157288"/>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
          <p:cNvSpPr/>
          <p:nvPr/>
        </p:nvSpPr>
        <p:spPr>
          <a:xfrm rot="10800000">
            <a:off x="188446" y="0"/>
            <a:ext cx="3376613" cy="4232275"/>
          </a:xfrm>
          <a:custGeom>
            <a:avLst/>
            <a:gdLst/>
            <a:ahLst/>
            <a:cxnLst/>
            <a:rect l="l" t="t" r="r" b="b"/>
            <a:pathLst>
              <a:path w="3080657" h="3718935" extrusionOk="0">
                <a:moveTo>
                  <a:pt x="0" y="3718935"/>
                </a:moveTo>
                <a:lnTo>
                  <a:pt x="3066149" y="0"/>
                </a:lnTo>
                <a:lnTo>
                  <a:pt x="3080657" y="2171700"/>
                </a:lnTo>
                <a:lnTo>
                  <a:pt x="1900458" y="3718935"/>
                </a:lnTo>
                <a:lnTo>
                  <a:pt x="0" y="3718935"/>
                </a:lnTo>
                <a:close/>
              </a:path>
            </a:pathLst>
          </a:custGeom>
          <a:solidFill>
            <a:schemeClr val="lt1">
              <a:alpha val="1686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2060"/>
              </a:buClr>
              <a:buSzPts val="1200"/>
              <a:buFont typeface="Arial"/>
              <a:buNone/>
            </a:pPr>
            <a:fld id="{00000000-1234-1234-1234-123412341234}" type="slidenum">
              <a:rPr lang="en-US" sz="1200" b="0" i="0" u="none" strike="noStrike" cap="none">
                <a:solidFill>
                  <a:srgbClr val="002060"/>
                </a:solidFill>
                <a:latin typeface="Times New Roman"/>
                <a:ea typeface="Times New Roman"/>
                <a:cs typeface="Times New Roman"/>
                <a:sym typeface="Times New Roman"/>
              </a:rPr>
              <a:t>1</a:t>
            </a:fld>
            <a:endParaRPr sz="1200" b="0" i="0" u="none" strike="noStrike" cap="none">
              <a:solidFill>
                <a:srgbClr val="002060"/>
              </a:solidFill>
              <a:latin typeface="Times New Roman"/>
              <a:ea typeface="Times New Roman"/>
              <a:cs typeface="Times New Roman"/>
              <a:sym typeface="Times New Roman"/>
            </a:endParaRPr>
          </a:p>
        </p:txBody>
      </p:sp>
      <p:sp>
        <p:nvSpPr>
          <p:cNvPr id="193" name="Google Shape;193;p1"/>
          <p:cNvSpPr txBox="1"/>
          <p:nvPr/>
        </p:nvSpPr>
        <p:spPr>
          <a:xfrm>
            <a:off x="5478000" y="1255954"/>
            <a:ext cx="6250675" cy="452431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0" u="none" strike="noStrike" cap="none">
                <a:solidFill>
                  <a:srgbClr val="F2F2F2"/>
                </a:solidFill>
                <a:latin typeface="Gentium Basic"/>
                <a:ea typeface="Gentium Basic"/>
                <a:cs typeface="Gentium Basic"/>
                <a:sym typeface="Gentium Basic"/>
              </a:rPr>
              <a:t>An Overview </a:t>
            </a:r>
            <a:endParaRPr/>
          </a:p>
          <a:p>
            <a:pPr marL="0" marR="0" lvl="0" indent="0" algn="ctr" rtl="0">
              <a:spcBef>
                <a:spcPts val="0"/>
              </a:spcBef>
              <a:spcAft>
                <a:spcPts val="0"/>
              </a:spcAft>
              <a:buNone/>
            </a:pPr>
            <a:r>
              <a:rPr lang="en-US" sz="7200" b="1" i="0" u="none" strike="noStrike" cap="none">
                <a:solidFill>
                  <a:srgbClr val="F2F2F2"/>
                </a:solidFill>
                <a:latin typeface="Gentium Basic"/>
                <a:ea typeface="Gentium Basic"/>
                <a:cs typeface="Gentium Basic"/>
                <a:sym typeface="Gentium Basic"/>
              </a:rPr>
              <a:t>of Computing </a:t>
            </a:r>
            <a:endParaRPr/>
          </a:p>
          <a:p>
            <a:pPr marL="0" marR="0" lvl="0" indent="0" algn="ctr" rtl="0">
              <a:spcBef>
                <a:spcPts val="0"/>
              </a:spcBef>
              <a:spcAft>
                <a:spcPts val="0"/>
              </a:spcAft>
              <a:buNone/>
            </a:pPr>
            <a:r>
              <a:rPr lang="en-US" sz="7200" b="1" i="0" u="none" strike="noStrike" cap="none">
                <a:solidFill>
                  <a:srgbClr val="F2F2F2"/>
                </a:solidFill>
                <a:latin typeface="Gentium Basic"/>
                <a:ea typeface="Gentium Basic"/>
                <a:cs typeface="Gentium Basic"/>
                <a:sym typeface="Gentium Basic"/>
              </a:rPr>
              <a:t>&amp; </a:t>
            </a:r>
            <a:endParaRPr/>
          </a:p>
          <a:p>
            <a:pPr marL="0" marR="0" lvl="0" indent="0" algn="ctr" rtl="0">
              <a:spcBef>
                <a:spcPts val="0"/>
              </a:spcBef>
              <a:spcAft>
                <a:spcPts val="0"/>
              </a:spcAft>
              <a:buNone/>
            </a:pPr>
            <a:r>
              <a:rPr lang="en-US" sz="7200" b="1" i="0" u="none" strike="noStrike" cap="none">
                <a:solidFill>
                  <a:srgbClr val="F2F2F2"/>
                </a:solidFill>
                <a:latin typeface="Gentium Basic"/>
                <a:ea typeface="Gentium Basic"/>
                <a:cs typeface="Gentium Basic"/>
                <a:sym typeface="Gentium Basic"/>
              </a:rPr>
              <a:t>Career Planning</a:t>
            </a:r>
            <a:endParaRPr sz="7200" b="1" i="0" u="none" strike="noStrike" cap="none">
              <a:solidFill>
                <a:srgbClr val="F2F2F2"/>
              </a:solidFill>
              <a:latin typeface="Gentium Basic"/>
              <a:ea typeface="Gentium Basic"/>
              <a:cs typeface="Gentium Basic"/>
              <a:sym typeface="Gentium Basic"/>
            </a:endParaRPr>
          </a:p>
        </p:txBody>
      </p:sp>
      <p:sp>
        <p:nvSpPr>
          <p:cNvPr id="194" name="Google Shape;194;p1"/>
          <p:cNvSpPr txBox="1"/>
          <p:nvPr/>
        </p:nvSpPr>
        <p:spPr>
          <a:xfrm>
            <a:off x="927100" y="1651000"/>
            <a:ext cx="10264775" cy="4764854"/>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a:t>
            </a:r>
            <a:r>
              <a:rPr lang="en-IN" sz="3200" b="1" i="0" u="none" strike="noStrike" cap="none" dirty="0">
                <a:solidFill>
                  <a:schemeClr val="dk1"/>
                </a:solidFill>
                <a:latin typeface="Arial Black"/>
                <a:ea typeface="Arial Black"/>
                <a:cs typeface="Arial Black"/>
                <a:sym typeface="Arial Black"/>
              </a:rPr>
              <a:t>ENGINEERING</a:t>
            </a:r>
            <a:endParaRPr dirty="0"/>
          </a:p>
          <a:p>
            <a:pPr algn="ctr"/>
            <a:endParaRPr lang="en-IN" sz="1800" b="1" dirty="0"/>
          </a:p>
          <a:p>
            <a:pPr algn="ctr"/>
            <a:r>
              <a:rPr lang="en-IN" sz="1800" b="1" dirty="0"/>
              <a:t>Bachelor of Engineering -Computer Science &amp; Engineering</a:t>
            </a:r>
            <a:endParaRPr lang="en-IN" sz="1800" b="0"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None/>
            </a:pP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Web </a:t>
            </a:r>
            <a:r>
              <a:rPr lang="en-IN" sz="2800" b="0" i="0" u="none" strike="noStrike" cap="none" dirty="0">
                <a:solidFill>
                  <a:schemeClr val="dk1"/>
                </a:solidFill>
                <a:latin typeface="Times New Roman"/>
                <a:ea typeface="Times New Roman"/>
                <a:cs typeface="Times New Roman"/>
                <a:sym typeface="Times New Roman"/>
              </a:rPr>
              <a:t>Programming using .NET</a:t>
            </a:r>
            <a:endParaRPr dirty="0"/>
          </a:p>
          <a:p>
            <a:pPr marL="0" marR="0" lvl="0" indent="0" algn="ctr" rtl="0">
              <a:lnSpc>
                <a:spcPct val="90000"/>
              </a:lnSpc>
              <a:spcBef>
                <a:spcPts val="980"/>
              </a:spcBef>
              <a:spcAft>
                <a:spcPts val="0"/>
              </a:spcAft>
              <a:buNone/>
            </a:pPr>
            <a:r>
              <a:rPr lang="en-US" sz="2800" dirty="0">
                <a:solidFill>
                  <a:schemeClr val="dk1"/>
                </a:solidFill>
                <a:latin typeface="Times New Roman"/>
                <a:ea typeface="Calibri"/>
                <a:cs typeface="Times New Roman"/>
                <a:sym typeface="Times New Roman"/>
              </a:rPr>
              <a:t>20CST-381</a:t>
            </a:r>
            <a:endParaRPr lang="en-US"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None/>
            </a:pPr>
            <a:endParaRPr lang="en-US"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ExtraBold"/>
              <a:ea typeface="Raleway ExtraBold"/>
              <a:cs typeface="Raleway ExtraBold"/>
              <a:sym typeface="Raleway ExtraBold"/>
            </a:endParaRPr>
          </a:p>
        </p:txBody>
      </p:sp>
      <p:sp>
        <p:nvSpPr>
          <p:cNvPr id="195" name="Google Shape;195;p1"/>
          <p:cNvSpPr txBox="1"/>
          <p:nvPr/>
        </p:nvSpPr>
        <p:spPr>
          <a:xfrm>
            <a:off x="4841874" y="5291136"/>
            <a:ext cx="6430963" cy="1089489"/>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None/>
            </a:pPr>
            <a:r>
              <a:rPr lang="en-US" sz="2400" b="1" i="0" u="none" strike="noStrike" cap="none" dirty="0">
                <a:solidFill>
                  <a:srgbClr val="262626"/>
                </a:solidFill>
                <a:latin typeface="Times New Roman"/>
                <a:ea typeface="Times New Roman"/>
                <a:cs typeface="Times New Roman"/>
                <a:sym typeface="Times New Roman"/>
              </a:rPr>
              <a:t>Design By:</a:t>
            </a:r>
          </a:p>
          <a:p>
            <a:pPr marL="0" marR="0" lvl="0" indent="0" algn="r" rtl="0">
              <a:lnSpc>
                <a:spcPct val="90000"/>
              </a:lnSpc>
              <a:spcBef>
                <a:spcPts val="0"/>
              </a:spcBef>
              <a:spcAft>
                <a:spcPts val="0"/>
              </a:spcAft>
              <a:buNone/>
            </a:pPr>
            <a:r>
              <a:rPr lang="en-US" sz="2400" b="1" dirty="0">
                <a:solidFill>
                  <a:srgbClr val="262626"/>
                </a:solidFill>
                <a:latin typeface="Times New Roman"/>
                <a:ea typeface="Raleway ExtraBold"/>
                <a:cs typeface="Times New Roman"/>
                <a:sym typeface="Times New Roman"/>
              </a:rPr>
              <a:t>Prof. Harmanjeet Singh</a:t>
            </a:r>
          </a:p>
          <a:p>
            <a:pPr marL="0" marR="0" lvl="0" indent="0" algn="r" rtl="0">
              <a:lnSpc>
                <a:spcPct val="90000"/>
              </a:lnSpc>
              <a:spcBef>
                <a:spcPts val="0"/>
              </a:spcBef>
              <a:spcAft>
                <a:spcPts val="0"/>
              </a:spcAft>
              <a:buNone/>
            </a:pPr>
            <a:r>
              <a:rPr lang="en-US" sz="2400" b="1" i="0" u="none" strike="noStrike" cap="none" dirty="0">
                <a:solidFill>
                  <a:srgbClr val="262626"/>
                </a:solidFill>
                <a:latin typeface="Times New Roman"/>
                <a:ea typeface="Raleway ExtraBold"/>
                <a:cs typeface="Times New Roman"/>
                <a:sym typeface="Times New Roman"/>
              </a:rPr>
              <a:t>Wipro Certified, EPAM Certified</a:t>
            </a:r>
            <a:endParaRPr sz="1600" b="0" i="0" u="none" strike="noStrike" cap="none" dirty="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.NET Framework </a:t>
            </a:r>
            <a:endParaRPr/>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37" name="Google Shape;237;p6"/>
          <p:cNvPicPr preferRelativeResize="0">
            <a:picLocks noGrp="1"/>
          </p:cNvPicPr>
          <p:nvPr>
            <p:ph type="body" idx="1"/>
          </p:nvPr>
        </p:nvPicPr>
        <p:blipFill rotWithShape="1">
          <a:blip r:embed="rId3">
            <a:alphaModFix/>
          </a:blip>
          <a:srcRect/>
          <a:stretch/>
        </p:blipFill>
        <p:spPr>
          <a:xfrm>
            <a:off x="465826" y="1794294"/>
            <a:ext cx="10862574" cy="4441406"/>
          </a:xfrm>
          <a:prstGeom prst="rect">
            <a:avLst/>
          </a:prstGeom>
          <a:noFill/>
          <a:ln w="9525" cap="flat" cmpd="sng">
            <a:solidFill>
              <a:schemeClr val="dk1"/>
            </a:solidFill>
            <a:prstDash val="solid"/>
            <a:miter lim="800000"/>
            <a:headEnd type="none" w="sm" len="sm"/>
            <a:tailEnd type="none" w="sm" len="sm"/>
          </a:ln>
        </p:spPr>
      </p:pic>
      <p:sp>
        <p:nvSpPr>
          <p:cNvPr id="238" name="Google Shape;238;p6"/>
          <p:cNvSpPr txBox="1"/>
          <p:nvPr/>
        </p:nvSpPr>
        <p:spPr>
          <a:xfrm>
            <a:off x="4533900" y="6299200"/>
            <a:ext cx="3111500" cy="338554"/>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imes New Roman"/>
                <a:ea typeface="Times New Roman"/>
                <a:cs typeface="Times New Roman"/>
                <a:sym typeface="Times New Roman"/>
              </a:rPr>
              <a:t>FIGURE 1.1(.Net Framework)[1]</a:t>
            </a:r>
            <a:endParaRPr sz="1600">
              <a:solidFill>
                <a:schemeClr val="dk1"/>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gtEl>
                                        <p:attrNameLst>
                                          <p:attrName>style.visibility</p:attrName>
                                        </p:attrNameLst>
                                      </p:cBhvr>
                                      <p:to>
                                        <p:strVal val="visible"/>
                                      </p:to>
                                    </p:set>
                                    <p:animEffect transition="in" filter="fade">
                                      <p:cBhvr>
                                        <p:cTn id="12"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.NET Framework </a:t>
            </a:r>
            <a:endParaRPr/>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517585" y="1825624"/>
            <a:ext cx="11110823" cy="4652813"/>
          </a:xfrm>
        </p:spPr>
        <p:txBody>
          <a:bodyPr>
            <a:normAutofit fontScale="85000" lnSpcReduction="20000"/>
          </a:bodyPr>
          <a:lstStyle/>
          <a:p>
            <a:r>
              <a:rPr lang="en-US" dirty="0"/>
              <a:t>The .NET Framework is a new and revolutionary platform created by Microsoft for developing applications</a:t>
            </a:r>
          </a:p>
          <a:p>
            <a:r>
              <a:rPr lang="en-US" dirty="0"/>
              <a:t>It is a platform for application developers</a:t>
            </a:r>
          </a:p>
          <a:p>
            <a:r>
              <a:rPr lang="en-US" dirty="0"/>
              <a:t>It is a Framework that supports Multiple Language and </a:t>
            </a:r>
            <a:r>
              <a:rPr lang="en-US" b="1" dirty="0"/>
              <a:t>Cross language integration</a:t>
            </a:r>
            <a:r>
              <a:rPr lang="en-US" dirty="0"/>
              <a:t>.</a:t>
            </a:r>
          </a:p>
          <a:p>
            <a:r>
              <a:rPr lang="en-US" dirty="0"/>
              <a:t>It has IDE (Integrated Development Environment).</a:t>
            </a:r>
          </a:p>
          <a:p>
            <a:r>
              <a:rPr lang="en-US" dirty="0"/>
              <a:t>Framework is a set of utilities or can say building blocks of your application system.</a:t>
            </a:r>
          </a:p>
          <a:p>
            <a:r>
              <a:rPr lang="en-US" dirty="0"/>
              <a:t>.NET Framework provides GUI in a GUI manner.</a:t>
            </a:r>
          </a:p>
          <a:p>
            <a:r>
              <a:rPr lang="en-US" dirty="0"/>
              <a:t>.NET is a platform independent but with help of Mono Compilation System (MCS). MCS is a middle level interface.</a:t>
            </a:r>
          </a:p>
          <a:p>
            <a:r>
              <a:rPr lang="en-US" dirty="0"/>
              <a:t>.NET Framework provides interoperability between languages i.e. Common Type System (CTS) .</a:t>
            </a:r>
          </a:p>
          <a:p>
            <a:r>
              <a:rPr lang="en-US" dirty="0"/>
              <a:t>.NET Framework also includes the .NET Common Language Runtime (CLR), which is responsible for maintaining the execution of all applications developed using the .NET library.</a:t>
            </a:r>
          </a:p>
          <a:p>
            <a:r>
              <a:rPr lang="en-US" dirty="0"/>
              <a:t>The .NET Framework consists primarily of a gigantic library of code.</a:t>
            </a:r>
          </a:p>
          <a:p>
            <a:endParaRPr lang="en-IN" dirty="0"/>
          </a:p>
        </p:txBody>
      </p:sp>
    </p:spTree>
    <p:extLst>
      <p:ext uri="{BB962C8B-B14F-4D97-AF65-F5344CB8AC3E}">
        <p14:creationId xmlns:p14="http://schemas.microsoft.com/office/powerpoint/2010/main" val="260168524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lvl="0" algn="ctr">
              <a:buSzPts val="4400"/>
            </a:pPr>
            <a:r>
              <a:rPr lang="en-US" dirty="0"/>
              <a:t>Cross language integration</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517585" y="1825624"/>
            <a:ext cx="11110823" cy="4652813"/>
          </a:xfrm>
        </p:spPr>
        <p:txBody>
          <a:bodyPr>
            <a:normAutofit lnSpcReduction="10000"/>
          </a:bodyPr>
          <a:lstStyle/>
          <a:p>
            <a:pPr>
              <a:lnSpc>
                <a:spcPct val="200000"/>
              </a:lnSpc>
            </a:pPr>
            <a:r>
              <a:rPr lang="en-US" dirty="0"/>
              <a:t>.NET Framework includes no restriction on the type of applications that are possible. The .NET Framework allows the creation of Windows applications, Web applications, Web services, and lot more.</a:t>
            </a:r>
          </a:p>
          <a:p>
            <a:pPr>
              <a:lnSpc>
                <a:spcPct val="200000"/>
              </a:lnSpc>
            </a:pPr>
            <a:r>
              <a:rPr lang="en-US" dirty="0"/>
              <a:t>The .NET Framework has been designed so that it can be used from any language, including C#, C++, Visual Basic, JScript, and even older languages such as COBOL.</a:t>
            </a:r>
          </a:p>
          <a:p>
            <a:endParaRPr lang="en-IN" dirty="0"/>
          </a:p>
        </p:txBody>
      </p:sp>
    </p:spTree>
    <p:extLst>
      <p:ext uri="{BB962C8B-B14F-4D97-AF65-F5344CB8AC3E}">
        <p14:creationId xmlns:p14="http://schemas.microsoft.com/office/powerpoint/2010/main" val="118622512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.NET Framework components</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517585" y="1825624"/>
            <a:ext cx="5578415" cy="4652813"/>
          </a:xfrm>
        </p:spPr>
        <p:txBody>
          <a:bodyPr>
            <a:normAutofit/>
          </a:bodyPr>
          <a:lstStyle/>
          <a:p>
            <a:pPr marL="571500" indent="-457200">
              <a:lnSpc>
                <a:spcPct val="250000"/>
              </a:lnSpc>
              <a:buAutoNum type="arabicPeriod"/>
            </a:pPr>
            <a:r>
              <a:rPr lang="en-IN" dirty="0"/>
              <a:t>Common Language Run Time</a:t>
            </a:r>
          </a:p>
          <a:p>
            <a:pPr marL="571500" indent="-457200">
              <a:lnSpc>
                <a:spcPct val="250000"/>
              </a:lnSpc>
              <a:buAutoNum type="arabicPeriod"/>
            </a:pPr>
            <a:r>
              <a:rPr lang="en-IN" dirty="0"/>
              <a:t>Framework Class Library (FCL)</a:t>
            </a:r>
          </a:p>
          <a:p>
            <a:pPr marL="571500" indent="-457200">
              <a:lnSpc>
                <a:spcPct val="250000"/>
              </a:lnSpc>
              <a:buAutoNum type="arabicPeriod"/>
            </a:pPr>
            <a:r>
              <a:rPr lang="en-IN" dirty="0"/>
              <a:t>Core Languages</a:t>
            </a:r>
          </a:p>
          <a:p>
            <a:pPr marL="571500" indent="-457200">
              <a:lnSpc>
                <a:spcPct val="250000"/>
              </a:lnSpc>
              <a:buAutoNum type="arabicPeriod"/>
            </a:pPr>
            <a:r>
              <a:rPr lang="en-IN" dirty="0"/>
              <a:t>Other Modules</a:t>
            </a:r>
          </a:p>
        </p:txBody>
      </p:sp>
      <p:pic>
        <p:nvPicPr>
          <p:cNvPr id="2" name="Picture 1">
            <a:extLst>
              <a:ext uri="{FF2B5EF4-FFF2-40B4-BE49-F238E27FC236}">
                <a16:creationId xmlns:a16="http://schemas.microsoft.com/office/drawing/2014/main" id="{0297A172-0DC0-4688-B618-EE39CE718A44}"/>
              </a:ext>
            </a:extLst>
          </p:cNvPr>
          <p:cNvPicPr>
            <a:picLocks noChangeAspect="1"/>
          </p:cNvPicPr>
          <p:nvPr/>
        </p:nvPicPr>
        <p:blipFill>
          <a:blip r:embed="rId3"/>
          <a:stretch>
            <a:fillRect/>
          </a:stretch>
        </p:blipFill>
        <p:spPr>
          <a:xfrm>
            <a:off x="6903492" y="1825624"/>
            <a:ext cx="3686689" cy="4629796"/>
          </a:xfrm>
          <a:prstGeom prst="rect">
            <a:avLst/>
          </a:prstGeom>
        </p:spPr>
      </p:pic>
    </p:spTree>
    <p:extLst>
      <p:ext uri="{BB962C8B-B14F-4D97-AF65-F5344CB8AC3E}">
        <p14:creationId xmlns:p14="http://schemas.microsoft.com/office/powerpoint/2010/main" val="276942369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.NET Framework components</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831850" y="2841585"/>
            <a:ext cx="4468054" cy="1970521"/>
          </a:xfrm>
        </p:spPr>
        <p:txBody>
          <a:bodyPr>
            <a:normAutofit/>
          </a:bodyPr>
          <a:lstStyle/>
          <a:p>
            <a:pPr marL="571500" indent="-457200">
              <a:lnSpc>
                <a:spcPct val="250000"/>
              </a:lnSpc>
              <a:buAutoNum type="arabicPeriod"/>
            </a:pPr>
            <a:r>
              <a:rPr lang="en-IN" sz="2000" dirty="0"/>
              <a:t>Framework Class Library (FCL)</a:t>
            </a:r>
          </a:p>
        </p:txBody>
      </p:sp>
      <p:pic>
        <p:nvPicPr>
          <p:cNvPr id="4" name="Picture 3">
            <a:extLst>
              <a:ext uri="{FF2B5EF4-FFF2-40B4-BE49-F238E27FC236}">
                <a16:creationId xmlns:a16="http://schemas.microsoft.com/office/drawing/2014/main" id="{4B4B757C-CFE3-4010-9DB4-E04296FA9E10}"/>
              </a:ext>
            </a:extLst>
          </p:cNvPr>
          <p:cNvPicPr>
            <a:picLocks noChangeAspect="1"/>
          </p:cNvPicPr>
          <p:nvPr/>
        </p:nvPicPr>
        <p:blipFill>
          <a:blip r:embed="rId3"/>
          <a:stretch>
            <a:fillRect/>
          </a:stretch>
        </p:blipFill>
        <p:spPr>
          <a:xfrm>
            <a:off x="5587034" y="1825624"/>
            <a:ext cx="4468054" cy="4002445"/>
          </a:xfrm>
          <a:prstGeom prst="rect">
            <a:avLst/>
          </a:prstGeom>
        </p:spPr>
      </p:pic>
    </p:spTree>
    <p:extLst>
      <p:ext uri="{BB962C8B-B14F-4D97-AF65-F5344CB8AC3E}">
        <p14:creationId xmlns:p14="http://schemas.microsoft.com/office/powerpoint/2010/main" val="115757309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Architecture of .NET Framework</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517585" y="1825624"/>
            <a:ext cx="5578415" cy="4652813"/>
          </a:xfrm>
        </p:spPr>
        <p:txBody>
          <a:bodyPr>
            <a:normAutofit fontScale="92500" lnSpcReduction="20000"/>
          </a:bodyPr>
          <a:lstStyle/>
          <a:p>
            <a:pPr marL="571500" indent="-457200">
              <a:lnSpc>
                <a:spcPct val="250000"/>
              </a:lnSpc>
              <a:buAutoNum type="arabicPeriod"/>
            </a:pPr>
            <a:r>
              <a:rPr lang="en-IN" dirty="0"/>
              <a:t>Common Language Run Time</a:t>
            </a:r>
          </a:p>
          <a:p>
            <a:pPr marL="571500" indent="-457200">
              <a:lnSpc>
                <a:spcPct val="250000"/>
              </a:lnSpc>
              <a:buAutoNum type="arabicPeriod"/>
            </a:pPr>
            <a:r>
              <a:rPr lang="en-IN" dirty="0"/>
              <a:t>Base Class Class Library (BCL)</a:t>
            </a:r>
          </a:p>
          <a:p>
            <a:pPr marL="571500" indent="-457200">
              <a:lnSpc>
                <a:spcPct val="250000"/>
              </a:lnSpc>
              <a:buAutoNum type="arabicPeriod"/>
            </a:pPr>
            <a:r>
              <a:rPr lang="en-IN" dirty="0"/>
              <a:t>Windows Forms</a:t>
            </a:r>
          </a:p>
          <a:p>
            <a:pPr marL="571500" indent="-457200">
              <a:lnSpc>
                <a:spcPct val="250000"/>
              </a:lnSpc>
              <a:buAutoNum type="arabicPeriod"/>
            </a:pPr>
            <a:r>
              <a:rPr lang="en-IN" dirty="0"/>
              <a:t>Web Forms</a:t>
            </a:r>
          </a:p>
          <a:p>
            <a:pPr marL="571500" indent="-457200">
              <a:lnSpc>
                <a:spcPct val="250000"/>
              </a:lnSpc>
              <a:buAutoNum type="arabicPeriod"/>
            </a:pPr>
            <a:r>
              <a:rPr lang="en-IN" dirty="0"/>
              <a:t>Console Applications</a:t>
            </a:r>
          </a:p>
        </p:txBody>
      </p:sp>
      <p:pic>
        <p:nvPicPr>
          <p:cNvPr id="4" name="Picture 3">
            <a:extLst>
              <a:ext uri="{FF2B5EF4-FFF2-40B4-BE49-F238E27FC236}">
                <a16:creationId xmlns:a16="http://schemas.microsoft.com/office/drawing/2014/main" id="{3B7B69A4-638D-497E-AAFA-9F651AF7C70A}"/>
              </a:ext>
            </a:extLst>
          </p:cNvPr>
          <p:cNvPicPr>
            <a:picLocks noChangeAspect="1"/>
          </p:cNvPicPr>
          <p:nvPr/>
        </p:nvPicPr>
        <p:blipFill>
          <a:blip r:embed="rId3"/>
          <a:stretch>
            <a:fillRect/>
          </a:stretch>
        </p:blipFill>
        <p:spPr>
          <a:xfrm>
            <a:off x="6530109" y="1812775"/>
            <a:ext cx="4823691" cy="4665661"/>
          </a:xfrm>
          <a:prstGeom prst="rect">
            <a:avLst/>
          </a:prstGeom>
        </p:spPr>
      </p:pic>
    </p:spTree>
    <p:extLst>
      <p:ext uri="{BB962C8B-B14F-4D97-AF65-F5344CB8AC3E}">
        <p14:creationId xmlns:p14="http://schemas.microsoft.com/office/powerpoint/2010/main" val="328712571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Common Language Run Time(CLR)</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517585" y="1825624"/>
            <a:ext cx="5578415" cy="4652813"/>
          </a:xfrm>
        </p:spPr>
        <p:txBody>
          <a:bodyPr>
            <a:normAutofit fontScale="92500" lnSpcReduction="10000"/>
          </a:bodyPr>
          <a:lstStyle/>
          <a:p>
            <a:pPr marL="571500" indent="-457200">
              <a:lnSpc>
                <a:spcPct val="250000"/>
              </a:lnSpc>
              <a:buAutoNum type="arabicPeriod"/>
            </a:pPr>
            <a:r>
              <a:rPr lang="en-IN" dirty="0"/>
              <a:t>CLS (Common Language Specification)</a:t>
            </a:r>
          </a:p>
          <a:p>
            <a:pPr marL="571500" indent="-457200">
              <a:lnSpc>
                <a:spcPct val="250000"/>
              </a:lnSpc>
              <a:buAutoNum type="arabicPeriod"/>
            </a:pPr>
            <a:r>
              <a:rPr lang="en-IN" dirty="0"/>
              <a:t>Code Manager</a:t>
            </a:r>
          </a:p>
          <a:p>
            <a:pPr marL="1028700" lvl="1" indent="-457200">
              <a:lnSpc>
                <a:spcPct val="250000"/>
              </a:lnSpc>
              <a:buAutoNum type="arabicPeriod"/>
            </a:pPr>
            <a:r>
              <a:rPr lang="en-IN" dirty="0"/>
              <a:t>Managed Code</a:t>
            </a:r>
          </a:p>
          <a:p>
            <a:pPr marL="1028700" lvl="1" indent="-457200">
              <a:lnSpc>
                <a:spcPct val="250000"/>
              </a:lnSpc>
              <a:buAutoNum type="arabicPeriod"/>
            </a:pPr>
            <a:r>
              <a:rPr lang="en-IN" dirty="0"/>
              <a:t>Un-Managed Code</a:t>
            </a:r>
          </a:p>
        </p:txBody>
      </p:sp>
      <p:pic>
        <p:nvPicPr>
          <p:cNvPr id="2" name="Picture 1">
            <a:extLst>
              <a:ext uri="{FF2B5EF4-FFF2-40B4-BE49-F238E27FC236}">
                <a16:creationId xmlns:a16="http://schemas.microsoft.com/office/drawing/2014/main" id="{5FD6095C-3E79-4555-AD77-972DFCB62924}"/>
              </a:ext>
            </a:extLst>
          </p:cNvPr>
          <p:cNvPicPr>
            <a:picLocks noChangeAspect="1"/>
          </p:cNvPicPr>
          <p:nvPr/>
        </p:nvPicPr>
        <p:blipFill>
          <a:blip r:embed="rId3"/>
          <a:stretch>
            <a:fillRect/>
          </a:stretch>
        </p:blipFill>
        <p:spPr>
          <a:xfrm>
            <a:off x="6364877" y="1825624"/>
            <a:ext cx="5272073" cy="4652813"/>
          </a:xfrm>
          <a:prstGeom prst="rect">
            <a:avLst/>
          </a:prstGeom>
        </p:spPr>
      </p:pic>
    </p:spTree>
    <p:extLst>
      <p:ext uri="{BB962C8B-B14F-4D97-AF65-F5344CB8AC3E}">
        <p14:creationId xmlns:p14="http://schemas.microsoft.com/office/powerpoint/2010/main" val="44929956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Components of Common Language Run Time(CLR)</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517585" y="1825624"/>
            <a:ext cx="4063651" cy="4652813"/>
          </a:xfrm>
        </p:spPr>
        <p:txBody>
          <a:bodyPr>
            <a:normAutofit fontScale="70000" lnSpcReduction="20000"/>
          </a:bodyPr>
          <a:lstStyle/>
          <a:p>
            <a:pPr marL="571500" indent="-457200">
              <a:lnSpc>
                <a:spcPct val="250000"/>
              </a:lnSpc>
              <a:buAutoNum type="arabicPeriod"/>
            </a:pPr>
            <a:r>
              <a:rPr lang="en-IN" dirty="0"/>
              <a:t>CTS</a:t>
            </a:r>
          </a:p>
          <a:p>
            <a:pPr marL="571500" indent="-457200">
              <a:lnSpc>
                <a:spcPct val="250000"/>
              </a:lnSpc>
              <a:buAutoNum type="arabicPeriod"/>
            </a:pPr>
            <a:r>
              <a:rPr lang="en-IN" dirty="0"/>
              <a:t>CLS</a:t>
            </a:r>
          </a:p>
          <a:p>
            <a:pPr marL="571500" indent="-457200">
              <a:lnSpc>
                <a:spcPct val="250000"/>
              </a:lnSpc>
              <a:buAutoNum type="arabicPeriod"/>
            </a:pPr>
            <a:r>
              <a:rPr lang="en-IN" dirty="0"/>
              <a:t>GC</a:t>
            </a:r>
          </a:p>
          <a:p>
            <a:pPr marL="571500" indent="-457200">
              <a:lnSpc>
                <a:spcPct val="250000"/>
              </a:lnSpc>
              <a:buAutoNum type="arabicPeriod"/>
            </a:pPr>
            <a:r>
              <a:rPr lang="en-IN" dirty="0"/>
              <a:t>JIT</a:t>
            </a:r>
          </a:p>
          <a:p>
            <a:pPr marL="571500" indent="-457200">
              <a:lnSpc>
                <a:spcPct val="250000"/>
              </a:lnSpc>
              <a:buAutoNum type="arabicPeriod"/>
            </a:pPr>
            <a:r>
              <a:rPr lang="en-IN" dirty="0"/>
              <a:t>Metadata</a:t>
            </a:r>
          </a:p>
          <a:p>
            <a:pPr marL="571500" indent="-457200">
              <a:lnSpc>
                <a:spcPct val="250000"/>
              </a:lnSpc>
              <a:buAutoNum type="arabicPeriod"/>
            </a:pPr>
            <a:r>
              <a:rPr lang="en-IN" dirty="0"/>
              <a:t>Assemblies</a:t>
            </a:r>
          </a:p>
        </p:txBody>
      </p:sp>
      <p:pic>
        <p:nvPicPr>
          <p:cNvPr id="4" name="Picture 3">
            <a:extLst>
              <a:ext uri="{FF2B5EF4-FFF2-40B4-BE49-F238E27FC236}">
                <a16:creationId xmlns:a16="http://schemas.microsoft.com/office/drawing/2014/main" id="{CE2842D0-AB54-4EB5-9018-DCEA2F06C373}"/>
              </a:ext>
            </a:extLst>
          </p:cNvPr>
          <p:cNvPicPr>
            <a:picLocks noChangeAspect="1"/>
          </p:cNvPicPr>
          <p:nvPr/>
        </p:nvPicPr>
        <p:blipFill>
          <a:blip r:embed="rId3"/>
          <a:stretch>
            <a:fillRect/>
          </a:stretch>
        </p:blipFill>
        <p:spPr>
          <a:xfrm>
            <a:off x="5159345" y="1904787"/>
            <a:ext cx="6620799" cy="3048425"/>
          </a:xfrm>
          <a:prstGeom prst="rect">
            <a:avLst/>
          </a:prstGeom>
        </p:spPr>
      </p:pic>
    </p:spTree>
    <p:extLst>
      <p:ext uri="{BB962C8B-B14F-4D97-AF65-F5344CB8AC3E}">
        <p14:creationId xmlns:p14="http://schemas.microsoft.com/office/powerpoint/2010/main" val="422728343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Common Language Run Time(CLR)</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831850" y="3192607"/>
            <a:ext cx="3361688" cy="1222376"/>
          </a:xfrm>
        </p:spPr>
        <p:txBody>
          <a:bodyPr>
            <a:normAutofit/>
          </a:bodyPr>
          <a:lstStyle/>
          <a:p>
            <a:pPr marL="571500" lvl="1" indent="0">
              <a:lnSpc>
                <a:spcPct val="250000"/>
              </a:lnSpc>
              <a:buNone/>
            </a:pPr>
            <a:r>
              <a:rPr lang="en-IN" dirty="0"/>
              <a:t>Managed Code</a:t>
            </a:r>
          </a:p>
        </p:txBody>
      </p:sp>
      <p:pic>
        <p:nvPicPr>
          <p:cNvPr id="4" name="Picture 3">
            <a:extLst>
              <a:ext uri="{FF2B5EF4-FFF2-40B4-BE49-F238E27FC236}">
                <a16:creationId xmlns:a16="http://schemas.microsoft.com/office/drawing/2014/main" id="{0DB16E90-224C-4A3D-9112-02535BA1C84C}"/>
              </a:ext>
            </a:extLst>
          </p:cNvPr>
          <p:cNvPicPr>
            <a:picLocks noChangeAspect="1"/>
          </p:cNvPicPr>
          <p:nvPr/>
        </p:nvPicPr>
        <p:blipFill>
          <a:blip r:embed="rId3"/>
          <a:stretch>
            <a:fillRect/>
          </a:stretch>
        </p:blipFill>
        <p:spPr>
          <a:xfrm>
            <a:off x="5424882" y="1442767"/>
            <a:ext cx="4288461" cy="5415233"/>
          </a:xfrm>
          <a:prstGeom prst="rect">
            <a:avLst/>
          </a:prstGeom>
        </p:spPr>
      </p:pic>
    </p:spTree>
    <p:extLst>
      <p:ext uri="{BB962C8B-B14F-4D97-AF65-F5344CB8AC3E}">
        <p14:creationId xmlns:p14="http://schemas.microsoft.com/office/powerpoint/2010/main" val="57876056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Common Language Run Time(CLR)</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862871" y="3429000"/>
            <a:ext cx="3361688" cy="1222376"/>
          </a:xfrm>
        </p:spPr>
        <p:txBody>
          <a:bodyPr>
            <a:normAutofit fontScale="70000" lnSpcReduction="20000"/>
          </a:bodyPr>
          <a:lstStyle/>
          <a:p>
            <a:pPr marL="571500" lvl="1" indent="0">
              <a:lnSpc>
                <a:spcPct val="250000"/>
              </a:lnSpc>
              <a:buNone/>
            </a:pPr>
            <a:r>
              <a:rPr lang="en-IN" dirty="0"/>
              <a:t>Un-Managed Code-CCW</a:t>
            </a:r>
          </a:p>
        </p:txBody>
      </p:sp>
      <p:pic>
        <p:nvPicPr>
          <p:cNvPr id="2" name="Picture 1">
            <a:extLst>
              <a:ext uri="{FF2B5EF4-FFF2-40B4-BE49-F238E27FC236}">
                <a16:creationId xmlns:a16="http://schemas.microsoft.com/office/drawing/2014/main" id="{7563E0F0-FDA4-4571-9FC0-6EA4C1363F50}"/>
              </a:ext>
            </a:extLst>
          </p:cNvPr>
          <p:cNvPicPr>
            <a:picLocks noChangeAspect="1"/>
          </p:cNvPicPr>
          <p:nvPr/>
        </p:nvPicPr>
        <p:blipFill>
          <a:blip r:embed="rId3"/>
          <a:stretch>
            <a:fillRect/>
          </a:stretch>
        </p:blipFill>
        <p:spPr>
          <a:xfrm>
            <a:off x="4643722" y="1413455"/>
            <a:ext cx="5069621" cy="5385952"/>
          </a:xfrm>
          <a:prstGeom prst="rect">
            <a:avLst/>
          </a:prstGeom>
        </p:spPr>
      </p:pic>
    </p:spTree>
    <p:extLst>
      <p:ext uri="{BB962C8B-B14F-4D97-AF65-F5344CB8AC3E}">
        <p14:creationId xmlns:p14="http://schemas.microsoft.com/office/powerpoint/2010/main" val="94914953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
          <p:cNvSpPr txBox="1">
            <a:spLocks noGrp="1"/>
          </p:cNvSpPr>
          <p:nvPr>
            <p:ph type="sldNum" idx="12"/>
          </p:nvPr>
        </p:nvSpPr>
        <p:spPr>
          <a:xfrm>
            <a:off x="8610599" y="6356350"/>
            <a:ext cx="32210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08" name="Google Shape;208;p3"/>
          <p:cNvSpPr/>
          <p:nvPr/>
        </p:nvSpPr>
        <p:spPr>
          <a:xfrm>
            <a:off x="812801" y="558292"/>
            <a:ext cx="9038565" cy="7017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SYLLABUS</a:t>
            </a:r>
            <a:endParaRPr sz="4400" b="1" i="0" u="none" strike="noStrike" cap="none">
              <a:solidFill>
                <a:schemeClr val="dk1"/>
              </a:solidFill>
              <a:latin typeface="Times New Roman"/>
              <a:ea typeface="Times New Roman"/>
              <a:cs typeface="Times New Roman"/>
              <a:sym typeface="Times New Roman"/>
            </a:endParaRPr>
          </a:p>
        </p:txBody>
      </p:sp>
      <p:graphicFrame>
        <p:nvGraphicFramePr>
          <p:cNvPr id="209" name="Google Shape;209;p3"/>
          <p:cNvGraphicFramePr/>
          <p:nvPr>
            <p:extLst>
              <p:ext uri="{D42A27DB-BD31-4B8C-83A1-F6EECF244321}">
                <p14:modId xmlns:p14="http://schemas.microsoft.com/office/powerpoint/2010/main" val="3113919647"/>
              </p:ext>
            </p:extLst>
          </p:nvPr>
        </p:nvGraphicFramePr>
        <p:xfrm>
          <a:off x="431317" y="1557342"/>
          <a:ext cx="11110825" cy="5000476"/>
        </p:xfrm>
        <a:graphic>
          <a:graphicData uri="http://schemas.openxmlformats.org/drawingml/2006/table">
            <a:tbl>
              <a:tblPr firstRow="1" firstCol="1" bandRow="1">
                <a:noFill/>
                <a:tableStyleId>{78651A01-0E32-4870-AA64-92A02779ECE1}</a:tableStyleId>
              </a:tblPr>
              <a:tblGrid>
                <a:gridCol w="693925">
                  <a:extLst>
                    <a:ext uri="{9D8B030D-6E8A-4147-A177-3AD203B41FA5}">
                      <a16:colId xmlns:a16="http://schemas.microsoft.com/office/drawing/2014/main" val="20000"/>
                    </a:ext>
                  </a:extLst>
                </a:gridCol>
                <a:gridCol w="1209275">
                  <a:extLst>
                    <a:ext uri="{9D8B030D-6E8A-4147-A177-3AD203B41FA5}">
                      <a16:colId xmlns:a16="http://schemas.microsoft.com/office/drawing/2014/main" val="20001"/>
                    </a:ext>
                  </a:extLst>
                </a:gridCol>
                <a:gridCol w="2387050">
                  <a:extLst>
                    <a:ext uri="{9D8B030D-6E8A-4147-A177-3AD203B41FA5}">
                      <a16:colId xmlns:a16="http://schemas.microsoft.com/office/drawing/2014/main" val="20002"/>
                    </a:ext>
                  </a:extLst>
                </a:gridCol>
                <a:gridCol w="1960725">
                  <a:extLst>
                    <a:ext uri="{9D8B030D-6E8A-4147-A177-3AD203B41FA5}">
                      <a16:colId xmlns:a16="http://schemas.microsoft.com/office/drawing/2014/main" val="20003"/>
                    </a:ext>
                  </a:extLst>
                </a:gridCol>
                <a:gridCol w="1742875">
                  <a:extLst>
                    <a:ext uri="{9D8B030D-6E8A-4147-A177-3AD203B41FA5}">
                      <a16:colId xmlns:a16="http://schemas.microsoft.com/office/drawing/2014/main" val="20004"/>
                    </a:ext>
                  </a:extLst>
                </a:gridCol>
                <a:gridCol w="1742875">
                  <a:extLst>
                    <a:ext uri="{9D8B030D-6E8A-4147-A177-3AD203B41FA5}">
                      <a16:colId xmlns:a16="http://schemas.microsoft.com/office/drawing/2014/main" val="20005"/>
                    </a:ext>
                  </a:extLst>
                </a:gridCol>
                <a:gridCol w="1374100">
                  <a:extLst>
                    <a:ext uri="{9D8B030D-6E8A-4147-A177-3AD203B41FA5}">
                      <a16:colId xmlns:a16="http://schemas.microsoft.com/office/drawing/2014/main" val="20006"/>
                    </a:ext>
                  </a:extLst>
                </a:gridCol>
              </a:tblGrid>
              <a:tr h="236513">
                <a:tc rowSpan="4" gridSpan="2">
                  <a:txBody>
                    <a:bodyPr/>
                    <a:lstStyle/>
                    <a:p>
                      <a:pPr marL="0" marR="0" lvl="0" indent="0" algn="l" rtl="0">
                        <a:lnSpc>
                          <a:spcPct val="115000"/>
                        </a:lnSpc>
                        <a:spcBef>
                          <a:spcPts val="0"/>
                        </a:spcBef>
                        <a:spcAft>
                          <a:spcPts val="0"/>
                        </a:spcAft>
                        <a:buNone/>
                      </a:pPr>
                      <a:endParaRPr sz="1400" u="none" strike="noStrike" cap="none" dirty="0">
                        <a:latin typeface="Times New Roman"/>
                        <a:ea typeface="Times New Roman"/>
                        <a:cs typeface="Times New Roman"/>
                        <a:sym typeface="Times New Roman"/>
                      </a:endParaRPr>
                    </a:p>
                    <a:p>
                      <a:pPr marL="386715" marR="0" lvl="0" indent="0" algn="l" rtl="0">
                        <a:lnSpc>
                          <a:spcPct val="115000"/>
                        </a:lnSpc>
                        <a:spcBef>
                          <a:spcPts val="960"/>
                        </a:spcBef>
                        <a:spcAft>
                          <a:spcPts val="0"/>
                        </a:spcAft>
                        <a:buNone/>
                      </a:pPr>
                      <a:r>
                        <a:rPr lang="en-US" sz="1400" b="1" u="none" strike="noStrike" cap="none" dirty="0">
                          <a:latin typeface="Times New Roman"/>
                          <a:ea typeface="Times New Roman"/>
                          <a:cs typeface="Times New Roman"/>
                          <a:sym typeface="Times New Roman"/>
                        </a:rPr>
                        <a:t>20CST-381</a:t>
                      </a:r>
                      <a:endParaRPr sz="1400" u="none" strike="noStrike" cap="none" dirty="0">
                        <a:latin typeface="Times New Roman"/>
                        <a:ea typeface="Times New Roman"/>
                        <a:cs typeface="Times New Roman"/>
                        <a:sym typeface="Times New Roman"/>
                      </a:endParaRPr>
                    </a:p>
                  </a:txBody>
                  <a:tcPr marL="0" marR="0" marT="0" marB="0"/>
                </a:tc>
                <a:tc rowSpan="4" hMerge="1">
                  <a:txBody>
                    <a:bodyPr/>
                    <a:lstStyle/>
                    <a:p>
                      <a:endParaRPr lang="en-US"/>
                    </a:p>
                  </a:txBody>
                  <a:tcPr/>
                </a:tc>
                <a:tc gridSpan="2">
                  <a:txBody>
                    <a:bodyPr/>
                    <a:lstStyle/>
                    <a:p>
                      <a:r>
                        <a:rPr lang="en-IN" sz="1400" b="1" i="0" u="none" strike="noStrike" cap="none" baseline="0" dirty="0">
                          <a:solidFill>
                            <a:schemeClr val="dk1"/>
                          </a:solidFill>
                          <a:latin typeface="Calibri"/>
                          <a:ea typeface="Calibri"/>
                          <a:cs typeface="Calibri"/>
                          <a:sym typeface="Arial"/>
                        </a:rPr>
                        <a:t>WEB PROGRAMMING USING .NET</a:t>
                      </a:r>
                      <a:endParaRPr lang="en-IN" sz="1400" b="1" u="none" strike="noStrike" cap="none" dirty="0">
                        <a:latin typeface="Times New Roman"/>
                        <a:ea typeface="Times New Roman"/>
                        <a:cs typeface="Times New Roman"/>
                        <a:sym typeface="Times New Roman"/>
                      </a:endParaRPr>
                    </a:p>
                  </a:txBody>
                  <a:tcPr marL="0" marR="0" marT="0" marB="0" anchor="ctr"/>
                </a:tc>
                <a:tc hMerge="1">
                  <a:txBody>
                    <a:bodyPr/>
                    <a:lstStyle/>
                    <a:p>
                      <a:endParaRPr lang="en-US"/>
                    </a:p>
                  </a:txBody>
                  <a:tcPr/>
                </a:tc>
                <a:tc>
                  <a:txBody>
                    <a:bodyPr/>
                    <a:lstStyle/>
                    <a:p>
                      <a:pPr marL="3175" marR="0" lvl="0" indent="0" algn="ctr" rtl="0">
                        <a:lnSpc>
                          <a:spcPct val="98214"/>
                        </a:lnSpc>
                        <a:spcBef>
                          <a:spcPts val="0"/>
                        </a:spcBef>
                        <a:spcAft>
                          <a:spcPts val="0"/>
                        </a:spcAft>
                        <a:buNone/>
                      </a:pPr>
                      <a:r>
                        <a:rPr lang="en-US" sz="1400" b="1" u="none" strike="noStrike" cap="none" dirty="0">
                          <a:latin typeface="Times New Roman"/>
                          <a:ea typeface="Times New Roman"/>
                          <a:cs typeface="Times New Roman"/>
                          <a:sym typeface="Times New Roman"/>
                        </a:rPr>
                        <a:t>L</a:t>
                      </a:r>
                      <a:endParaRPr sz="1400" u="none" strike="noStrike" cap="none" dirty="0">
                        <a:latin typeface="Times New Roman"/>
                        <a:ea typeface="Times New Roman"/>
                        <a:cs typeface="Times New Roman"/>
                        <a:sym typeface="Times New Roman"/>
                      </a:endParaRPr>
                    </a:p>
                  </a:txBody>
                  <a:tcPr marL="0" marR="0" marT="0" marB="0"/>
                </a:tc>
                <a:tc>
                  <a:txBody>
                    <a:bodyPr/>
                    <a:lstStyle/>
                    <a:p>
                      <a:pPr marL="635" marR="0" lvl="0" indent="0" algn="ctr" rtl="0">
                        <a:lnSpc>
                          <a:spcPct val="98214"/>
                        </a:lnSpc>
                        <a:spcBef>
                          <a:spcPts val="0"/>
                        </a:spcBef>
                        <a:spcAft>
                          <a:spcPts val="0"/>
                        </a:spcAft>
                        <a:buNone/>
                      </a:pPr>
                      <a:r>
                        <a:rPr lang="en-US" sz="1400" b="1" u="none" strike="noStrike" cap="none" dirty="0">
                          <a:latin typeface="Times New Roman"/>
                          <a:ea typeface="Times New Roman"/>
                          <a:cs typeface="Times New Roman"/>
                          <a:sym typeface="Times New Roman"/>
                        </a:rPr>
                        <a:t>T</a:t>
                      </a:r>
                      <a:endParaRPr sz="1400" u="none" strike="noStrike" cap="none" dirty="0">
                        <a:latin typeface="Times New Roman"/>
                        <a:ea typeface="Times New Roman"/>
                        <a:cs typeface="Times New Roman"/>
                        <a:sym typeface="Times New Roman"/>
                      </a:endParaRPr>
                    </a:p>
                  </a:txBody>
                  <a:tcPr marL="0" marR="0" marT="0" marB="0"/>
                </a:tc>
                <a:tc>
                  <a:txBody>
                    <a:bodyPr/>
                    <a:lstStyle/>
                    <a:p>
                      <a:pPr marL="0" marR="635" lvl="0" indent="0" algn="ctr" rtl="0">
                        <a:lnSpc>
                          <a:spcPct val="98214"/>
                        </a:lnSpc>
                        <a:spcBef>
                          <a:spcPts val="0"/>
                        </a:spcBef>
                        <a:spcAft>
                          <a:spcPts val="0"/>
                        </a:spcAft>
                        <a:buNone/>
                      </a:pPr>
                      <a:r>
                        <a:rPr lang="en-US" sz="1400" b="1" u="none" strike="noStrike" cap="none" dirty="0">
                          <a:latin typeface="Times New Roman"/>
                          <a:ea typeface="Times New Roman"/>
                          <a:cs typeface="Times New Roman"/>
                          <a:sym typeface="Times New Roman"/>
                        </a:rPr>
                        <a:t>P</a:t>
                      </a:r>
                      <a:endParaRPr sz="14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227080">
                <a:tc gridSpan="2" vMerge="1">
                  <a:txBody>
                    <a:bodyPr/>
                    <a:lstStyle/>
                    <a:p>
                      <a:endParaRPr lang="en-US"/>
                    </a:p>
                  </a:txBody>
                  <a:tcPr/>
                </a:tc>
                <a:tc hMerge="1" vMerge="1">
                  <a:txBody>
                    <a:bodyPr/>
                    <a:lstStyle/>
                    <a:p>
                      <a:endParaRPr lang="en-US"/>
                    </a:p>
                  </a:txBody>
                  <a:tcPr/>
                </a:tc>
                <a:tc gridSpan="2">
                  <a:txBody>
                    <a:bodyPr/>
                    <a:lstStyle/>
                    <a:p>
                      <a:pPr marL="67945" marR="0" lvl="0" indent="0" algn="l" rtl="0">
                        <a:lnSpc>
                          <a:spcPct val="96428"/>
                        </a:lnSpc>
                        <a:spcBef>
                          <a:spcPts val="0"/>
                        </a:spcBef>
                        <a:spcAft>
                          <a:spcPts val="0"/>
                        </a:spcAft>
                        <a:buNone/>
                      </a:pPr>
                      <a:r>
                        <a:rPr lang="en-US" sz="1400" u="none" strike="noStrike" cap="none" dirty="0">
                          <a:latin typeface="Times New Roman"/>
                          <a:ea typeface="Times New Roman"/>
                          <a:cs typeface="Times New Roman"/>
                          <a:sym typeface="Times New Roman"/>
                        </a:rPr>
                        <a:t>Total Contact Hours: 30</a:t>
                      </a:r>
                      <a:endParaRPr dirty="0"/>
                    </a:p>
                  </a:txBody>
                  <a:tcPr marL="0" marR="0" marT="0" marB="0" anchor="ctr"/>
                </a:tc>
                <a:tc hMerge="1">
                  <a:txBody>
                    <a:bodyPr/>
                    <a:lstStyle/>
                    <a:p>
                      <a:endParaRPr lang="en-US"/>
                    </a:p>
                  </a:txBody>
                  <a:tcPr/>
                </a:tc>
                <a:tc rowSpan="2">
                  <a:txBody>
                    <a:bodyPr/>
                    <a:lstStyle/>
                    <a:p>
                      <a:pPr marL="5080" marR="0" lvl="0" indent="0" algn="ctr" rtl="0">
                        <a:lnSpc>
                          <a:spcPct val="115000"/>
                        </a:lnSpc>
                        <a:spcBef>
                          <a:spcPts val="0"/>
                        </a:spcBef>
                        <a:spcAft>
                          <a:spcPts val="0"/>
                        </a:spcAft>
                        <a:buNone/>
                      </a:pPr>
                      <a:r>
                        <a:rPr lang="en-US" sz="1400" u="none" strike="noStrike" cap="none" dirty="0">
                          <a:latin typeface="Times New Roman"/>
                          <a:ea typeface="Times New Roman"/>
                          <a:cs typeface="Times New Roman"/>
                          <a:sym typeface="Times New Roman"/>
                        </a:rPr>
                        <a:t>2</a:t>
                      </a:r>
                      <a:endParaRPr dirty="0"/>
                    </a:p>
                  </a:txBody>
                  <a:tcPr marL="0" marR="0" marT="0" marB="0"/>
                </a:tc>
                <a:tc rowSpan="2">
                  <a:txBody>
                    <a:bodyPr/>
                    <a:lstStyle/>
                    <a:p>
                      <a:pPr marL="1270" marR="0" lvl="0" indent="0" algn="ctr" rtl="0">
                        <a:lnSpc>
                          <a:spcPct val="115000"/>
                        </a:lnSpc>
                        <a:spcBef>
                          <a:spcPts val="0"/>
                        </a:spcBef>
                        <a:spcAft>
                          <a:spcPts val="0"/>
                        </a:spcAft>
                        <a:buNone/>
                      </a:pPr>
                      <a:r>
                        <a:rPr lang="en-US" sz="1400" u="none" strike="noStrike" cap="none" dirty="0">
                          <a:latin typeface="Times New Roman"/>
                          <a:ea typeface="Times New Roman"/>
                          <a:cs typeface="Times New Roman"/>
                          <a:sym typeface="Times New Roman"/>
                        </a:rPr>
                        <a:t>-</a:t>
                      </a:r>
                      <a:endParaRPr dirty="0"/>
                    </a:p>
                  </a:txBody>
                  <a:tcPr marL="0" marR="0" marT="0" marB="0"/>
                </a:tc>
                <a:tc rowSpan="2">
                  <a:txBody>
                    <a:bodyPr/>
                    <a:lstStyle/>
                    <a:p>
                      <a:pPr marL="0" marR="0" lvl="0" indent="0" algn="ctr" rtl="0">
                        <a:lnSpc>
                          <a:spcPct val="115000"/>
                        </a:lnSpc>
                        <a:spcBef>
                          <a:spcPts val="0"/>
                        </a:spcBef>
                        <a:spcAft>
                          <a:spcPts val="0"/>
                        </a:spcAft>
                        <a:buNone/>
                      </a:pPr>
                      <a:r>
                        <a:rPr lang="en-US" sz="1400" u="none" strike="noStrike" cap="none" dirty="0">
                          <a:latin typeface="Times New Roman"/>
                          <a:ea typeface="Times New Roman"/>
                          <a:cs typeface="Times New Roman"/>
                          <a:sym typeface="Times New Roman"/>
                        </a:rPr>
                        <a:t>-</a:t>
                      </a:r>
                      <a:endParaRPr dirty="0"/>
                    </a:p>
                  </a:txBody>
                  <a:tcPr marL="0" marR="0" marT="0" marB="0"/>
                </a:tc>
                <a:extLst>
                  <a:ext uri="{0D108BD9-81ED-4DB2-BD59-A6C34878D82A}">
                    <a16:rowId xmlns:a16="http://schemas.microsoft.com/office/drawing/2014/main" val="10001"/>
                  </a:ext>
                </a:extLst>
              </a:tr>
              <a:tr h="279971">
                <a:tc gridSpan="2" vMerge="1">
                  <a:txBody>
                    <a:bodyPr/>
                    <a:lstStyle/>
                    <a:p>
                      <a:endParaRPr lang="en-US"/>
                    </a:p>
                  </a:txBody>
                  <a:tcPr/>
                </a:tc>
                <a:tc hMerge="1" vMerge="1">
                  <a:txBody>
                    <a:bodyPr/>
                    <a:lstStyle/>
                    <a:p>
                      <a:endParaRPr lang="en-US"/>
                    </a:p>
                  </a:txBody>
                  <a:tcPr/>
                </a:tc>
                <a:tc gridSpan="2">
                  <a:txBody>
                    <a:bodyPr/>
                    <a:lstStyle/>
                    <a:p>
                      <a:pPr marL="67945" marR="0" lvl="0" indent="0" algn="l" rtl="0">
                        <a:lnSpc>
                          <a:spcPct val="96428"/>
                        </a:lnSpc>
                        <a:spcBef>
                          <a:spcPts val="0"/>
                        </a:spcBef>
                        <a:spcAft>
                          <a:spcPts val="0"/>
                        </a:spcAft>
                        <a:buNone/>
                      </a:pPr>
                      <a:r>
                        <a:rPr lang="en-US" sz="1400" u="none" strike="noStrike" cap="none" dirty="0">
                          <a:latin typeface="Times New Roman"/>
                          <a:ea typeface="Times New Roman"/>
                          <a:cs typeface="Times New Roman"/>
                          <a:sym typeface="Times New Roman"/>
                        </a:rPr>
                        <a:t>Applicable to which branch: BE</a:t>
                      </a:r>
                      <a:endParaRPr dirty="0"/>
                    </a:p>
                  </a:txBody>
                  <a:tcPr marL="0" marR="0" marT="0" marB="0" anchor="ctr"/>
                </a:tc>
                <a:tc h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27080">
                <a:tc gridSpan="2" vMerge="1">
                  <a:txBody>
                    <a:bodyPr/>
                    <a:lstStyle/>
                    <a:p>
                      <a:endParaRPr lang="en-US"/>
                    </a:p>
                  </a:txBody>
                  <a:tcPr/>
                </a:tc>
                <a:tc hMerge="1" vMerge="1">
                  <a:txBody>
                    <a:bodyPr/>
                    <a:lstStyle/>
                    <a:p>
                      <a:endParaRPr lang="en-US"/>
                    </a:p>
                  </a:txBody>
                  <a:tcPr/>
                </a:tc>
                <a:tc gridSpan="5">
                  <a:txBody>
                    <a:bodyPr/>
                    <a:lstStyle/>
                    <a:p>
                      <a:pPr marL="67945" marR="0" lvl="0" indent="0" algn="l" rtl="0">
                        <a:lnSpc>
                          <a:spcPct val="96428"/>
                        </a:lnSpc>
                        <a:spcBef>
                          <a:spcPts val="0"/>
                        </a:spcBef>
                        <a:spcAft>
                          <a:spcPts val="0"/>
                        </a:spcAft>
                        <a:buNone/>
                      </a:pPr>
                      <a:r>
                        <a:rPr lang="en-US" sz="1400" u="none" strike="noStrike" cap="none" dirty="0">
                          <a:latin typeface="Times New Roman"/>
                          <a:ea typeface="Times New Roman"/>
                          <a:cs typeface="Times New Roman"/>
                          <a:sym typeface="Times New Roman"/>
                        </a:rPr>
                        <a:t>Prerequisite : Basics of Programming</a:t>
                      </a:r>
                      <a:endParaRPr dirty="0"/>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31797">
                <a:tc gridSpan="7">
                  <a:txBody>
                    <a:bodyPr/>
                    <a:lstStyle/>
                    <a:p>
                      <a:pPr marL="2466340" marR="2466340" lvl="0" indent="0" algn="ctr" rtl="0">
                        <a:lnSpc>
                          <a:spcPct val="98214"/>
                        </a:lnSpc>
                        <a:spcBef>
                          <a:spcPts val="0"/>
                        </a:spcBef>
                        <a:spcAft>
                          <a:spcPts val="0"/>
                        </a:spcAft>
                        <a:buNone/>
                      </a:pPr>
                      <a:r>
                        <a:rPr lang="en-US" sz="1400" b="1" u="none" strike="noStrike" cap="none">
                          <a:latin typeface="Times New Roman"/>
                          <a:ea typeface="Times New Roman"/>
                          <a:cs typeface="Times New Roman"/>
                          <a:sym typeface="Times New Roman"/>
                        </a:rPr>
                        <a:t>Marks</a:t>
                      </a:r>
                      <a:endParaRPr sz="1400" u="none" strike="noStrike" cap="none">
                        <a:latin typeface="Times New Roman"/>
                        <a:ea typeface="Times New Roman"/>
                        <a:cs typeface="Times New Roman"/>
                        <a:sym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31797">
                <a:tc gridSpan="3">
                  <a:txBody>
                    <a:bodyPr/>
                    <a:lstStyle/>
                    <a:p>
                      <a:pPr marL="1076325" marR="1072515" lvl="0" indent="0" algn="ctr" rtl="0">
                        <a:lnSpc>
                          <a:spcPct val="98214"/>
                        </a:lnSpc>
                        <a:spcBef>
                          <a:spcPts val="0"/>
                        </a:spcBef>
                        <a:spcAft>
                          <a:spcPts val="0"/>
                        </a:spcAft>
                        <a:buNone/>
                      </a:pPr>
                      <a:r>
                        <a:rPr lang="en-US" sz="1400" b="1" u="none" strike="noStrike" cap="none">
                          <a:latin typeface="Times New Roman"/>
                          <a:ea typeface="Times New Roman"/>
                          <a:cs typeface="Times New Roman"/>
                          <a:sym typeface="Times New Roman"/>
                        </a:rPr>
                        <a:t>Internal :40</a:t>
                      </a:r>
                      <a:endParaRPr sz="1400" u="none" strike="noStrike" cap="none">
                        <a:latin typeface="Times New Roman"/>
                        <a:ea typeface="Times New Roman"/>
                        <a:cs typeface="Times New Roman"/>
                        <a:sym typeface="Times New Roman"/>
                      </a:endParaRPr>
                    </a:p>
                  </a:txBody>
                  <a:tcPr marL="0" marR="0" marT="0" marB="0"/>
                </a:tc>
                <a:tc hMerge="1">
                  <a:txBody>
                    <a:bodyPr/>
                    <a:lstStyle/>
                    <a:p>
                      <a:endParaRPr lang="en-US"/>
                    </a:p>
                  </a:txBody>
                  <a:tcPr/>
                </a:tc>
                <a:tc hMerge="1">
                  <a:txBody>
                    <a:bodyPr/>
                    <a:lstStyle/>
                    <a:p>
                      <a:endParaRPr lang="en-US"/>
                    </a:p>
                  </a:txBody>
                  <a:tcPr/>
                </a:tc>
                <a:tc gridSpan="4">
                  <a:txBody>
                    <a:bodyPr/>
                    <a:lstStyle/>
                    <a:p>
                      <a:pPr marL="1167765" marR="1168400" lvl="0" indent="0" algn="ctr" rtl="0">
                        <a:lnSpc>
                          <a:spcPct val="98214"/>
                        </a:lnSpc>
                        <a:spcBef>
                          <a:spcPts val="0"/>
                        </a:spcBef>
                        <a:spcAft>
                          <a:spcPts val="0"/>
                        </a:spcAft>
                        <a:buNone/>
                      </a:pPr>
                      <a:r>
                        <a:rPr lang="en-US" sz="1400" b="1" u="none" strike="noStrike" cap="none">
                          <a:latin typeface="Times New Roman"/>
                          <a:ea typeface="Times New Roman"/>
                          <a:cs typeface="Times New Roman"/>
                          <a:sym typeface="Times New Roman"/>
                        </a:rPr>
                        <a:t>External:60</a:t>
                      </a:r>
                      <a:endParaRPr sz="1400" u="none" strike="noStrike" cap="none">
                        <a:latin typeface="Times New Roman"/>
                        <a:ea typeface="Times New Roman"/>
                        <a:cs typeface="Times New Roman"/>
                        <a:sym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50239">
                <a:tc gridSpan="7">
                  <a:txBody>
                    <a:bodyPr/>
                    <a:lstStyle/>
                    <a:p>
                      <a:pPr marL="2466340" marR="2466340" lvl="0" indent="0" algn="ctr" rtl="0">
                        <a:lnSpc>
                          <a:spcPct val="115000"/>
                        </a:lnSpc>
                        <a:spcBef>
                          <a:spcPts val="0"/>
                        </a:spcBef>
                        <a:spcAft>
                          <a:spcPts val="0"/>
                        </a:spcAft>
                        <a:buNone/>
                      </a:pPr>
                      <a:r>
                        <a:rPr lang="en-US" sz="1400" b="1" u="none" strike="noStrike" cap="none">
                          <a:latin typeface="Times New Roman"/>
                          <a:ea typeface="Times New Roman"/>
                          <a:cs typeface="Times New Roman"/>
                          <a:sym typeface="Times New Roman"/>
                        </a:rPr>
                        <a:t>Course Objective</a:t>
                      </a:r>
                      <a:endParaRPr sz="1400" u="none" strike="noStrike" cap="none">
                        <a:latin typeface="Times New Roman"/>
                        <a:ea typeface="Times New Roman"/>
                        <a:cs typeface="Times New Roman"/>
                        <a:sym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962030">
                <a:tc gridSpan="7">
                  <a:txBody>
                    <a:bodyPr/>
                    <a:lstStyle/>
                    <a:p>
                      <a:pPr marL="176213" indent="0"/>
                      <a:r>
                        <a:rPr lang="en-US" sz="1400" b="0" i="0" u="none" strike="noStrike" cap="none" dirty="0">
                          <a:solidFill>
                            <a:schemeClr val="dk1"/>
                          </a:solidFill>
                          <a:effectLst/>
                          <a:latin typeface="Calibri"/>
                          <a:ea typeface="Calibri"/>
                          <a:cs typeface="Calibri"/>
                          <a:sym typeface="Arial"/>
                        </a:rPr>
                        <a:t>1. Student will acquire knowledge on the usage of .NET platform in developing web applications</a:t>
                      </a:r>
                    </a:p>
                    <a:p>
                      <a:pPr marL="176213" indent="0"/>
                      <a:r>
                        <a:rPr lang="en-US" sz="1400" b="0" i="0" u="none" strike="noStrike" cap="none" dirty="0">
                          <a:solidFill>
                            <a:schemeClr val="dk1"/>
                          </a:solidFill>
                          <a:effectLst/>
                          <a:latin typeface="Calibri"/>
                          <a:ea typeface="Calibri"/>
                          <a:cs typeface="Calibri"/>
                          <a:sym typeface="Arial"/>
                        </a:rPr>
                        <a:t>2. Student will develop skills in analyzing the usability of a web site.</a:t>
                      </a:r>
                    </a:p>
                    <a:p>
                      <a:pPr marL="176213" indent="0"/>
                      <a:r>
                        <a:rPr lang="en-US" sz="1400" b="0" i="0" u="none" strike="noStrike" cap="none" dirty="0">
                          <a:solidFill>
                            <a:schemeClr val="dk1"/>
                          </a:solidFill>
                          <a:effectLst/>
                          <a:latin typeface="Calibri"/>
                          <a:ea typeface="Calibri"/>
                          <a:cs typeface="Calibri"/>
                          <a:sym typeface="Arial"/>
                        </a:rPr>
                        <a:t>3. Student will understand how to plan and conduct user research related to web usability</a:t>
                      </a:r>
                    </a:p>
                    <a:p>
                      <a:pPr marL="0" marR="65405" lvl="0" indent="0" algn="l" rtl="0">
                        <a:lnSpc>
                          <a:spcPct val="113000"/>
                        </a:lnSpc>
                        <a:spcBef>
                          <a:spcPts val="0"/>
                        </a:spcBef>
                        <a:spcAft>
                          <a:spcPts val="0"/>
                        </a:spcAft>
                        <a:buClr>
                          <a:schemeClr val="dk1"/>
                        </a:buClr>
                        <a:buSzPts val="1200"/>
                        <a:buFont typeface="Noto Sans Symbols"/>
                        <a:buNone/>
                      </a:pPr>
                      <a:endParaRPr dirty="0"/>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31797">
                <a:tc>
                  <a:txBody>
                    <a:bodyPr/>
                    <a:lstStyle/>
                    <a:p>
                      <a:pPr marL="182245" marR="0" lvl="0" indent="0" algn="l" rtl="0">
                        <a:lnSpc>
                          <a:spcPct val="98214"/>
                        </a:lnSpc>
                        <a:spcBef>
                          <a:spcPts val="0"/>
                        </a:spcBef>
                        <a:spcAft>
                          <a:spcPts val="0"/>
                        </a:spcAft>
                        <a:buNone/>
                      </a:pPr>
                      <a:r>
                        <a:rPr lang="en-US" sz="1400" b="1" u="none" strike="noStrike" cap="none" dirty="0">
                          <a:latin typeface="Times New Roman"/>
                          <a:ea typeface="Times New Roman"/>
                          <a:cs typeface="Times New Roman"/>
                          <a:sym typeface="Times New Roman"/>
                        </a:rPr>
                        <a:t>S. No.</a:t>
                      </a:r>
                      <a:endParaRPr sz="1400" u="none" strike="noStrike" cap="none" dirty="0">
                        <a:latin typeface="Times New Roman"/>
                        <a:ea typeface="Times New Roman"/>
                        <a:cs typeface="Times New Roman"/>
                        <a:sym typeface="Times New Roman"/>
                      </a:endParaRPr>
                    </a:p>
                  </a:txBody>
                  <a:tcPr marL="0" marR="0" marT="0" marB="0"/>
                </a:tc>
                <a:tc gridSpan="6">
                  <a:txBody>
                    <a:bodyPr/>
                    <a:lstStyle/>
                    <a:p>
                      <a:pPr marL="1706879" marR="0" lvl="0" indent="0" algn="l" rtl="0">
                        <a:lnSpc>
                          <a:spcPct val="98214"/>
                        </a:lnSpc>
                        <a:spcBef>
                          <a:spcPts val="0"/>
                        </a:spcBef>
                        <a:spcAft>
                          <a:spcPts val="0"/>
                        </a:spcAft>
                        <a:buNone/>
                      </a:pPr>
                      <a:r>
                        <a:rPr lang="en-US" sz="1400" b="1" u="none" strike="noStrike" cap="none" dirty="0">
                          <a:latin typeface="Times New Roman"/>
                          <a:ea typeface="Times New Roman"/>
                          <a:cs typeface="Times New Roman"/>
                          <a:sym typeface="Times New Roman"/>
                        </a:rPr>
                        <a:t>Course Outcomes</a:t>
                      </a:r>
                      <a:endParaRPr sz="1400" u="none" strike="noStrike" cap="none" dirty="0">
                        <a:latin typeface="Times New Roman"/>
                        <a:ea typeface="Times New Roman"/>
                        <a:cs typeface="Times New Roman"/>
                        <a:sym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48233">
                <a:tc>
                  <a:txBody>
                    <a:bodyPr/>
                    <a:lstStyle/>
                    <a:p>
                      <a:pPr marL="5715" marR="0" lvl="0" indent="0" algn="ctr" rtl="0">
                        <a:lnSpc>
                          <a:spcPct val="96428"/>
                        </a:lnSpc>
                        <a:spcBef>
                          <a:spcPts val="0"/>
                        </a:spcBef>
                        <a:spcAft>
                          <a:spcPts val="0"/>
                        </a:spcAft>
                        <a:buNone/>
                      </a:pPr>
                      <a:r>
                        <a:rPr lang="en-IN" sz="1400" u="none" strike="noStrike" cap="none" dirty="0">
                          <a:latin typeface="Times New Roman"/>
                          <a:ea typeface="Times New Roman"/>
                          <a:cs typeface="Times New Roman"/>
                          <a:sym typeface="Times New Roman"/>
                        </a:rPr>
                        <a:t>CO1</a:t>
                      </a:r>
                      <a:endParaRPr sz="1400" u="none" strike="noStrike" cap="none" dirty="0">
                        <a:latin typeface="Times New Roman"/>
                        <a:ea typeface="Times New Roman"/>
                        <a:cs typeface="Times New Roman"/>
                        <a:sym typeface="Times New Roman"/>
                      </a:endParaRPr>
                    </a:p>
                  </a:txBody>
                  <a:tcPr marL="0" marR="0" marT="0" marB="0"/>
                </a:tc>
                <a:tc gridSpan="6">
                  <a:txBody>
                    <a:bodyPr/>
                    <a:lstStyle/>
                    <a:p>
                      <a:pPr marL="67945" marR="0" lvl="0" indent="0" algn="l" rtl="0">
                        <a:lnSpc>
                          <a:spcPct val="96428"/>
                        </a:lnSpc>
                        <a:spcBef>
                          <a:spcPts val="0"/>
                        </a:spcBef>
                        <a:spcAft>
                          <a:spcPts val="0"/>
                        </a:spcAft>
                        <a:buNone/>
                      </a:pPr>
                      <a:r>
                        <a:rPr lang="en-US" sz="1400" b="0" i="0" u="none" strike="noStrike" cap="none" baseline="0" dirty="0">
                          <a:solidFill>
                            <a:schemeClr val="dk1"/>
                          </a:solidFill>
                          <a:latin typeface="Calibri"/>
                          <a:ea typeface="Calibri"/>
                          <a:cs typeface="Calibri"/>
                          <a:sym typeface="Arial"/>
                        </a:rPr>
                        <a:t>Apply .NET framework and its components to design applications</a:t>
                      </a:r>
                      <a:endParaRPr dirty="0"/>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03427">
                <a:tc>
                  <a:txBody>
                    <a:bodyPr/>
                    <a:lstStyle/>
                    <a:p>
                      <a:pPr marL="5715" marR="0" lvl="0" indent="0" algn="ctr" rtl="0">
                        <a:lnSpc>
                          <a:spcPct val="97500"/>
                        </a:lnSpc>
                        <a:spcBef>
                          <a:spcPts val="0"/>
                        </a:spcBef>
                        <a:spcAft>
                          <a:spcPts val="0"/>
                        </a:spcAft>
                        <a:buNone/>
                      </a:pPr>
                      <a:r>
                        <a:rPr lang="en-IN" sz="1400" u="none" strike="noStrike" cap="none" dirty="0">
                          <a:latin typeface="Times New Roman"/>
                          <a:ea typeface="Times New Roman"/>
                          <a:cs typeface="Times New Roman"/>
                          <a:sym typeface="Times New Roman"/>
                        </a:rPr>
                        <a:t>CO2</a:t>
                      </a:r>
                      <a:endParaRPr sz="1400" u="none" strike="noStrike" cap="none" dirty="0">
                        <a:latin typeface="Times New Roman"/>
                        <a:ea typeface="Times New Roman"/>
                        <a:cs typeface="Times New Roman"/>
                        <a:sym typeface="Times New Roman"/>
                      </a:endParaRPr>
                    </a:p>
                  </a:txBody>
                  <a:tcPr marL="0" marR="0" marT="0" marB="0"/>
                </a:tc>
                <a:tc gridSpan="6">
                  <a:txBody>
                    <a:bodyPr/>
                    <a:lstStyle/>
                    <a:p>
                      <a:pPr marL="67945" marR="0" lvl="0" indent="0" algn="l" rtl="0">
                        <a:lnSpc>
                          <a:spcPct val="96428"/>
                        </a:lnSpc>
                        <a:spcBef>
                          <a:spcPts val="0"/>
                        </a:spcBef>
                        <a:spcAft>
                          <a:spcPts val="0"/>
                        </a:spcAft>
                        <a:buNone/>
                      </a:pPr>
                      <a:r>
                        <a:rPr lang="en-US" sz="1400" b="0" i="0" u="none" strike="noStrike" cap="none" baseline="0" dirty="0">
                          <a:solidFill>
                            <a:schemeClr val="dk1"/>
                          </a:solidFill>
                          <a:latin typeface="Calibri"/>
                          <a:ea typeface="Calibri"/>
                          <a:cs typeface="Calibri"/>
                          <a:sym typeface="Arial"/>
                        </a:rPr>
                        <a:t>Analyzing the methods and ways used for creating a Web form with server controls.</a:t>
                      </a:r>
                      <a:endParaRPr dirty="0"/>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392628">
                <a:tc>
                  <a:txBody>
                    <a:bodyPr/>
                    <a:lstStyle/>
                    <a:p>
                      <a:pPr marL="5715" marR="0" lvl="0" indent="0" algn="ctr" rtl="0">
                        <a:lnSpc>
                          <a:spcPct val="115000"/>
                        </a:lnSpc>
                        <a:spcBef>
                          <a:spcPts val="0"/>
                        </a:spcBef>
                        <a:spcAft>
                          <a:spcPts val="0"/>
                        </a:spcAft>
                        <a:buNone/>
                      </a:pPr>
                      <a:r>
                        <a:rPr lang="en-US" sz="1400" u="none" strike="noStrike" cap="none" dirty="0">
                          <a:latin typeface="Times New Roman"/>
                          <a:ea typeface="Times New Roman"/>
                          <a:cs typeface="Times New Roman"/>
                          <a:sym typeface="Times New Roman"/>
                        </a:rPr>
                        <a:t>CO3</a:t>
                      </a:r>
                      <a:endParaRPr sz="1400" u="none" strike="noStrike" cap="none" dirty="0">
                        <a:latin typeface="Times New Roman"/>
                        <a:ea typeface="Times New Roman"/>
                        <a:cs typeface="Times New Roman"/>
                        <a:sym typeface="Times New Roman"/>
                      </a:endParaRPr>
                    </a:p>
                  </a:txBody>
                  <a:tcPr marL="0" marR="0" marT="0" marB="0"/>
                </a:tc>
                <a:tc gridSpan="6">
                  <a:txBody>
                    <a:bodyPr/>
                    <a:lstStyle/>
                    <a:p>
                      <a:pPr marL="67945" marR="0" lvl="0" indent="0" algn="l" rtl="0">
                        <a:lnSpc>
                          <a:spcPct val="96428"/>
                        </a:lnSpc>
                        <a:spcBef>
                          <a:spcPts val="0"/>
                        </a:spcBef>
                        <a:spcAft>
                          <a:spcPts val="0"/>
                        </a:spcAft>
                        <a:buNone/>
                      </a:pPr>
                      <a:r>
                        <a:rPr lang="en-US" sz="1400" b="0" i="0" u="none" strike="noStrike" cap="none" baseline="0" dirty="0">
                          <a:solidFill>
                            <a:schemeClr val="dk1"/>
                          </a:solidFill>
                          <a:latin typeface="Calibri"/>
                          <a:ea typeface="Calibri"/>
                          <a:cs typeface="Calibri"/>
                          <a:sym typeface="Arial"/>
                        </a:rPr>
                        <a:t>Outline errors and exception configuration for web debugging in line with dynamic environment</a:t>
                      </a:r>
                      <a:endParaRPr dirty="0"/>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392628">
                <a:tc>
                  <a:txBody>
                    <a:bodyPr/>
                    <a:lstStyle/>
                    <a:p>
                      <a:pPr marL="5715" marR="0" lvl="0" indent="0" algn="ctr" rtl="0">
                        <a:lnSpc>
                          <a:spcPct val="115000"/>
                        </a:lnSpc>
                        <a:spcBef>
                          <a:spcPts val="0"/>
                        </a:spcBef>
                        <a:spcAft>
                          <a:spcPts val="0"/>
                        </a:spcAft>
                        <a:buNone/>
                      </a:pPr>
                      <a:r>
                        <a:rPr lang="en-IN" sz="1400" u="none" strike="noStrike" cap="none" dirty="0">
                          <a:latin typeface="Times New Roman"/>
                          <a:ea typeface="Times New Roman"/>
                          <a:cs typeface="Times New Roman"/>
                          <a:sym typeface="Times New Roman"/>
                        </a:rPr>
                        <a:t>CO4</a:t>
                      </a:r>
                      <a:endParaRPr sz="1400" u="none" strike="noStrike" cap="none" dirty="0">
                        <a:latin typeface="Times New Roman"/>
                        <a:ea typeface="Times New Roman"/>
                        <a:cs typeface="Times New Roman"/>
                        <a:sym typeface="Times New Roman"/>
                      </a:endParaRPr>
                    </a:p>
                  </a:txBody>
                  <a:tcPr marL="0" marR="0" marT="0" marB="0"/>
                </a:tc>
                <a:tc gridSpan="6">
                  <a:txBody>
                    <a:bodyPr/>
                    <a:lstStyle/>
                    <a:p>
                      <a:pPr marL="67945" marR="0" lvl="0" indent="0" algn="l" rtl="0">
                        <a:lnSpc>
                          <a:spcPct val="96428"/>
                        </a:lnSpc>
                        <a:spcBef>
                          <a:spcPts val="0"/>
                        </a:spcBef>
                        <a:spcAft>
                          <a:spcPts val="0"/>
                        </a:spcAft>
                        <a:buNone/>
                      </a:pPr>
                      <a:r>
                        <a:rPr lang="en-US" sz="1400" b="0" i="0" u="none" strike="noStrike" cap="none" baseline="0" dirty="0">
                          <a:solidFill>
                            <a:schemeClr val="dk1"/>
                          </a:solidFill>
                          <a:latin typeface="Calibri"/>
                          <a:ea typeface="Calibri"/>
                          <a:cs typeface="Calibri"/>
                          <a:sym typeface="Arial"/>
                        </a:rPr>
                        <a:t>Illustrate ADO.NET techniques for data retrieval from database engine on visual studio.</a:t>
                      </a:r>
                      <a:endParaRPr dirty="0"/>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11122969"/>
                  </a:ext>
                </a:extLst>
              </a:tr>
              <a:tr h="392628">
                <a:tc>
                  <a:txBody>
                    <a:bodyPr/>
                    <a:lstStyle/>
                    <a:p>
                      <a:pPr marL="5715" marR="0" lvl="0" indent="0" algn="ctr" rtl="0">
                        <a:lnSpc>
                          <a:spcPct val="115000"/>
                        </a:lnSpc>
                        <a:spcBef>
                          <a:spcPts val="0"/>
                        </a:spcBef>
                        <a:spcAft>
                          <a:spcPts val="0"/>
                        </a:spcAft>
                        <a:buNone/>
                      </a:pPr>
                      <a:r>
                        <a:rPr lang="en-IN" sz="1400" u="none" strike="noStrike" cap="none" dirty="0">
                          <a:latin typeface="Times New Roman"/>
                          <a:ea typeface="Times New Roman"/>
                          <a:cs typeface="Times New Roman"/>
                          <a:sym typeface="Times New Roman"/>
                        </a:rPr>
                        <a:t>CO5</a:t>
                      </a:r>
                      <a:endParaRPr sz="1400" u="none" strike="noStrike" cap="none" dirty="0">
                        <a:latin typeface="Times New Roman"/>
                        <a:ea typeface="Times New Roman"/>
                        <a:cs typeface="Times New Roman"/>
                        <a:sym typeface="Times New Roman"/>
                      </a:endParaRPr>
                    </a:p>
                  </a:txBody>
                  <a:tcPr marL="0" marR="0" marT="0" marB="0"/>
                </a:tc>
                <a:tc gridSpan="6">
                  <a:txBody>
                    <a:bodyPr/>
                    <a:lstStyle/>
                    <a:p>
                      <a:pPr marL="67945" marR="0" lvl="0" indent="0" algn="l" rtl="0">
                        <a:lnSpc>
                          <a:spcPct val="96428"/>
                        </a:lnSpc>
                        <a:spcBef>
                          <a:spcPts val="0"/>
                        </a:spcBef>
                        <a:spcAft>
                          <a:spcPts val="0"/>
                        </a:spcAft>
                        <a:buNone/>
                      </a:pPr>
                      <a:r>
                        <a:rPr lang="en-US" sz="1400" b="0" i="0" u="none" strike="noStrike" cap="none" baseline="0" dirty="0">
                          <a:solidFill>
                            <a:schemeClr val="dk1"/>
                          </a:solidFill>
                          <a:latin typeface="Calibri"/>
                          <a:ea typeface="Calibri"/>
                          <a:cs typeface="Calibri"/>
                          <a:sym typeface="Arial"/>
                        </a:rPr>
                        <a:t>Develop dynamic program environment using session management and user’s preference support.</a:t>
                      </a:r>
                      <a:endParaRPr dirty="0"/>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17203170"/>
                  </a:ext>
                </a:extLst>
              </a:tr>
              <a:tr h="392628">
                <a:tc>
                  <a:txBody>
                    <a:bodyPr/>
                    <a:lstStyle/>
                    <a:p>
                      <a:pPr marL="5715" marR="0" lvl="0" indent="0" algn="ctr" rtl="0">
                        <a:lnSpc>
                          <a:spcPct val="115000"/>
                        </a:lnSpc>
                        <a:spcBef>
                          <a:spcPts val="0"/>
                        </a:spcBef>
                        <a:spcAft>
                          <a:spcPts val="0"/>
                        </a:spcAft>
                        <a:buNone/>
                      </a:pPr>
                      <a:r>
                        <a:rPr lang="en-IN" sz="1400" u="none" strike="noStrike" cap="none" dirty="0">
                          <a:latin typeface="Times New Roman"/>
                          <a:ea typeface="Times New Roman"/>
                          <a:cs typeface="Times New Roman"/>
                          <a:sym typeface="Times New Roman"/>
                        </a:rPr>
                        <a:t>CO6</a:t>
                      </a:r>
                      <a:endParaRPr sz="1400" u="none" strike="noStrike" cap="none" dirty="0">
                        <a:latin typeface="Times New Roman"/>
                        <a:ea typeface="Times New Roman"/>
                        <a:cs typeface="Times New Roman"/>
                        <a:sym typeface="Times New Roman"/>
                      </a:endParaRPr>
                    </a:p>
                  </a:txBody>
                  <a:tcPr marL="0" marR="0" marT="0" marB="0"/>
                </a:tc>
                <a:tc gridSpan="6">
                  <a:txBody>
                    <a:bodyPr/>
                    <a:lstStyle/>
                    <a:p>
                      <a:pPr marL="67945" marR="0" lvl="0" indent="0" algn="l" rtl="0">
                        <a:lnSpc>
                          <a:spcPct val="96428"/>
                        </a:lnSpc>
                        <a:spcBef>
                          <a:spcPts val="0"/>
                        </a:spcBef>
                        <a:spcAft>
                          <a:spcPts val="0"/>
                        </a:spcAft>
                        <a:buNone/>
                      </a:pPr>
                      <a:r>
                        <a:rPr lang="en-US" sz="1400" b="0" i="0" u="none" strike="noStrike" cap="none" baseline="0" dirty="0">
                          <a:solidFill>
                            <a:schemeClr val="dk1"/>
                          </a:solidFill>
                          <a:latin typeface="Calibri"/>
                          <a:ea typeface="Calibri"/>
                          <a:cs typeface="Calibri"/>
                          <a:sym typeface="Arial"/>
                        </a:rPr>
                        <a:t>Create and use classes of System.xml namespace for experimenting the operations on XML files.</a:t>
                      </a:r>
                      <a:endParaRPr dirty="0"/>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62844066"/>
                  </a:ext>
                </a:extLst>
              </a:tr>
            </a:tbl>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Common Language Run Time(CLR)</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862871" y="3429000"/>
            <a:ext cx="3361688" cy="1222376"/>
          </a:xfrm>
        </p:spPr>
        <p:txBody>
          <a:bodyPr>
            <a:normAutofit fontScale="70000" lnSpcReduction="20000"/>
          </a:bodyPr>
          <a:lstStyle/>
          <a:p>
            <a:pPr marL="571500" lvl="1" indent="0">
              <a:lnSpc>
                <a:spcPct val="250000"/>
              </a:lnSpc>
              <a:buNone/>
            </a:pPr>
            <a:r>
              <a:rPr lang="en-IN" dirty="0"/>
              <a:t>Un-Managed Code-RCW</a:t>
            </a:r>
          </a:p>
        </p:txBody>
      </p:sp>
      <p:pic>
        <p:nvPicPr>
          <p:cNvPr id="4" name="Picture 3">
            <a:extLst>
              <a:ext uri="{FF2B5EF4-FFF2-40B4-BE49-F238E27FC236}">
                <a16:creationId xmlns:a16="http://schemas.microsoft.com/office/drawing/2014/main" id="{F857FA92-7868-461B-9031-E8D1B4425B71}"/>
              </a:ext>
            </a:extLst>
          </p:cNvPr>
          <p:cNvPicPr>
            <a:picLocks noChangeAspect="1"/>
          </p:cNvPicPr>
          <p:nvPr/>
        </p:nvPicPr>
        <p:blipFill>
          <a:blip r:embed="rId3"/>
          <a:stretch>
            <a:fillRect/>
          </a:stretch>
        </p:blipFill>
        <p:spPr>
          <a:xfrm>
            <a:off x="4808497" y="1367849"/>
            <a:ext cx="4904846" cy="5171063"/>
          </a:xfrm>
          <a:prstGeom prst="rect">
            <a:avLst/>
          </a:prstGeom>
        </p:spPr>
      </p:pic>
    </p:spTree>
    <p:extLst>
      <p:ext uri="{BB962C8B-B14F-4D97-AF65-F5344CB8AC3E}">
        <p14:creationId xmlns:p14="http://schemas.microsoft.com/office/powerpoint/2010/main" val="33632961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Common Language Run Time(CLR)</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517585" y="1825624"/>
            <a:ext cx="5578415" cy="4652813"/>
          </a:xfrm>
        </p:spPr>
        <p:txBody>
          <a:bodyPr>
            <a:normAutofit fontScale="62500" lnSpcReduction="20000"/>
          </a:bodyPr>
          <a:lstStyle/>
          <a:p>
            <a:pPr marL="571500" indent="-457200">
              <a:lnSpc>
                <a:spcPct val="250000"/>
              </a:lnSpc>
              <a:buAutoNum type="arabicPeriod"/>
            </a:pPr>
            <a:r>
              <a:rPr lang="en-IN" dirty="0"/>
              <a:t>Native Code</a:t>
            </a:r>
          </a:p>
          <a:p>
            <a:pPr marL="571500" indent="-457200">
              <a:lnSpc>
                <a:spcPct val="250000"/>
              </a:lnSpc>
              <a:buAutoNum type="arabicPeriod"/>
            </a:pPr>
            <a:r>
              <a:rPr lang="en-IN" dirty="0"/>
              <a:t>MSIL</a:t>
            </a:r>
          </a:p>
          <a:p>
            <a:pPr marL="571500" indent="-457200">
              <a:lnSpc>
                <a:spcPct val="250000"/>
              </a:lnSpc>
              <a:buAutoNum type="arabicPeriod"/>
            </a:pPr>
            <a:r>
              <a:rPr lang="en-IN" dirty="0"/>
              <a:t>JIT</a:t>
            </a:r>
          </a:p>
          <a:p>
            <a:pPr marL="1028700" lvl="1" indent="-457200">
              <a:lnSpc>
                <a:spcPct val="250000"/>
              </a:lnSpc>
              <a:buAutoNum type="arabicPeriod"/>
            </a:pPr>
            <a:r>
              <a:rPr lang="en-IN" dirty="0"/>
              <a:t>Pre JIT</a:t>
            </a:r>
          </a:p>
          <a:p>
            <a:pPr marL="1028700" lvl="1" indent="-457200">
              <a:lnSpc>
                <a:spcPct val="250000"/>
              </a:lnSpc>
              <a:buAutoNum type="arabicPeriod"/>
            </a:pPr>
            <a:r>
              <a:rPr lang="en-IN" dirty="0" err="1"/>
              <a:t>Econo</a:t>
            </a:r>
            <a:r>
              <a:rPr lang="en-IN" dirty="0"/>
              <a:t> JIT</a:t>
            </a:r>
          </a:p>
          <a:p>
            <a:pPr marL="1028700" lvl="1" indent="-457200">
              <a:lnSpc>
                <a:spcPct val="250000"/>
              </a:lnSpc>
              <a:buAutoNum type="arabicPeriod"/>
            </a:pPr>
            <a:r>
              <a:rPr lang="en-IN" dirty="0"/>
              <a:t>Normal JIT</a:t>
            </a:r>
          </a:p>
          <a:p>
            <a:pPr marL="571500" indent="-457200">
              <a:lnSpc>
                <a:spcPct val="250000"/>
              </a:lnSpc>
              <a:buAutoNum type="arabicPeriod"/>
            </a:pPr>
            <a:r>
              <a:rPr lang="en-IN" dirty="0"/>
              <a:t>Assemblies</a:t>
            </a:r>
          </a:p>
        </p:txBody>
      </p:sp>
      <p:pic>
        <p:nvPicPr>
          <p:cNvPr id="2" name="Picture 1">
            <a:extLst>
              <a:ext uri="{FF2B5EF4-FFF2-40B4-BE49-F238E27FC236}">
                <a16:creationId xmlns:a16="http://schemas.microsoft.com/office/drawing/2014/main" id="{5FD6095C-3E79-4555-AD77-972DFCB62924}"/>
              </a:ext>
            </a:extLst>
          </p:cNvPr>
          <p:cNvPicPr>
            <a:picLocks noChangeAspect="1"/>
          </p:cNvPicPr>
          <p:nvPr/>
        </p:nvPicPr>
        <p:blipFill>
          <a:blip r:embed="rId3"/>
          <a:stretch>
            <a:fillRect/>
          </a:stretch>
        </p:blipFill>
        <p:spPr>
          <a:xfrm>
            <a:off x="6364877" y="1825624"/>
            <a:ext cx="5272073" cy="4652813"/>
          </a:xfrm>
          <a:prstGeom prst="rect">
            <a:avLst/>
          </a:prstGeom>
        </p:spPr>
      </p:pic>
    </p:spTree>
    <p:extLst>
      <p:ext uri="{BB962C8B-B14F-4D97-AF65-F5344CB8AC3E}">
        <p14:creationId xmlns:p14="http://schemas.microsoft.com/office/powerpoint/2010/main" val="1231022491"/>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1850" y="379562"/>
            <a:ext cx="8881493" cy="9315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Common Language Run Time(CLR)</a:t>
            </a:r>
            <a:endParaRPr dirty="0"/>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 name="Text Placeholder 2">
            <a:extLst>
              <a:ext uri="{FF2B5EF4-FFF2-40B4-BE49-F238E27FC236}">
                <a16:creationId xmlns:a16="http://schemas.microsoft.com/office/drawing/2014/main" id="{68599658-B5B6-470F-A777-EDF99B296128}"/>
              </a:ext>
            </a:extLst>
          </p:cNvPr>
          <p:cNvSpPr>
            <a:spLocks noGrp="1"/>
          </p:cNvSpPr>
          <p:nvPr>
            <p:ph type="body" idx="1"/>
          </p:nvPr>
        </p:nvSpPr>
        <p:spPr>
          <a:xfrm>
            <a:off x="489877" y="2952462"/>
            <a:ext cx="3518706" cy="1471758"/>
          </a:xfrm>
        </p:spPr>
        <p:txBody>
          <a:bodyPr>
            <a:normAutofit/>
          </a:bodyPr>
          <a:lstStyle/>
          <a:p>
            <a:pPr marL="571500" indent="-457200">
              <a:lnSpc>
                <a:spcPct val="250000"/>
              </a:lnSpc>
              <a:buAutoNum type="arabicPeriod"/>
            </a:pPr>
            <a:r>
              <a:rPr lang="en-IN" dirty="0"/>
              <a:t>Garbage Collection</a:t>
            </a:r>
          </a:p>
          <a:p>
            <a:pPr marL="1028700" lvl="1" indent="-457200">
              <a:lnSpc>
                <a:spcPct val="250000"/>
              </a:lnSpc>
              <a:buAutoNum type="arabicPeriod"/>
            </a:pPr>
            <a:endParaRPr lang="en-IN" dirty="0"/>
          </a:p>
        </p:txBody>
      </p:sp>
      <p:pic>
        <p:nvPicPr>
          <p:cNvPr id="4" name="Picture 3">
            <a:extLst>
              <a:ext uri="{FF2B5EF4-FFF2-40B4-BE49-F238E27FC236}">
                <a16:creationId xmlns:a16="http://schemas.microsoft.com/office/drawing/2014/main" id="{48BFBF87-68E6-4929-BBC5-F230A1B3C0D5}"/>
              </a:ext>
            </a:extLst>
          </p:cNvPr>
          <p:cNvPicPr>
            <a:picLocks noChangeAspect="1"/>
          </p:cNvPicPr>
          <p:nvPr/>
        </p:nvPicPr>
        <p:blipFill>
          <a:blip r:embed="rId3"/>
          <a:stretch>
            <a:fillRect/>
          </a:stretch>
        </p:blipFill>
        <p:spPr>
          <a:xfrm>
            <a:off x="4157987" y="1422400"/>
            <a:ext cx="5555356" cy="5435600"/>
          </a:xfrm>
          <a:prstGeom prst="rect">
            <a:avLst/>
          </a:prstGeom>
        </p:spPr>
      </p:pic>
    </p:spTree>
    <p:extLst>
      <p:ext uri="{BB962C8B-B14F-4D97-AF65-F5344CB8AC3E}">
        <p14:creationId xmlns:p14="http://schemas.microsoft.com/office/powerpoint/2010/main" val="339577953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8"/>
          <p:cNvSpPr txBox="1">
            <a:spLocks noGrp="1"/>
          </p:cNvSpPr>
          <p:nvPr>
            <p:ph type="title"/>
          </p:nvPr>
        </p:nvSpPr>
        <p:spPr>
          <a:xfrm>
            <a:off x="838200" y="276046"/>
            <a:ext cx="8944155" cy="11558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.NET Framework  Components</a:t>
            </a:r>
            <a:endParaRPr/>
          </a:p>
        </p:txBody>
      </p:sp>
      <p:sp>
        <p:nvSpPr>
          <p:cNvPr id="253" name="Google Shape;253;p8"/>
          <p:cNvSpPr txBox="1">
            <a:spLocks noGrp="1"/>
          </p:cNvSpPr>
          <p:nvPr>
            <p:ph type="body" idx="1"/>
          </p:nvPr>
        </p:nvSpPr>
        <p:spPr>
          <a:xfrm>
            <a:off x="838200" y="1825625"/>
            <a:ext cx="5181600" cy="43513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CLR(Common Language Runtime)</a:t>
            </a:r>
            <a:endParaRPr/>
          </a:p>
          <a:p>
            <a:pPr marL="228600" lvl="0" indent="-228600" algn="l" rtl="0">
              <a:lnSpc>
                <a:spcPct val="90000"/>
              </a:lnSpc>
              <a:spcBef>
                <a:spcPts val="1000"/>
              </a:spcBef>
              <a:spcAft>
                <a:spcPts val="0"/>
              </a:spcAft>
              <a:buClr>
                <a:schemeClr val="dk1"/>
              </a:buClr>
              <a:buSzPts val="2400"/>
              <a:buChar char="•"/>
            </a:pPr>
            <a:r>
              <a:rPr lang="en-US"/>
              <a:t>CLS(Common Language Specification)</a:t>
            </a:r>
            <a:endParaRPr/>
          </a:p>
          <a:p>
            <a:pPr marL="228600" lvl="0" indent="-228600" algn="l" rtl="0">
              <a:lnSpc>
                <a:spcPct val="90000"/>
              </a:lnSpc>
              <a:spcBef>
                <a:spcPts val="1000"/>
              </a:spcBef>
              <a:spcAft>
                <a:spcPts val="0"/>
              </a:spcAft>
              <a:buClr>
                <a:schemeClr val="dk1"/>
              </a:buClr>
              <a:buSzPts val="2400"/>
              <a:buChar char="•"/>
            </a:pPr>
            <a:r>
              <a:rPr lang="en-US"/>
              <a:t>CTS(Common Type System)</a:t>
            </a:r>
            <a:endParaRPr/>
          </a:p>
          <a:p>
            <a:pPr marL="228600" lvl="0" indent="-228600" algn="l" rtl="0">
              <a:lnSpc>
                <a:spcPct val="90000"/>
              </a:lnSpc>
              <a:spcBef>
                <a:spcPts val="1000"/>
              </a:spcBef>
              <a:spcAft>
                <a:spcPts val="0"/>
              </a:spcAft>
              <a:buClr>
                <a:schemeClr val="dk1"/>
              </a:buClr>
              <a:buSzPts val="2400"/>
              <a:buChar char="•"/>
            </a:pPr>
            <a:r>
              <a:rPr lang="en-US"/>
              <a:t>BCL(Base Class Library)</a:t>
            </a:r>
            <a:endParaRPr/>
          </a:p>
          <a:p>
            <a:pPr marL="0" lvl="0" indent="0" algn="l" rtl="0">
              <a:lnSpc>
                <a:spcPct val="90000"/>
              </a:lnSpc>
              <a:spcBef>
                <a:spcPts val="1000"/>
              </a:spcBef>
              <a:spcAft>
                <a:spcPts val="0"/>
              </a:spcAft>
              <a:buClr>
                <a:schemeClr val="dk1"/>
              </a:buClr>
              <a:buSzPts val="2400"/>
              <a:buNone/>
            </a:pPr>
            <a:endParaRPr/>
          </a:p>
        </p:txBody>
      </p:sp>
      <p:sp>
        <p:nvSpPr>
          <p:cNvPr id="254" name="Google Shape;2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55" name="Google Shape;255;p8"/>
          <p:cNvPicPr preferRelativeResize="0">
            <a:picLocks noGrp="1"/>
          </p:cNvPicPr>
          <p:nvPr>
            <p:ph type="body" idx="2"/>
          </p:nvPr>
        </p:nvPicPr>
        <p:blipFill rotWithShape="1">
          <a:blip r:embed="rId3">
            <a:alphaModFix/>
          </a:blip>
          <a:srcRect/>
          <a:stretch/>
        </p:blipFill>
        <p:spPr>
          <a:xfrm>
            <a:off x="6172200" y="1803400"/>
            <a:ext cx="5181600" cy="4102100"/>
          </a:xfrm>
          <a:prstGeom prst="rect">
            <a:avLst/>
          </a:prstGeom>
          <a:noFill/>
          <a:ln w="9525" cap="flat" cmpd="sng">
            <a:solidFill>
              <a:schemeClr val="dk1"/>
            </a:solidFill>
            <a:prstDash val="solid"/>
            <a:miter lim="800000"/>
            <a:headEnd type="none" w="sm" len="sm"/>
            <a:tailEnd type="none" w="sm" len="sm"/>
          </a:ln>
        </p:spPr>
      </p:pic>
      <p:sp>
        <p:nvSpPr>
          <p:cNvPr id="256" name="Google Shape;256;p8"/>
          <p:cNvSpPr txBox="1"/>
          <p:nvPr/>
        </p:nvSpPr>
        <p:spPr>
          <a:xfrm>
            <a:off x="7658100" y="5981700"/>
            <a:ext cx="2814368" cy="646331"/>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FIGURE 1.4(Components)[3]</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animEffect transition="in" filter="fade">
                                      <p:cBhvr>
                                        <p:cTn id="7" dur="1000"/>
                                        <p:tgtEl>
                                          <p:spTgt spid="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xEl>
                                              <p:pRg st="1" end="1"/>
                                            </p:txEl>
                                          </p:spTgt>
                                        </p:tgtEl>
                                        <p:attrNameLst>
                                          <p:attrName>style.visibility</p:attrName>
                                        </p:attrNameLst>
                                      </p:cBhvr>
                                      <p:to>
                                        <p:strVal val="visible"/>
                                      </p:to>
                                    </p:set>
                                    <p:animEffect transition="in" filter="fade">
                                      <p:cBhvr>
                                        <p:cTn id="12" dur="1000"/>
                                        <p:tgtEl>
                                          <p:spTgt spid="2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3">
                                            <p:txEl>
                                              <p:pRg st="2" end="2"/>
                                            </p:txEl>
                                          </p:spTgt>
                                        </p:tgtEl>
                                        <p:attrNameLst>
                                          <p:attrName>style.visibility</p:attrName>
                                        </p:attrNameLst>
                                      </p:cBhvr>
                                      <p:to>
                                        <p:strVal val="visible"/>
                                      </p:to>
                                    </p:set>
                                    <p:animEffect transition="in" filter="fade">
                                      <p:cBhvr>
                                        <p:cTn id="17" dur="1000"/>
                                        <p:tgtEl>
                                          <p:spTgt spid="2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3">
                                            <p:txEl>
                                              <p:pRg st="3" end="3"/>
                                            </p:txEl>
                                          </p:spTgt>
                                        </p:tgtEl>
                                        <p:attrNameLst>
                                          <p:attrName>style.visibility</p:attrName>
                                        </p:attrNameLst>
                                      </p:cBhvr>
                                      <p:to>
                                        <p:strVal val="visible"/>
                                      </p:to>
                                    </p:set>
                                    <p:animEffect transition="in" filter="fade">
                                      <p:cBhvr>
                                        <p:cTn id="22" dur="1000"/>
                                        <p:tgtEl>
                                          <p:spTgt spid="2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Effect transition="in" filter="fade">
                                      <p:cBhvr>
                                        <p:cTn id="27" dur="1000"/>
                                        <p:tgtEl>
                                          <p:spTgt spid="2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5"/>
                                        </p:tgtEl>
                                        <p:attrNameLst>
                                          <p:attrName>style.visibility</p:attrName>
                                        </p:attrNameLst>
                                      </p:cBhvr>
                                      <p:to>
                                        <p:strVal val="visible"/>
                                      </p:to>
                                    </p:set>
                                    <p:animEffect transition="in" filter="fade">
                                      <p:cBhvr>
                                        <p:cTn id="32" dur="1000"/>
                                        <p:tgtEl>
                                          <p:spTgt spid="2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
                                        </p:tgtEl>
                                        <p:attrNameLst>
                                          <p:attrName>style.visibility</p:attrName>
                                        </p:attrNameLst>
                                      </p:cBhvr>
                                      <p:to>
                                        <p:strVal val="visible"/>
                                      </p:to>
                                    </p:set>
                                    <p:animEffect transition="in" filter="fade">
                                      <p:cBhvr>
                                        <p:cTn id="37"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8"/>
          <p:cNvSpPr txBox="1">
            <a:spLocks noGrp="1"/>
          </p:cNvSpPr>
          <p:nvPr>
            <p:ph type="title"/>
          </p:nvPr>
        </p:nvSpPr>
        <p:spPr>
          <a:xfrm>
            <a:off x="838200" y="276046"/>
            <a:ext cx="8944155" cy="11558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dirty="0">
                <a:solidFill>
                  <a:schemeClr val="dk1"/>
                </a:solidFill>
                <a:latin typeface="Times New Roman"/>
                <a:ea typeface="Times New Roman"/>
                <a:cs typeface="Times New Roman"/>
                <a:sym typeface="Times New Roman"/>
              </a:rPr>
              <a:t>.NET Framework  Components</a:t>
            </a:r>
            <a:endParaRPr dirty="0"/>
          </a:p>
        </p:txBody>
      </p:sp>
      <p:sp>
        <p:nvSpPr>
          <p:cNvPr id="253" name="Google Shape;253;p8"/>
          <p:cNvSpPr txBox="1">
            <a:spLocks noGrp="1"/>
          </p:cNvSpPr>
          <p:nvPr>
            <p:ph type="body" idx="1"/>
          </p:nvPr>
        </p:nvSpPr>
        <p:spPr>
          <a:xfrm>
            <a:off x="838200" y="1825625"/>
            <a:ext cx="5181600" cy="43513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CLR(Common Language Runtime)</a:t>
            </a:r>
            <a:endParaRPr/>
          </a:p>
          <a:p>
            <a:pPr marL="228600" lvl="0" indent="-228600" algn="l" rtl="0">
              <a:lnSpc>
                <a:spcPct val="90000"/>
              </a:lnSpc>
              <a:spcBef>
                <a:spcPts val="1000"/>
              </a:spcBef>
              <a:spcAft>
                <a:spcPts val="0"/>
              </a:spcAft>
              <a:buClr>
                <a:schemeClr val="dk1"/>
              </a:buClr>
              <a:buSzPts val="2400"/>
              <a:buChar char="•"/>
            </a:pPr>
            <a:r>
              <a:rPr lang="en-US"/>
              <a:t>CLS(Common Language Specification)</a:t>
            </a:r>
            <a:endParaRPr/>
          </a:p>
          <a:p>
            <a:pPr marL="228600" lvl="0" indent="-228600" algn="l" rtl="0">
              <a:lnSpc>
                <a:spcPct val="90000"/>
              </a:lnSpc>
              <a:spcBef>
                <a:spcPts val="1000"/>
              </a:spcBef>
              <a:spcAft>
                <a:spcPts val="0"/>
              </a:spcAft>
              <a:buClr>
                <a:schemeClr val="dk1"/>
              </a:buClr>
              <a:buSzPts val="2400"/>
              <a:buChar char="•"/>
            </a:pPr>
            <a:r>
              <a:rPr lang="en-US"/>
              <a:t>CTS(Common Type System)</a:t>
            </a:r>
            <a:endParaRPr/>
          </a:p>
          <a:p>
            <a:pPr marL="228600" lvl="0" indent="-228600" algn="l" rtl="0">
              <a:lnSpc>
                <a:spcPct val="90000"/>
              </a:lnSpc>
              <a:spcBef>
                <a:spcPts val="1000"/>
              </a:spcBef>
              <a:spcAft>
                <a:spcPts val="0"/>
              </a:spcAft>
              <a:buClr>
                <a:schemeClr val="dk1"/>
              </a:buClr>
              <a:buSzPts val="2400"/>
              <a:buChar char="•"/>
            </a:pPr>
            <a:r>
              <a:rPr lang="en-US"/>
              <a:t>BCL(Base Class Library)</a:t>
            </a:r>
            <a:endParaRPr/>
          </a:p>
          <a:p>
            <a:pPr marL="0" lvl="0" indent="0" algn="l" rtl="0">
              <a:lnSpc>
                <a:spcPct val="90000"/>
              </a:lnSpc>
              <a:spcBef>
                <a:spcPts val="1000"/>
              </a:spcBef>
              <a:spcAft>
                <a:spcPts val="0"/>
              </a:spcAft>
              <a:buClr>
                <a:schemeClr val="dk1"/>
              </a:buClr>
              <a:buSzPts val="2400"/>
              <a:buNone/>
            </a:pPr>
            <a:endParaRPr/>
          </a:p>
        </p:txBody>
      </p:sp>
      <p:sp>
        <p:nvSpPr>
          <p:cNvPr id="254" name="Google Shape;2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255" name="Google Shape;255;p8"/>
          <p:cNvPicPr preferRelativeResize="0">
            <a:picLocks noGrp="1"/>
          </p:cNvPicPr>
          <p:nvPr>
            <p:ph type="body" idx="2"/>
          </p:nvPr>
        </p:nvPicPr>
        <p:blipFill rotWithShape="1">
          <a:blip r:embed="rId3">
            <a:alphaModFix/>
          </a:blip>
          <a:srcRect/>
          <a:stretch/>
        </p:blipFill>
        <p:spPr>
          <a:xfrm>
            <a:off x="6172200" y="1803400"/>
            <a:ext cx="5181600" cy="4102100"/>
          </a:xfrm>
          <a:prstGeom prst="rect">
            <a:avLst/>
          </a:prstGeom>
          <a:noFill/>
          <a:ln w="9525" cap="flat" cmpd="sng">
            <a:solidFill>
              <a:schemeClr val="dk1"/>
            </a:solidFill>
            <a:prstDash val="solid"/>
            <a:miter lim="800000"/>
            <a:headEnd type="none" w="sm" len="sm"/>
            <a:tailEnd type="none" w="sm" len="sm"/>
          </a:ln>
        </p:spPr>
      </p:pic>
      <p:sp>
        <p:nvSpPr>
          <p:cNvPr id="256" name="Google Shape;256;p8"/>
          <p:cNvSpPr txBox="1"/>
          <p:nvPr/>
        </p:nvSpPr>
        <p:spPr>
          <a:xfrm>
            <a:off x="7658100" y="5981700"/>
            <a:ext cx="2814368" cy="646331"/>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FIGURE 1.4(Components)[3]</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19172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animEffect transition="in" filter="fade">
                                      <p:cBhvr>
                                        <p:cTn id="7" dur="1000"/>
                                        <p:tgtEl>
                                          <p:spTgt spid="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xEl>
                                              <p:pRg st="1" end="1"/>
                                            </p:txEl>
                                          </p:spTgt>
                                        </p:tgtEl>
                                        <p:attrNameLst>
                                          <p:attrName>style.visibility</p:attrName>
                                        </p:attrNameLst>
                                      </p:cBhvr>
                                      <p:to>
                                        <p:strVal val="visible"/>
                                      </p:to>
                                    </p:set>
                                    <p:animEffect transition="in" filter="fade">
                                      <p:cBhvr>
                                        <p:cTn id="12" dur="1000"/>
                                        <p:tgtEl>
                                          <p:spTgt spid="2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3">
                                            <p:txEl>
                                              <p:pRg st="2" end="2"/>
                                            </p:txEl>
                                          </p:spTgt>
                                        </p:tgtEl>
                                        <p:attrNameLst>
                                          <p:attrName>style.visibility</p:attrName>
                                        </p:attrNameLst>
                                      </p:cBhvr>
                                      <p:to>
                                        <p:strVal val="visible"/>
                                      </p:to>
                                    </p:set>
                                    <p:animEffect transition="in" filter="fade">
                                      <p:cBhvr>
                                        <p:cTn id="17" dur="1000"/>
                                        <p:tgtEl>
                                          <p:spTgt spid="2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3">
                                            <p:txEl>
                                              <p:pRg st="3" end="3"/>
                                            </p:txEl>
                                          </p:spTgt>
                                        </p:tgtEl>
                                        <p:attrNameLst>
                                          <p:attrName>style.visibility</p:attrName>
                                        </p:attrNameLst>
                                      </p:cBhvr>
                                      <p:to>
                                        <p:strVal val="visible"/>
                                      </p:to>
                                    </p:set>
                                    <p:animEffect transition="in" filter="fade">
                                      <p:cBhvr>
                                        <p:cTn id="22" dur="1000"/>
                                        <p:tgtEl>
                                          <p:spTgt spid="2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Effect transition="in" filter="fade">
                                      <p:cBhvr>
                                        <p:cTn id="27" dur="1000"/>
                                        <p:tgtEl>
                                          <p:spTgt spid="2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5"/>
                                        </p:tgtEl>
                                        <p:attrNameLst>
                                          <p:attrName>style.visibility</p:attrName>
                                        </p:attrNameLst>
                                      </p:cBhvr>
                                      <p:to>
                                        <p:strVal val="visible"/>
                                      </p:to>
                                    </p:set>
                                    <p:animEffect transition="in" filter="fade">
                                      <p:cBhvr>
                                        <p:cTn id="32" dur="1000"/>
                                        <p:tgtEl>
                                          <p:spTgt spid="2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
                                        </p:tgtEl>
                                        <p:attrNameLst>
                                          <p:attrName>style.visibility</p:attrName>
                                        </p:attrNameLst>
                                      </p:cBhvr>
                                      <p:to>
                                        <p:strVal val="visible"/>
                                      </p:to>
                                    </p:set>
                                    <p:animEffect transition="in" filter="fade">
                                      <p:cBhvr>
                                        <p:cTn id="37"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1"/>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276" name="Google Shape;276;p11"/>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77" name="Google Shape;277;p11"/>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78" name="Google Shape;278;p11"/>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79" name="Google Shape;279;p11"/>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80" name="Google Shape;280;p11"/>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281" name="Google Shape;281;p11"/>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2" name="Google Shape;282;p11"/>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83" name="Google Shape;283;p11"/>
          <p:cNvGrpSpPr/>
          <p:nvPr/>
        </p:nvGrpSpPr>
        <p:grpSpPr>
          <a:xfrm>
            <a:off x="237520" y="152400"/>
            <a:ext cx="410563" cy="1612900"/>
            <a:chOff x="83821" y="0"/>
            <a:chExt cx="219636" cy="903079"/>
          </a:xfrm>
        </p:grpSpPr>
        <p:sp>
          <p:nvSpPr>
            <p:cNvPr id="284" name="Google Shape;284;p11"/>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1"/>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11"/>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87" name="Google Shape;287;p1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043" r:id="rId4" imgW="183878" imgH="183422" progId="">
                    <p:embed/>
                  </p:oleObj>
                </mc:Choice>
                <mc:Fallback>
                  <p:oleObj r:id="rId4" imgW="183878" imgH="183422" progId="">
                    <p:embed/>
                    <p:pic>
                      <p:nvPicPr>
                        <p:cNvPr id="287" name="Google Shape;287;p11"/>
                        <p:cNvPicPr preferRelativeResize="0"/>
                        <p:nvPr/>
                      </p:nvPicPr>
                      <p:blipFill rotWithShape="1">
                        <a:blip r:embed="rId5">
                          <a:alphaModFix/>
                        </a:blip>
                        <a:srcRect/>
                        <a:stretch/>
                      </p:blipFill>
                      <p:spPr>
                        <a:xfrm>
                          <a:off x="100420" y="236973"/>
                          <a:ext cx="183878" cy="183422"/>
                        </a:xfrm>
                        <a:prstGeom prst="rect">
                          <a:avLst/>
                        </a:prstGeom>
                        <a:noFill/>
                        <a:ln>
                          <a:noFill/>
                        </a:ln>
                      </p:spPr>
                    </p:pic>
                  </p:oleObj>
                </mc:Fallback>
              </mc:AlternateContent>
            </a:graphicData>
          </a:graphic>
        </p:graphicFrame>
      </p:grpSp>
      <p:sp>
        <p:nvSpPr>
          <p:cNvPr id="288" name="Google Shape;288;p11"/>
          <p:cNvSpPr txBox="1"/>
          <p:nvPr/>
        </p:nvSpPr>
        <p:spPr>
          <a:xfrm>
            <a:off x="3433313" y="5129689"/>
            <a:ext cx="4899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 any Query:-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Email-ID:-gurpreet.e12934@cumail.in</a:t>
            </a:r>
            <a:endParaRPr sz="1800">
              <a:solidFill>
                <a:schemeClr val="dk1"/>
              </a:solidFill>
              <a:latin typeface="Calibri"/>
              <a:ea typeface="Calibri"/>
              <a:cs typeface="Calibri"/>
              <a:sym typeface="Calibri"/>
            </a:endParaRPr>
          </a:p>
        </p:txBody>
      </p:sp>
      <p:pic>
        <p:nvPicPr>
          <p:cNvPr id="1025" name="Picture 1">
            <a:extLst>
              <a:ext uri="{FF2B5EF4-FFF2-40B4-BE49-F238E27FC236}">
                <a16:creationId xmlns:a16="http://schemas.microsoft.com/office/drawing/2014/main" id="{B2401580-65FE-4306-BF0E-6AC5103015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28600"/>
            <a:ext cx="177800" cy="177800"/>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
          <p:cNvSpPr txBox="1">
            <a:spLocks noGrp="1"/>
          </p:cNvSpPr>
          <p:nvPr>
            <p:ph type="title"/>
          </p:nvPr>
        </p:nvSpPr>
        <p:spPr>
          <a:xfrm>
            <a:off x="769189" y="362308"/>
            <a:ext cx="9133936" cy="93156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SYLLABUS</a:t>
            </a:r>
            <a:endParaRPr b="1">
              <a:latin typeface="Times New Roman"/>
              <a:ea typeface="Times New Roman"/>
              <a:cs typeface="Times New Roman"/>
              <a:sym typeface="Times New Roman"/>
            </a:endParaRPr>
          </a:p>
        </p:txBody>
      </p:sp>
      <p:sp>
        <p:nvSpPr>
          <p:cNvPr id="215" name="Google Shape;2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 name="Text Placeholder 2">
            <a:extLst>
              <a:ext uri="{FF2B5EF4-FFF2-40B4-BE49-F238E27FC236}">
                <a16:creationId xmlns:a16="http://schemas.microsoft.com/office/drawing/2014/main" id="{D22F97D3-2B53-4359-9B31-CDEAA5C98C8A}"/>
              </a:ext>
            </a:extLst>
          </p:cNvPr>
          <p:cNvSpPr>
            <a:spLocks noGrp="1"/>
          </p:cNvSpPr>
          <p:nvPr>
            <p:ph type="body" idx="1"/>
          </p:nvPr>
        </p:nvSpPr>
        <p:spPr/>
        <p:txBody>
          <a:bodyPr>
            <a:normAutofit fontScale="92500" lnSpcReduction="10000"/>
          </a:bodyPr>
          <a:lstStyle/>
          <a:p>
            <a:pPr marL="114300" indent="0">
              <a:buNone/>
            </a:pPr>
            <a:r>
              <a:rPr lang="en-IN" dirty="0"/>
              <a:t>					</a:t>
            </a:r>
            <a:r>
              <a:rPr lang="en-IN" b="1" dirty="0"/>
              <a:t>UNIT-I</a:t>
            </a:r>
          </a:p>
          <a:p>
            <a:pPr marL="114300" indent="0">
              <a:buNone/>
            </a:pPr>
            <a:r>
              <a:rPr lang="en-IN" sz="1800" b="1" dirty="0"/>
              <a:t>Overview of .NET Framework </a:t>
            </a:r>
          </a:p>
          <a:p>
            <a:pPr marL="114300" indent="0">
              <a:buNone/>
            </a:pPr>
            <a:r>
              <a:rPr lang="en-IN" sz="1800" b="1" dirty="0"/>
              <a:t>OOPS: </a:t>
            </a:r>
            <a:r>
              <a:rPr lang="en-IN" sz="1800" dirty="0"/>
              <a:t>Object, Class, Abstraction, Encapsulation, Polymorphism, Inheritance, Overloading and Overriding.</a:t>
            </a:r>
          </a:p>
          <a:p>
            <a:pPr marL="114300" indent="0">
              <a:buNone/>
            </a:pPr>
            <a:endParaRPr lang="en-IN" sz="1800" dirty="0"/>
          </a:p>
          <a:p>
            <a:pPr marL="114300" indent="0">
              <a:buNone/>
            </a:pPr>
            <a:r>
              <a:rPr lang="en-US" sz="1800" b="1" dirty="0"/>
              <a:t>.NET    Framework Introduction</a:t>
            </a:r>
          </a:p>
          <a:p>
            <a:pPr marL="114300" indent="0">
              <a:buNone/>
            </a:pPr>
            <a:r>
              <a:rPr lang="en-US" sz="1900" dirty="0"/>
              <a:t>Overview, Framework Components, Framework Versions, Types of Applications which can be developed using MS.NET,MS.NET Base Class Library, MS .NET Namespaces ,MSIL / Metadata and PE files, The Common Language Runtime (CLR), Managed Code ,MS.NET Memory Management / Garbage Collection, Common Type System (CTS) ,Common Language Specification (CLS) ,Types of JIT Compilers, Security Manager. VS.NET and C, Introduction to Project and Solution in Studio, Command Line Arguments, Global, Stack and Heap Memory, Reference Type and Value Type, Boxing and Unboxing, Pass by value and by reference and out parameter, Array Lists &amp; Hash Tables, Generic Collections.</a:t>
            </a:r>
          </a:p>
          <a:p>
            <a:pPr marL="114300" indent="0">
              <a:buNone/>
            </a:pPr>
            <a:r>
              <a:rPr lang="en-IN" sz="1700" b="1" dirty="0"/>
              <a:t>GAC and its Generations</a:t>
            </a:r>
            <a:endParaRPr lang="en-IN" sz="1700" dirty="0"/>
          </a:p>
          <a:p>
            <a:pPr marL="114300" indent="0">
              <a:buNone/>
            </a:pPr>
            <a:r>
              <a:rPr lang="en-IN" sz="1900" dirty="0"/>
              <a:t>Assemblies, Private &amp; Global Assemblies, Installation in GAC</a:t>
            </a:r>
            <a:endParaRPr lang="en-US" sz="1900" dirty="0"/>
          </a:p>
          <a:p>
            <a:pPr marL="114300" indent="0">
              <a:buNone/>
            </a:pPr>
            <a:endParaRPr lang="en-IN" sz="1800" b="1" dirty="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
          <p:cNvSpPr txBox="1">
            <a:spLocks noGrp="1"/>
          </p:cNvSpPr>
          <p:nvPr>
            <p:ph type="title"/>
          </p:nvPr>
        </p:nvSpPr>
        <p:spPr>
          <a:xfrm>
            <a:off x="769189" y="362308"/>
            <a:ext cx="9133936" cy="93156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SYLLABUS</a:t>
            </a:r>
            <a:endParaRPr b="1">
              <a:latin typeface="Times New Roman"/>
              <a:ea typeface="Times New Roman"/>
              <a:cs typeface="Times New Roman"/>
              <a:sym typeface="Times New Roman"/>
            </a:endParaRPr>
          </a:p>
        </p:txBody>
      </p:sp>
      <p:sp>
        <p:nvSpPr>
          <p:cNvPr id="215" name="Google Shape;2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Text Placeholder 2">
            <a:extLst>
              <a:ext uri="{FF2B5EF4-FFF2-40B4-BE49-F238E27FC236}">
                <a16:creationId xmlns:a16="http://schemas.microsoft.com/office/drawing/2014/main" id="{D22F97D3-2B53-4359-9B31-CDEAA5C98C8A}"/>
              </a:ext>
            </a:extLst>
          </p:cNvPr>
          <p:cNvSpPr>
            <a:spLocks noGrp="1"/>
          </p:cNvSpPr>
          <p:nvPr>
            <p:ph type="body" idx="1"/>
          </p:nvPr>
        </p:nvSpPr>
        <p:spPr>
          <a:xfrm>
            <a:off x="517585" y="1825624"/>
            <a:ext cx="11110823" cy="4530725"/>
          </a:xfrm>
        </p:spPr>
        <p:txBody>
          <a:bodyPr>
            <a:normAutofit fontScale="70000" lnSpcReduction="20000"/>
          </a:bodyPr>
          <a:lstStyle/>
          <a:p>
            <a:pPr marL="114300" indent="0">
              <a:buNone/>
            </a:pPr>
            <a:r>
              <a:rPr lang="en-IN" dirty="0"/>
              <a:t>					</a:t>
            </a:r>
            <a:r>
              <a:rPr lang="en-IN" b="1" dirty="0"/>
              <a:t>UNIT-I</a:t>
            </a:r>
          </a:p>
          <a:p>
            <a:pPr marL="114300" indent="0">
              <a:buNone/>
            </a:pPr>
            <a:r>
              <a:rPr lang="en-IN" sz="1900" b="1" dirty="0"/>
              <a:t>Generics, LINQ and Lambda</a:t>
            </a:r>
            <a:endParaRPr lang="en-IN" sz="1900" dirty="0"/>
          </a:p>
          <a:p>
            <a:pPr marL="114300" indent="0">
              <a:buNone/>
            </a:pPr>
            <a:r>
              <a:rPr lang="en-IN" sz="1900" dirty="0"/>
              <a:t>Collections and Generics</a:t>
            </a:r>
          </a:p>
          <a:p>
            <a:pPr marL="114300" indent="0">
              <a:buNone/>
            </a:pPr>
            <a:endParaRPr lang="en-IN" sz="1900" b="1" dirty="0"/>
          </a:p>
          <a:p>
            <a:pPr marL="114300" indent="0">
              <a:buNone/>
            </a:pPr>
            <a:r>
              <a:rPr lang="en-IN" sz="1900" b="1" dirty="0"/>
              <a:t>LINQ-to-objects queries:</a:t>
            </a:r>
            <a:r>
              <a:rPr lang="en-IN" sz="1900" dirty="0"/>
              <a:t> Fluent syntax and Query operators</a:t>
            </a:r>
          </a:p>
          <a:p>
            <a:pPr marL="114300" indent="0">
              <a:buNone/>
            </a:pPr>
            <a:endParaRPr lang="en-IN" sz="1900" b="1" dirty="0"/>
          </a:p>
          <a:p>
            <a:pPr marL="114300" indent="0">
              <a:buNone/>
            </a:pPr>
            <a:r>
              <a:rPr lang="en-IN" sz="1900" b="1" dirty="0"/>
              <a:t>Lambda expressions and function signatures</a:t>
            </a:r>
            <a:r>
              <a:rPr lang="en-IN" sz="1900" dirty="0"/>
              <a:t>: Query Expressions, Supporting Query Expressions, Deferred Evaluation, LINQ, Generics, and </a:t>
            </a:r>
            <a:r>
              <a:rPr lang="en-IN" sz="1900" dirty="0" err="1"/>
              <a:t>IQueryable</a:t>
            </a:r>
            <a:r>
              <a:rPr lang="en-IN" sz="1900" dirty="0"/>
              <a:t>&lt;T&gt;.</a:t>
            </a:r>
          </a:p>
          <a:p>
            <a:pPr marL="114300" indent="0">
              <a:buNone/>
            </a:pPr>
            <a:endParaRPr lang="en-IN" sz="1900" b="1" dirty="0"/>
          </a:p>
          <a:p>
            <a:pPr marL="114300" indent="0">
              <a:buNone/>
            </a:pPr>
            <a:r>
              <a:rPr lang="en-IN" sz="1900" b="1" dirty="0"/>
              <a:t>Standard LINQ Operators:</a:t>
            </a:r>
            <a:r>
              <a:rPr lang="en-IN" sz="1900" dirty="0"/>
              <a:t> Filtering, Select, </a:t>
            </a:r>
            <a:r>
              <a:rPr lang="en-IN" sz="1900" dirty="0" err="1"/>
              <a:t>SelectMany</a:t>
            </a:r>
            <a:r>
              <a:rPr lang="en-IN" sz="1900" dirty="0"/>
              <a:t>, Ordering, Specific Items and Subranges.  Set Operations. Joins.</a:t>
            </a:r>
          </a:p>
          <a:p>
            <a:pPr marL="114300" indent="0">
              <a:buNone/>
            </a:pPr>
            <a:endParaRPr lang="en-IN" sz="1900" b="1" dirty="0"/>
          </a:p>
          <a:p>
            <a:pPr marL="114300" indent="0">
              <a:buNone/>
            </a:pPr>
            <a:r>
              <a:rPr lang="en-IN" sz="1900" b="1" dirty="0"/>
              <a:t>Local Queries.</a:t>
            </a:r>
            <a:endParaRPr lang="en-IN" sz="1900" dirty="0"/>
          </a:p>
          <a:p>
            <a:pPr marL="114300" indent="0">
              <a:buNone/>
            </a:pPr>
            <a:endParaRPr lang="en-IN" sz="1900" b="1" dirty="0"/>
          </a:p>
          <a:p>
            <a:pPr marL="114300" indent="0">
              <a:buNone/>
            </a:pPr>
            <a:r>
              <a:rPr lang="en-IN" sz="1900" b="1" dirty="0"/>
              <a:t>Interpreted Queries (</a:t>
            </a:r>
            <a:r>
              <a:rPr lang="en-IN" sz="1900" b="1" dirty="0" err="1"/>
              <a:t>IQueryable</a:t>
            </a:r>
            <a:r>
              <a:rPr lang="en-IN" sz="1900" b="1" dirty="0"/>
              <a:t> preview).</a:t>
            </a:r>
            <a:endParaRPr lang="en-IN" sz="1900" dirty="0"/>
          </a:p>
          <a:p>
            <a:pPr marL="114300" indent="0">
              <a:buNone/>
            </a:pPr>
            <a:endParaRPr lang="en-IN" sz="1900" b="1" dirty="0"/>
          </a:p>
          <a:p>
            <a:pPr marL="114300" indent="0">
              <a:buNone/>
            </a:pPr>
            <a:r>
              <a:rPr lang="en-IN" sz="1900" b="1" dirty="0"/>
              <a:t>Combining Interpreted and Local Queries.</a:t>
            </a:r>
            <a:endParaRPr lang="en-US" sz="1900" dirty="0"/>
          </a:p>
          <a:p>
            <a:pPr marL="114300" indent="0">
              <a:buNone/>
            </a:pPr>
            <a:endParaRPr lang="en-IN" sz="1800" b="1" dirty="0"/>
          </a:p>
        </p:txBody>
      </p:sp>
    </p:spTree>
    <p:extLst>
      <p:ext uri="{BB962C8B-B14F-4D97-AF65-F5344CB8AC3E}">
        <p14:creationId xmlns:p14="http://schemas.microsoft.com/office/powerpoint/2010/main" val="191553329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
          <p:cNvSpPr txBox="1">
            <a:spLocks noGrp="1"/>
          </p:cNvSpPr>
          <p:nvPr>
            <p:ph type="title"/>
          </p:nvPr>
        </p:nvSpPr>
        <p:spPr>
          <a:xfrm>
            <a:off x="769189" y="362308"/>
            <a:ext cx="9133936" cy="93156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SYLLABUS</a:t>
            </a:r>
            <a:endParaRPr b="1">
              <a:latin typeface="Times New Roman"/>
              <a:ea typeface="Times New Roman"/>
              <a:cs typeface="Times New Roman"/>
              <a:sym typeface="Times New Roman"/>
            </a:endParaRPr>
          </a:p>
        </p:txBody>
      </p:sp>
      <p:sp>
        <p:nvSpPr>
          <p:cNvPr id="215" name="Google Shape;2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3" name="Text Placeholder 2">
            <a:extLst>
              <a:ext uri="{FF2B5EF4-FFF2-40B4-BE49-F238E27FC236}">
                <a16:creationId xmlns:a16="http://schemas.microsoft.com/office/drawing/2014/main" id="{D22F97D3-2B53-4359-9B31-CDEAA5C98C8A}"/>
              </a:ext>
            </a:extLst>
          </p:cNvPr>
          <p:cNvSpPr>
            <a:spLocks noGrp="1"/>
          </p:cNvSpPr>
          <p:nvPr>
            <p:ph type="body" idx="1"/>
          </p:nvPr>
        </p:nvSpPr>
        <p:spPr>
          <a:xfrm>
            <a:off x="517585" y="1825624"/>
            <a:ext cx="11110823" cy="4530725"/>
          </a:xfrm>
        </p:spPr>
        <p:txBody>
          <a:bodyPr>
            <a:normAutofit/>
          </a:bodyPr>
          <a:lstStyle/>
          <a:p>
            <a:pPr marL="114300" indent="0">
              <a:buNone/>
            </a:pPr>
            <a:r>
              <a:rPr lang="en-IN" dirty="0"/>
              <a:t>					</a:t>
            </a:r>
            <a:r>
              <a:rPr lang="en-IN" b="1" dirty="0"/>
              <a:t>UNIT-I</a:t>
            </a:r>
          </a:p>
          <a:p>
            <a:pPr marL="114300" indent="0">
              <a:buNone/>
            </a:pPr>
            <a:r>
              <a:rPr lang="en-IN" sz="1800" b="1" dirty="0"/>
              <a:t>Reflection, Serialization</a:t>
            </a:r>
            <a:endParaRPr lang="en-IN" sz="1800" dirty="0"/>
          </a:p>
          <a:p>
            <a:pPr marL="114300" indent="0">
              <a:buNone/>
            </a:pPr>
            <a:r>
              <a:rPr lang="en-IN" sz="1800" dirty="0"/>
              <a:t>Serialization Concepts, Serialization mechanisms in the .NET Framework, Formatters, The Data Contract Serializer, The Binary Serializer ,XML Serialization.</a:t>
            </a:r>
          </a:p>
          <a:p>
            <a:pPr marL="114300" indent="0">
              <a:buNone/>
            </a:pPr>
            <a:r>
              <a:rPr lang="en-IN" sz="1800" b="1" dirty="0"/>
              <a:t>TPL, Asynchronous Programming &amp; Threading</a:t>
            </a:r>
            <a:endParaRPr lang="en-IN" sz="1800" dirty="0"/>
          </a:p>
          <a:p>
            <a:pPr marL="114300" indent="0">
              <a:buNone/>
            </a:pPr>
            <a:r>
              <a:rPr lang="en-IN" sz="1800" dirty="0"/>
              <a:t>Pros and Cons of Threads, The Task Parallel Library, Task Parallelism, Data Parallelism.</a:t>
            </a:r>
          </a:p>
          <a:p>
            <a:pPr marL="114300" indent="0">
              <a:buNone/>
            </a:pPr>
            <a:r>
              <a:rPr lang="en-IN" sz="1800" b="1" dirty="0"/>
              <a:t>Events, Delegates</a:t>
            </a:r>
          </a:p>
        </p:txBody>
      </p:sp>
    </p:spTree>
    <p:extLst>
      <p:ext uri="{BB962C8B-B14F-4D97-AF65-F5344CB8AC3E}">
        <p14:creationId xmlns:p14="http://schemas.microsoft.com/office/powerpoint/2010/main" val="252047860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
          <p:cNvSpPr txBox="1">
            <a:spLocks noGrp="1"/>
          </p:cNvSpPr>
          <p:nvPr>
            <p:ph type="title"/>
          </p:nvPr>
        </p:nvSpPr>
        <p:spPr>
          <a:xfrm>
            <a:off x="769189" y="362308"/>
            <a:ext cx="9133936" cy="93156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SYLLABUS</a:t>
            </a:r>
            <a:endParaRPr b="1">
              <a:latin typeface="Times New Roman"/>
              <a:ea typeface="Times New Roman"/>
              <a:cs typeface="Times New Roman"/>
              <a:sym typeface="Times New Roman"/>
            </a:endParaRPr>
          </a:p>
        </p:txBody>
      </p:sp>
      <p:sp>
        <p:nvSpPr>
          <p:cNvPr id="215" name="Google Shape;2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 name="Text Placeholder 2">
            <a:extLst>
              <a:ext uri="{FF2B5EF4-FFF2-40B4-BE49-F238E27FC236}">
                <a16:creationId xmlns:a16="http://schemas.microsoft.com/office/drawing/2014/main" id="{D22F97D3-2B53-4359-9B31-CDEAA5C98C8A}"/>
              </a:ext>
            </a:extLst>
          </p:cNvPr>
          <p:cNvSpPr>
            <a:spLocks noGrp="1"/>
          </p:cNvSpPr>
          <p:nvPr>
            <p:ph type="body" idx="1"/>
          </p:nvPr>
        </p:nvSpPr>
        <p:spPr>
          <a:xfrm>
            <a:off x="517585" y="1825624"/>
            <a:ext cx="11110823" cy="4530725"/>
          </a:xfrm>
        </p:spPr>
        <p:txBody>
          <a:bodyPr>
            <a:normAutofit fontScale="92500" lnSpcReduction="10000"/>
          </a:bodyPr>
          <a:lstStyle/>
          <a:p>
            <a:pPr marL="114300" indent="0">
              <a:buNone/>
            </a:pPr>
            <a:r>
              <a:rPr lang="en-IN" dirty="0"/>
              <a:t>					</a:t>
            </a:r>
            <a:r>
              <a:rPr lang="en-IN" b="1" dirty="0"/>
              <a:t>UNIT-II</a:t>
            </a:r>
          </a:p>
          <a:p>
            <a:pPr marL="114300" indent="0">
              <a:buNone/>
            </a:pPr>
            <a:r>
              <a:rPr lang="en-IN" sz="1800" b="1" dirty="0"/>
              <a:t>ASP.NET MVC/Web Forms/Win Forms</a:t>
            </a:r>
          </a:p>
          <a:p>
            <a:pPr marL="114300" indent="0">
              <a:buNone/>
            </a:pPr>
            <a:r>
              <a:rPr lang="en-IN" sz="1800" b="1" dirty="0"/>
              <a:t>Windows Forms and Controls and MDI Applications</a:t>
            </a:r>
            <a:endParaRPr lang="en-IN" sz="1800" dirty="0"/>
          </a:p>
          <a:p>
            <a:pPr marL="114300" indent="0">
              <a:buNone/>
            </a:pPr>
            <a:r>
              <a:rPr lang="en-IN" sz="1800" dirty="0"/>
              <a:t>Page Life Cycle, Event Handling, Server Side vs Client Side, Themes, Skins, Master Pages, Directives, Validators, Regular Expressions, Server Controls and User Controls, State Management(Cookies, Sessions, </a:t>
            </a:r>
            <a:r>
              <a:rPr lang="en-IN" sz="1800" dirty="0" err="1"/>
              <a:t>ViewState</a:t>
            </a:r>
            <a:r>
              <a:rPr lang="en-IN" sz="1800" dirty="0"/>
              <a:t>), HTTP Handler / HTTP Module, Security, Caching, Localization, Configuration and Deployment, MVC Architecture, Razor Engine, Controllers, Views, Models, Layout, Routing Engine, Action Filters, Bundling, Exception Handling</a:t>
            </a:r>
          </a:p>
          <a:p>
            <a:pPr marL="114300" indent="0">
              <a:buNone/>
            </a:pPr>
            <a:endParaRPr lang="en-IN" sz="1800" dirty="0"/>
          </a:p>
          <a:p>
            <a:pPr marL="114300" indent="0">
              <a:buNone/>
            </a:pPr>
            <a:r>
              <a:rPr lang="en-IN" sz="1900" b="1" dirty="0"/>
              <a:t>.NET Core/Entity Framework/Dapper</a:t>
            </a:r>
            <a:endParaRPr lang="en-IN" sz="1900" dirty="0"/>
          </a:p>
          <a:p>
            <a:pPr marL="114300" indent="0">
              <a:buNone/>
            </a:pPr>
            <a:r>
              <a:rPr lang="en-IN" sz="1900" dirty="0"/>
              <a:t>Application </a:t>
            </a:r>
            <a:r>
              <a:rPr lang="en-IN" sz="1900" dirty="0" err="1"/>
              <a:t>startup</a:t>
            </a:r>
            <a:r>
              <a:rPr lang="en-IN" sz="1900" dirty="0"/>
              <a:t>, middleware, Configurations, Authentication, Swagger, Logging, Exception handling, Routing, Attribute routing, </a:t>
            </a:r>
            <a:r>
              <a:rPr lang="en-IN" sz="1900" dirty="0" err="1"/>
              <a:t>TagHelpers</a:t>
            </a:r>
            <a:r>
              <a:rPr lang="en-IN" sz="1900" dirty="0"/>
              <a:t>, Filters, CORS, CSRF, Razor, Caching, Compression. ORM, Unit of work Design pattern, Repository Design pattern &amp; CQRS, EF components( </a:t>
            </a:r>
            <a:r>
              <a:rPr lang="en-IN" sz="1900" dirty="0" err="1"/>
              <a:t>DbContext</a:t>
            </a:r>
            <a:r>
              <a:rPr lang="en-IN" sz="1900" dirty="0"/>
              <a:t>, Change tracker, </a:t>
            </a:r>
            <a:r>
              <a:rPr lang="en-IN" sz="1900" dirty="0" err="1"/>
              <a:t>DbSet</a:t>
            </a:r>
            <a:r>
              <a:rPr lang="en-IN" sz="1900" dirty="0"/>
              <a:t>, Entities, Database), Code First Approach, DB First Approach, Data Annotations, Dapper,  Dapper annotations, Unit testing, MOQ, mock and stub.</a:t>
            </a:r>
          </a:p>
          <a:p>
            <a:pPr marL="114300" indent="0">
              <a:buNone/>
            </a:pPr>
            <a:endParaRPr lang="en-IN" sz="1800" dirty="0"/>
          </a:p>
        </p:txBody>
      </p:sp>
    </p:spTree>
    <p:extLst>
      <p:ext uri="{BB962C8B-B14F-4D97-AF65-F5344CB8AC3E}">
        <p14:creationId xmlns:p14="http://schemas.microsoft.com/office/powerpoint/2010/main" val="183500627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
          <p:cNvSpPr txBox="1">
            <a:spLocks noGrp="1"/>
          </p:cNvSpPr>
          <p:nvPr>
            <p:ph type="title"/>
          </p:nvPr>
        </p:nvSpPr>
        <p:spPr>
          <a:xfrm>
            <a:off x="769189" y="362308"/>
            <a:ext cx="9133936" cy="93156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SYLLABUS</a:t>
            </a:r>
            <a:endParaRPr b="1">
              <a:latin typeface="Times New Roman"/>
              <a:ea typeface="Times New Roman"/>
              <a:cs typeface="Times New Roman"/>
              <a:sym typeface="Times New Roman"/>
            </a:endParaRPr>
          </a:p>
        </p:txBody>
      </p:sp>
      <p:sp>
        <p:nvSpPr>
          <p:cNvPr id="215" name="Google Shape;2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 name="Text Placeholder 2">
            <a:extLst>
              <a:ext uri="{FF2B5EF4-FFF2-40B4-BE49-F238E27FC236}">
                <a16:creationId xmlns:a16="http://schemas.microsoft.com/office/drawing/2014/main" id="{D22F97D3-2B53-4359-9B31-CDEAA5C98C8A}"/>
              </a:ext>
            </a:extLst>
          </p:cNvPr>
          <p:cNvSpPr>
            <a:spLocks noGrp="1"/>
          </p:cNvSpPr>
          <p:nvPr>
            <p:ph type="body" idx="1"/>
          </p:nvPr>
        </p:nvSpPr>
        <p:spPr>
          <a:xfrm>
            <a:off x="517585" y="1825624"/>
            <a:ext cx="11110823" cy="4530725"/>
          </a:xfrm>
        </p:spPr>
        <p:txBody>
          <a:bodyPr>
            <a:normAutofit/>
          </a:bodyPr>
          <a:lstStyle/>
          <a:p>
            <a:pPr marL="114300" indent="0">
              <a:buNone/>
            </a:pPr>
            <a:r>
              <a:rPr lang="en-IN" dirty="0"/>
              <a:t>					</a:t>
            </a:r>
            <a:r>
              <a:rPr lang="en-IN" b="1" dirty="0"/>
              <a:t>UNIT-II</a:t>
            </a:r>
          </a:p>
          <a:p>
            <a:pPr marL="114300" indent="0" algn="just">
              <a:buNone/>
            </a:pPr>
            <a:r>
              <a:rPr lang="en-IN" sz="1800" b="1" dirty="0"/>
              <a:t>Web API/REST/WCF/Web Services</a:t>
            </a:r>
            <a:endParaRPr lang="en-IN" sz="1800" dirty="0"/>
          </a:p>
          <a:p>
            <a:pPr marL="114300" indent="0" algn="just">
              <a:buNone/>
            </a:pPr>
            <a:r>
              <a:rPr lang="en-IN" sz="1800" dirty="0"/>
              <a:t>Restful Services - Basics (Http actions and codes, rest principles),Web API controllers , Basic and Attribute routing, Versioning, Web API - Authentication, Authorization, Exception Handling. </a:t>
            </a:r>
            <a:r>
              <a:rPr lang="en-IN" sz="1800" b="1" dirty="0"/>
              <a:t>Web API</a:t>
            </a:r>
            <a:r>
              <a:rPr lang="en-IN" sz="1800" dirty="0"/>
              <a:t>: model validation, dependency injection, Caching,</a:t>
            </a:r>
            <a:r>
              <a:rPr lang="en-IN" sz="1800" b="1" dirty="0"/>
              <a:t> WCF</a:t>
            </a:r>
            <a:r>
              <a:rPr lang="en-IN" sz="1800" dirty="0"/>
              <a:t>: Address/Binding/Contract and Hosting, diagnostics, exception handling, Service Fundamentals. Data Contracts, Serialization, Messages, Configuration (Code vs Declarative vs Configuration), Security, Extensibility</a:t>
            </a:r>
          </a:p>
        </p:txBody>
      </p:sp>
    </p:spTree>
    <p:extLst>
      <p:ext uri="{BB962C8B-B14F-4D97-AF65-F5344CB8AC3E}">
        <p14:creationId xmlns:p14="http://schemas.microsoft.com/office/powerpoint/2010/main" val="299183665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
          <p:cNvSpPr txBox="1">
            <a:spLocks noGrp="1"/>
          </p:cNvSpPr>
          <p:nvPr>
            <p:ph type="title"/>
          </p:nvPr>
        </p:nvSpPr>
        <p:spPr>
          <a:xfrm>
            <a:off x="769189" y="362308"/>
            <a:ext cx="9133936" cy="93156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SYLLABUS</a:t>
            </a:r>
            <a:endParaRPr b="1">
              <a:latin typeface="Times New Roman"/>
              <a:ea typeface="Times New Roman"/>
              <a:cs typeface="Times New Roman"/>
              <a:sym typeface="Times New Roman"/>
            </a:endParaRPr>
          </a:p>
        </p:txBody>
      </p:sp>
      <p:sp>
        <p:nvSpPr>
          <p:cNvPr id="215" name="Google Shape;2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3" name="Text Placeholder 2">
            <a:extLst>
              <a:ext uri="{FF2B5EF4-FFF2-40B4-BE49-F238E27FC236}">
                <a16:creationId xmlns:a16="http://schemas.microsoft.com/office/drawing/2014/main" id="{D22F97D3-2B53-4359-9B31-CDEAA5C98C8A}"/>
              </a:ext>
            </a:extLst>
          </p:cNvPr>
          <p:cNvSpPr>
            <a:spLocks noGrp="1"/>
          </p:cNvSpPr>
          <p:nvPr>
            <p:ph type="body" idx="1"/>
          </p:nvPr>
        </p:nvSpPr>
        <p:spPr>
          <a:xfrm>
            <a:off x="517585" y="1825624"/>
            <a:ext cx="11110823" cy="4530725"/>
          </a:xfrm>
        </p:spPr>
        <p:txBody>
          <a:bodyPr>
            <a:normAutofit/>
          </a:bodyPr>
          <a:lstStyle/>
          <a:p>
            <a:pPr marL="114300" indent="0">
              <a:buNone/>
            </a:pPr>
            <a:r>
              <a:rPr lang="en-IN" dirty="0"/>
              <a:t>					</a:t>
            </a:r>
            <a:r>
              <a:rPr lang="en-IN" b="1" dirty="0"/>
              <a:t>UNIT-III</a:t>
            </a:r>
          </a:p>
          <a:p>
            <a:pPr marL="114300" indent="0">
              <a:buNone/>
            </a:pPr>
            <a:r>
              <a:rPr lang="en-IN" sz="1800" b="1" dirty="0"/>
              <a:t>Tools/Courses/Process</a:t>
            </a:r>
          </a:p>
          <a:p>
            <a:pPr marL="114300" indent="0">
              <a:buNone/>
            </a:pPr>
            <a:r>
              <a:rPr lang="en-IN" sz="1800" dirty="0"/>
              <a:t>Repositories: TFS, SVN, GIT, JIRA, </a:t>
            </a:r>
            <a:r>
              <a:rPr lang="en-IN" sz="1800" dirty="0" err="1"/>
              <a:t>AzureDevOps</a:t>
            </a:r>
            <a:r>
              <a:rPr lang="en-IN" sz="1800" dirty="0"/>
              <a:t> - Boards, VersionOne, Rally, CI/CD: Jenkins, Bamboo, </a:t>
            </a:r>
            <a:r>
              <a:rPr lang="en-IN" sz="1800" dirty="0" err="1"/>
              <a:t>GITLab</a:t>
            </a:r>
            <a:r>
              <a:rPr lang="en-IN" sz="1800" dirty="0"/>
              <a:t>, DevOps - Release &amp; Pipeline, </a:t>
            </a:r>
            <a:r>
              <a:rPr lang="en-IN" sz="1800" dirty="0" err="1"/>
              <a:t>EngX</a:t>
            </a:r>
            <a:r>
              <a:rPr lang="en-IN" sz="1800" dirty="0"/>
              <a:t> </a:t>
            </a:r>
            <a:r>
              <a:rPr lang="en-IN" sz="1800" dirty="0" err="1"/>
              <a:t>BootCamp</a:t>
            </a:r>
            <a:r>
              <a:rPr lang="en-IN" sz="1800" dirty="0"/>
              <a:t>, Clean Code Self/Mentor Based, Clean Design, Practice Onboarding, SDLC - Methodologies - Agile (Scrum/Kanban), Waterfall, Code Review: </a:t>
            </a:r>
            <a:r>
              <a:rPr lang="en-IN" sz="1800" dirty="0" err="1"/>
              <a:t>Cruisible</a:t>
            </a:r>
            <a:r>
              <a:rPr lang="en-IN" sz="1800" dirty="0"/>
              <a:t>, GIT Pull Request, Static code </a:t>
            </a:r>
            <a:r>
              <a:rPr lang="en-IN" sz="1800" dirty="0" err="1"/>
              <a:t>analyis</a:t>
            </a:r>
            <a:r>
              <a:rPr lang="en-IN" sz="1800" dirty="0"/>
              <a:t>, SonarQube, Rules, </a:t>
            </a:r>
            <a:r>
              <a:rPr lang="en-IN" sz="1800" dirty="0" err="1"/>
              <a:t>Resharper</a:t>
            </a:r>
            <a:r>
              <a:rPr lang="en-IN" sz="1800" dirty="0"/>
              <a:t>, code coverage tools</a:t>
            </a:r>
          </a:p>
          <a:p>
            <a:pPr marL="114300" indent="0">
              <a:buNone/>
            </a:pPr>
            <a:endParaRPr lang="en-IN" sz="1800" dirty="0"/>
          </a:p>
          <a:p>
            <a:pPr marL="114300" indent="0">
              <a:buNone/>
            </a:pPr>
            <a:r>
              <a:rPr lang="en-IN" sz="1800" b="1" dirty="0"/>
              <a:t>Client Side Technologies</a:t>
            </a:r>
            <a:endParaRPr lang="en-IN" sz="1800" dirty="0"/>
          </a:p>
          <a:p>
            <a:pPr marL="114300" indent="0">
              <a:buNone/>
            </a:pPr>
            <a:r>
              <a:rPr lang="en-IN" sz="1800" dirty="0"/>
              <a:t>JavaScript: Fundamentals, Step to Prepare First Example in JavaScript, Variables, Operators, Control Statements, Functions, Arrays, Object Oriented Programming in JavaScript, </a:t>
            </a:r>
            <a:r>
              <a:rPr lang="en-IN" sz="1800" dirty="0" err="1"/>
              <a:t>Clousers</a:t>
            </a:r>
            <a:r>
              <a:rPr lang="en-IN" sz="1800" dirty="0"/>
              <a:t>, Hoisting, DOM, </a:t>
            </a:r>
            <a:r>
              <a:rPr lang="en-IN" sz="1800" dirty="0" err="1"/>
              <a:t>JQuery</a:t>
            </a:r>
            <a:r>
              <a:rPr lang="en-IN" sz="1800" dirty="0"/>
              <a:t>, </a:t>
            </a:r>
            <a:r>
              <a:rPr lang="en-IN" sz="1800" dirty="0" err="1"/>
              <a:t>Javascript</a:t>
            </a:r>
            <a:r>
              <a:rPr lang="en-IN" sz="1800" dirty="0"/>
              <a:t> Frameworks Introduction (Angular/React)</a:t>
            </a:r>
          </a:p>
          <a:p>
            <a:pPr marL="114300" indent="0">
              <a:buNone/>
            </a:pPr>
            <a:endParaRPr lang="en-IN" b="1" dirty="0"/>
          </a:p>
        </p:txBody>
      </p:sp>
    </p:spTree>
    <p:extLst>
      <p:ext uri="{BB962C8B-B14F-4D97-AF65-F5344CB8AC3E}">
        <p14:creationId xmlns:p14="http://schemas.microsoft.com/office/powerpoint/2010/main" val="123296348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
          <p:cNvSpPr txBox="1">
            <a:spLocks noGrp="1"/>
          </p:cNvSpPr>
          <p:nvPr>
            <p:ph type="title"/>
          </p:nvPr>
        </p:nvSpPr>
        <p:spPr>
          <a:xfrm>
            <a:off x="769189" y="362308"/>
            <a:ext cx="9133936" cy="93156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solidFill>
                  <a:schemeClr val="dk1"/>
                </a:solidFill>
                <a:latin typeface="Times New Roman"/>
                <a:ea typeface="Times New Roman"/>
                <a:cs typeface="Times New Roman"/>
                <a:sym typeface="Times New Roman"/>
              </a:rPr>
              <a:t>SYLLABUS</a:t>
            </a:r>
            <a:endParaRPr b="1">
              <a:latin typeface="Times New Roman"/>
              <a:ea typeface="Times New Roman"/>
              <a:cs typeface="Times New Roman"/>
              <a:sym typeface="Times New Roman"/>
            </a:endParaRPr>
          </a:p>
        </p:txBody>
      </p:sp>
      <p:sp>
        <p:nvSpPr>
          <p:cNvPr id="215" name="Google Shape;2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 name="Text Placeholder 2">
            <a:extLst>
              <a:ext uri="{FF2B5EF4-FFF2-40B4-BE49-F238E27FC236}">
                <a16:creationId xmlns:a16="http://schemas.microsoft.com/office/drawing/2014/main" id="{D22F97D3-2B53-4359-9B31-CDEAA5C98C8A}"/>
              </a:ext>
            </a:extLst>
          </p:cNvPr>
          <p:cNvSpPr>
            <a:spLocks noGrp="1"/>
          </p:cNvSpPr>
          <p:nvPr>
            <p:ph type="body" idx="1"/>
          </p:nvPr>
        </p:nvSpPr>
        <p:spPr>
          <a:xfrm>
            <a:off x="517585" y="1825624"/>
            <a:ext cx="11110823" cy="4530725"/>
          </a:xfrm>
        </p:spPr>
        <p:txBody>
          <a:bodyPr>
            <a:normAutofit/>
          </a:bodyPr>
          <a:lstStyle/>
          <a:p>
            <a:pPr marL="114300" indent="0">
              <a:buNone/>
            </a:pPr>
            <a:r>
              <a:rPr lang="en-IN" dirty="0"/>
              <a:t>					</a:t>
            </a:r>
            <a:r>
              <a:rPr lang="en-IN" b="1" dirty="0"/>
              <a:t>UNIT-III</a:t>
            </a:r>
          </a:p>
          <a:p>
            <a:pPr marL="114300" indent="0">
              <a:buNone/>
            </a:pPr>
            <a:r>
              <a:rPr lang="en-IN" sz="1900" b="1" dirty="0"/>
              <a:t>Front-end Technologies</a:t>
            </a:r>
            <a:endParaRPr lang="en-IN" sz="1900" dirty="0"/>
          </a:p>
          <a:p>
            <a:pPr marL="114300" indent="0">
              <a:buNone/>
            </a:pPr>
            <a:r>
              <a:rPr lang="en-IN" sz="1900" b="1" dirty="0"/>
              <a:t>HTML CSS</a:t>
            </a:r>
            <a:r>
              <a:rPr lang="en-IN" sz="1900" dirty="0"/>
              <a:t>: "Understanding HTML Syntax, DOCTYPE, Basic Tags in HTML, Tags, Forms, Storage, Geo Location, Canvas, SVG", Types of Stylesheets , Types of Selectors , </a:t>
            </a:r>
            <a:r>
              <a:rPr lang="en-IN" sz="1900" dirty="0" err="1"/>
              <a:t>Div’s</a:t>
            </a:r>
            <a:r>
              <a:rPr lang="en-IN" sz="1900" dirty="0"/>
              <a:t> &amp; Span tags, Font , Text, INTRODUCTION TO CSS-3.0, Nested Classes, Responsive Design (Bootstrap)“</a:t>
            </a:r>
          </a:p>
          <a:p>
            <a:pPr marL="114300" indent="0">
              <a:buNone/>
            </a:pPr>
            <a:endParaRPr lang="en-US" sz="1900" b="1" dirty="0"/>
          </a:p>
          <a:p>
            <a:pPr marL="114300" indent="0">
              <a:buNone/>
            </a:pPr>
            <a:r>
              <a:rPr lang="en-US" sz="1900" b="1"/>
              <a:t>Database:</a:t>
            </a:r>
            <a:r>
              <a:rPr lang="en-US" sz="1900" b="1" dirty="0"/>
              <a:t> </a:t>
            </a:r>
            <a:r>
              <a:rPr lang="en-US" sz="1900"/>
              <a:t>Introduction </a:t>
            </a:r>
            <a:r>
              <a:rPr lang="en-US" sz="1900" dirty="0"/>
              <a:t>to Basic Database Concepts, E-R Modeling and Diagram, Normalization, Introduction to SQL Server, Introduction to SQL, DDL and DML Statements, Aggregate Functions, Joins and Set Operations, Implementation of Data integrity, Working with Constraints, Implementing Views, Data Control language (DCL), Working with Indexes, Working with Stored Procedures and Functions, Implementing Triggers, Working with Cursors, Backup and Restore and No SQL Introduction</a:t>
            </a:r>
          </a:p>
          <a:p>
            <a:endParaRPr lang="en-IN" dirty="0"/>
          </a:p>
          <a:p>
            <a:endParaRPr lang="en-IN" b="1" dirty="0"/>
          </a:p>
          <a:p>
            <a:endParaRPr lang="en-IN" b="1" dirty="0"/>
          </a:p>
        </p:txBody>
      </p:sp>
    </p:spTree>
    <p:extLst>
      <p:ext uri="{BB962C8B-B14F-4D97-AF65-F5344CB8AC3E}">
        <p14:creationId xmlns:p14="http://schemas.microsoft.com/office/powerpoint/2010/main" val="3004290554"/>
      </p:ext>
    </p:extLst>
  </p:cSld>
  <p:clrMapOvr>
    <a:masterClrMapping/>
  </p:clrMapOvr>
  <p:transition spd="slow">
    <p:push/>
  </p:transition>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1642</Words>
  <Application>Microsoft Office PowerPoint</Application>
  <PresentationFormat>Widescreen</PresentationFormat>
  <Paragraphs>220</Paragraphs>
  <Slides>25</Slides>
  <Notes>25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25</vt:i4>
      </vt:variant>
    </vt:vector>
  </HeadingPairs>
  <TitlesOfParts>
    <vt:vector size="34" baseType="lpstr">
      <vt:lpstr>Gentium Basic</vt:lpstr>
      <vt:lpstr>Calibri</vt:lpstr>
      <vt:lpstr>Arial</vt:lpstr>
      <vt:lpstr>Noto Sans Symbols</vt:lpstr>
      <vt:lpstr>Times New Roman</vt:lpstr>
      <vt:lpstr>Raleway ExtraBold</vt:lpstr>
      <vt:lpstr>Arial Black</vt:lpstr>
      <vt:lpstr>Theme1</vt:lpstr>
      <vt:lpstr>Contents Slide Master</vt:lpstr>
      <vt:lpstr>PowerPoint Presentation</vt:lpstr>
      <vt:lpstr>PowerPoint Presentation</vt:lpstr>
      <vt:lpstr>SYLLABUS</vt:lpstr>
      <vt:lpstr>SYLLABUS</vt:lpstr>
      <vt:lpstr>SYLLABUS</vt:lpstr>
      <vt:lpstr>SYLLABUS</vt:lpstr>
      <vt:lpstr>SYLLABUS</vt:lpstr>
      <vt:lpstr>SYLLABUS</vt:lpstr>
      <vt:lpstr>SYLLABUS</vt:lpstr>
      <vt:lpstr>.NET Framework </vt:lpstr>
      <vt:lpstr>.NET Framework </vt:lpstr>
      <vt:lpstr>Cross language integration</vt:lpstr>
      <vt:lpstr>.NET Framework components</vt:lpstr>
      <vt:lpstr>.NET Framework components</vt:lpstr>
      <vt:lpstr>Architecture of .NET Framework</vt:lpstr>
      <vt:lpstr>Common Language Run Time(CLR)</vt:lpstr>
      <vt:lpstr>Components of Common Language Run Time(CLR)</vt:lpstr>
      <vt:lpstr>Common Language Run Time(CLR)</vt:lpstr>
      <vt:lpstr>Common Language Run Time(CLR)</vt:lpstr>
      <vt:lpstr>Common Language Run Time(CLR)</vt:lpstr>
      <vt:lpstr>Common Language Run Time(CLR)</vt:lpstr>
      <vt:lpstr>Common Language Run Time(CLR)</vt:lpstr>
      <vt:lpstr>.NET Framework  Components</vt:lpstr>
      <vt:lpstr>.NET Framework  Components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lastModifiedBy>Harmanjeet Singh</cp:lastModifiedBy>
  <cp:revision>14</cp:revision>
  <dcterms:created xsi:type="dcterms:W3CDTF">2019-05-13T15:39:39Z</dcterms:created>
  <dcterms:modified xsi:type="dcterms:W3CDTF">2023-02-15T17:40:08Z</dcterms:modified>
</cp:coreProperties>
</file>