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9" r:id="rId3"/>
    <p:sldId id="307" r:id="rId4"/>
    <p:sldId id="308" r:id="rId5"/>
    <p:sldId id="321" r:id="rId6"/>
    <p:sldId id="309" r:id="rId7"/>
    <p:sldId id="310" r:id="rId8"/>
    <p:sldId id="311" r:id="rId9"/>
    <p:sldId id="312" r:id="rId10"/>
    <p:sldId id="317" r:id="rId11"/>
    <p:sldId id="318" r:id="rId12"/>
    <p:sldId id="315" r:id="rId13"/>
    <p:sldId id="313" r:id="rId14"/>
    <p:sldId id="269" r:id="rId15"/>
    <p:sldId id="299" r:id="rId16"/>
    <p:sldId id="302" r:id="rId17"/>
    <p:sldId id="281" r:id="rId18"/>
    <p:sldId id="303" r:id="rId19"/>
    <p:sldId id="304" r:id="rId20"/>
    <p:sldId id="305" r:id="rId21"/>
    <p:sldId id="282" r:id="rId22"/>
    <p:sldId id="283" r:id="rId23"/>
    <p:sldId id="278" r:id="rId24"/>
    <p:sldId id="279" r:id="rId25"/>
    <p:sldId id="280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52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hompson" userId="9365514347fba710" providerId="LiveId" clId="{0D8B74B9-BD38-4585-81B4-AC407C507EF3}"/>
    <pc:docChg chg="delSld modSld">
      <pc:chgData name="John Thompson" userId="9365514347fba710" providerId="LiveId" clId="{0D8B74B9-BD38-4585-81B4-AC407C507EF3}" dt="2023-06-18T20:59:18.985" v="6" actId="47"/>
      <pc:docMkLst>
        <pc:docMk/>
      </pc:docMkLst>
      <pc:sldChg chg="modSp mod">
        <pc:chgData name="John Thompson" userId="9365514347fba710" providerId="LiveId" clId="{0D8B74B9-BD38-4585-81B4-AC407C507EF3}" dt="2023-06-18T20:58:43.067" v="5" actId="20577"/>
        <pc:sldMkLst>
          <pc:docMk/>
          <pc:sldMk cId="2235012780" sldId="256"/>
        </pc:sldMkLst>
        <pc:spChg chg="mod">
          <ac:chgData name="John Thompson" userId="9365514347fba710" providerId="LiveId" clId="{0D8B74B9-BD38-4585-81B4-AC407C507EF3}" dt="2023-06-18T20:58:43.067" v="5" actId="20577"/>
          <ac:spMkLst>
            <pc:docMk/>
            <pc:sldMk cId="2235012780" sldId="256"/>
            <ac:spMk id="3" creationId="{00000000-0000-0000-0000-000000000000}"/>
          </ac:spMkLst>
        </pc:spChg>
      </pc:sldChg>
      <pc:sldChg chg="del">
        <pc:chgData name="John Thompson" userId="9365514347fba710" providerId="LiveId" clId="{0D8B74B9-BD38-4585-81B4-AC407C507EF3}" dt="2023-06-18T20:59:18.985" v="6" actId="47"/>
        <pc:sldMkLst>
          <pc:docMk/>
          <pc:sldMk cId="102756230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A1D5-1054-4AB1-8DE5-3497DBA7A31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56DC-3282-487D-AE36-85260C856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56DC-3282-487D-AE36-85260C856A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0EC0-B12C-45B4-A43C-1997A822F6C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C208-408D-4DE2-9C83-6EA3AAF98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" y="2481943"/>
            <a:ext cx="11259312" cy="82933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Functions and Control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719" y="6406978"/>
            <a:ext cx="9144000" cy="3892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June 19, 2023</a:t>
            </a:r>
          </a:p>
        </p:txBody>
      </p:sp>
    </p:spTree>
    <p:extLst>
      <p:ext uri="{BB962C8B-B14F-4D97-AF65-F5344CB8AC3E}">
        <p14:creationId xmlns:p14="http://schemas.microsoft.com/office/powerpoint/2010/main" val="223501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0" y="934824"/>
            <a:ext cx="1042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Preallocation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stored variable within for loop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B3D8-9CCC-4EEA-9F34-5878BD6C579E}"/>
              </a:ext>
            </a:extLst>
          </p:cNvPr>
          <p:cNvSpPr txBox="1"/>
          <p:nvPr/>
        </p:nvSpPr>
        <p:spPr>
          <a:xfrm>
            <a:off x="-63062" y="2134716"/>
            <a:ext cx="187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D08D-571E-4827-A3CB-B0D82B328E18}"/>
              </a:ext>
            </a:extLst>
          </p:cNvPr>
          <p:cNvSpPr txBox="1"/>
          <p:nvPr/>
        </p:nvSpPr>
        <p:spPr>
          <a:xfrm>
            <a:off x="6163713" y="2099706"/>
            <a:ext cx="1488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9AE71-5BF6-4F51-8BE0-E620D23B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" t="23256" b="26510"/>
          <a:stretch/>
        </p:blipFill>
        <p:spPr>
          <a:xfrm>
            <a:off x="89960" y="2990498"/>
            <a:ext cx="5556161" cy="133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21460-D438-40F0-9453-1C1F90955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20" r="30371" b="19391"/>
          <a:stretch/>
        </p:blipFill>
        <p:spPr>
          <a:xfrm>
            <a:off x="6096000" y="3003105"/>
            <a:ext cx="5589795" cy="1752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4A6BD-1AB4-43FF-A80E-82F8A02028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90"/>
          <a:stretch/>
        </p:blipFill>
        <p:spPr>
          <a:xfrm>
            <a:off x="0" y="5124595"/>
            <a:ext cx="9553575" cy="17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0" y="760286"/>
            <a:ext cx="78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 for loops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0" y="5435617"/>
            <a:ext cx="551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Often used to loop through the rows/columns of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3595-407E-436F-8FB2-BD065EBC479D}"/>
              </a:ext>
            </a:extLst>
          </p:cNvPr>
          <p:cNvSpPr txBox="1"/>
          <p:nvPr/>
        </p:nvSpPr>
        <p:spPr>
          <a:xfrm>
            <a:off x="0" y="2166903"/>
            <a:ext cx="54040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loop_v1 = range1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loop_v2 = range2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action2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D08D-571E-4827-A3CB-B0D82B328E18}"/>
              </a:ext>
            </a:extLst>
          </p:cNvPr>
          <p:cNvSpPr txBox="1"/>
          <p:nvPr/>
        </p:nvSpPr>
        <p:spPr>
          <a:xfrm>
            <a:off x="5401418" y="1166678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CAB93-9FF5-45BF-8DA5-FD9E57C191DE}"/>
              </a:ext>
            </a:extLst>
          </p:cNvPr>
          <p:cNvSpPr txBox="1"/>
          <p:nvPr/>
        </p:nvSpPr>
        <p:spPr>
          <a:xfrm>
            <a:off x="5830769" y="1919193"/>
            <a:ext cx="62692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(100,2,5)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= 2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cols = 5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1:rows	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1:cols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x(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43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071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dobe Garamond Pro" panose="02020502060506020403" pitchFamily="18" charset="0"/>
              </a:rPr>
              <a:t>Control Flow: ‘while’ loop (aka ‘conditional’)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69384" y="1689788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533742" y="6309740"/>
            <a:ext cx="111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Most instances of a ‘</a:t>
            </a:r>
            <a:r>
              <a:rPr lang="en-US" sz="3600" b="1" dirty="0"/>
              <a:t>while</a:t>
            </a:r>
            <a:r>
              <a:rPr lang="en-US" sz="3600" dirty="0"/>
              <a:t>’ loop can be solve with ‘</a:t>
            </a:r>
            <a:r>
              <a:rPr lang="en-US" sz="3600" b="1" dirty="0"/>
              <a:t>if/else</a:t>
            </a:r>
            <a:r>
              <a:rPr lang="en-US" sz="3600" dirty="0"/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795521" y="1914438"/>
            <a:ext cx="44262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&lt; 3</a:t>
            </a:r>
          </a:p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4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</a:t>
            </a:r>
          </a:p>
          <a:p>
            <a:r>
              <a:rPr lang="en-US" sz="4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FFF5D-01BA-4B8F-8F63-56E1AE57B749}"/>
              </a:ext>
            </a:extLst>
          </p:cNvPr>
          <p:cNvSpPr txBox="1"/>
          <p:nvPr/>
        </p:nvSpPr>
        <p:spPr>
          <a:xfrm>
            <a:off x="39118" y="874914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Loop only breaks if condition is NOT met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64BF2-EACE-48F8-A236-8778EFC4D910}"/>
              </a:ext>
            </a:extLst>
          </p:cNvPr>
          <p:cNvSpPr txBox="1"/>
          <p:nvPr/>
        </p:nvSpPr>
        <p:spPr>
          <a:xfrm>
            <a:off x="9396479" y="2122568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77EA7-01DF-4641-870E-2E9D12E322A0}"/>
              </a:ext>
            </a:extLst>
          </p:cNvPr>
          <p:cNvSpPr txBox="1"/>
          <p:nvPr/>
        </p:nvSpPr>
        <p:spPr>
          <a:xfrm>
            <a:off x="9396479" y="2122567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CA9F5-4A16-4FF4-A8CE-20027FC55136}"/>
              </a:ext>
            </a:extLst>
          </p:cNvPr>
          <p:cNvSpPr txBox="1"/>
          <p:nvPr/>
        </p:nvSpPr>
        <p:spPr>
          <a:xfrm>
            <a:off x="9399569" y="2122566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62527-0992-437C-9A7A-1046BF17E111}"/>
              </a:ext>
            </a:extLst>
          </p:cNvPr>
          <p:cNvSpPr txBox="1"/>
          <p:nvPr/>
        </p:nvSpPr>
        <p:spPr>
          <a:xfrm>
            <a:off x="9431050" y="2122566"/>
            <a:ext cx="119481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 Bold" panose="0205070206050A020403" pitchFamily="18" charset="0"/>
              </a:rPr>
              <a:t>i =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F4ED25-7E19-4AF8-A70C-C6EAFA5C96C9}"/>
              </a:ext>
            </a:extLst>
          </p:cNvPr>
          <p:cNvSpPr/>
          <p:nvPr/>
        </p:nvSpPr>
        <p:spPr>
          <a:xfrm>
            <a:off x="5980269" y="2969017"/>
            <a:ext cx="741406" cy="3398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A5D09E2D-788D-4656-99C1-1DCF2035B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389" y="2523073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484FF-7113-4811-964F-26EF8718655F}"/>
              </a:ext>
            </a:extLst>
          </p:cNvPr>
          <p:cNvGrpSpPr/>
          <p:nvPr/>
        </p:nvGrpSpPr>
        <p:grpSpPr>
          <a:xfrm>
            <a:off x="5980269" y="3686738"/>
            <a:ext cx="741406" cy="1776369"/>
            <a:chOff x="3602406" y="3886624"/>
            <a:chExt cx="741406" cy="1776369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D126B6F-A0E2-49D5-B83A-B94F1ECBD0E0}"/>
                </a:ext>
              </a:extLst>
            </p:cNvPr>
            <p:cNvSpPr/>
            <p:nvPr/>
          </p:nvSpPr>
          <p:spPr>
            <a:xfrm>
              <a:off x="3602406" y="3886624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7F10ED5-25E6-43F9-B283-E755FAEFA5E2}"/>
                </a:ext>
              </a:extLst>
            </p:cNvPr>
            <p:cNvSpPr/>
            <p:nvPr/>
          </p:nvSpPr>
          <p:spPr>
            <a:xfrm>
              <a:off x="3602406" y="4604345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9D259D0-1A71-453A-A4CB-A3F37ACAC9BE}"/>
                </a:ext>
              </a:extLst>
            </p:cNvPr>
            <p:cNvSpPr/>
            <p:nvPr/>
          </p:nvSpPr>
          <p:spPr>
            <a:xfrm>
              <a:off x="3602406" y="5323182"/>
              <a:ext cx="741406" cy="339811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F179FCF6-EB9C-4B0F-A9A5-4EA5FF903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7389" y="2592360"/>
            <a:ext cx="914400" cy="914400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33DBC3BB-7510-45FB-9E76-5EB0381573AF}"/>
              </a:ext>
            </a:extLst>
          </p:cNvPr>
          <p:cNvSpPr/>
          <p:nvPr/>
        </p:nvSpPr>
        <p:spPr>
          <a:xfrm>
            <a:off x="8371950" y="5554813"/>
            <a:ext cx="2049057" cy="6463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1B4B-C473-46CE-9285-9D0EF4859B55}"/>
              </a:ext>
            </a:extLst>
          </p:cNvPr>
          <p:cNvSpPr/>
          <p:nvPr/>
        </p:nvSpPr>
        <p:spPr>
          <a:xfrm>
            <a:off x="1437409" y="1743172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E00CE-37EF-41C5-88F8-B2AF11032D82}"/>
              </a:ext>
            </a:extLst>
          </p:cNvPr>
          <p:cNvSpPr/>
          <p:nvPr/>
        </p:nvSpPr>
        <p:spPr>
          <a:xfrm>
            <a:off x="870705" y="2283665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21B6C9-13E2-405D-985A-3E025F14E56A}"/>
              </a:ext>
            </a:extLst>
          </p:cNvPr>
          <p:cNvSpPr txBox="1"/>
          <p:nvPr/>
        </p:nvSpPr>
        <p:spPr>
          <a:xfrm>
            <a:off x="39118" y="3160933"/>
            <a:ext cx="445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Only exists loop if 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7F091-EF09-419F-A87A-AC5F80746B59}"/>
              </a:ext>
            </a:extLst>
          </p:cNvPr>
          <p:cNvSpPr txBox="1"/>
          <p:nvPr/>
        </p:nvSpPr>
        <p:spPr>
          <a:xfrm>
            <a:off x="43219" y="3740783"/>
            <a:ext cx="41276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Similar to ‘for’ may or may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not use an iterator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Initiate outside of loop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Update within loop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5768B-C76D-4DA5-BB0A-09D0AD9DB32F}"/>
              </a:ext>
            </a:extLst>
          </p:cNvPr>
          <p:cNvSpPr txBox="1"/>
          <p:nvPr/>
        </p:nvSpPr>
        <p:spPr>
          <a:xfrm>
            <a:off x="-103185" y="5527033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MUST include terminable condition in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A18-DF13-40EB-A649-FF9A186BBC03}"/>
              </a:ext>
            </a:extLst>
          </p:cNvPr>
          <p:cNvSpPr/>
          <p:nvPr/>
        </p:nvSpPr>
        <p:spPr>
          <a:xfrm>
            <a:off x="5980269" y="1973580"/>
            <a:ext cx="5901520" cy="3835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3" grpId="0" animBg="1"/>
      <p:bldP spid="14" grpId="0" animBg="1"/>
      <p:bldP spid="16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26" grpId="0" animBg="1"/>
      <p:bldP spid="24" grpId="0" animBg="1"/>
      <p:bldP spid="27" grpId="0" animBg="1"/>
      <p:bldP spid="28" grpId="0"/>
      <p:bldP spid="29" grpId="0"/>
      <p:bldP spid="3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A622-F6B4-4D22-B312-0256A59AF5F8}"/>
              </a:ext>
            </a:extLst>
          </p:cNvPr>
          <p:cNvSpPr txBox="1"/>
          <p:nvPr/>
        </p:nvSpPr>
        <p:spPr>
          <a:xfrm>
            <a:off x="4162096" y="2656490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44442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247" y="2444115"/>
            <a:ext cx="83805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Dynamic programs (scripts are static)</a:t>
            </a:r>
          </a:p>
          <a:p>
            <a:r>
              <a:rPr lang="en-US" sz="4000" dirty="0"/>
              <a:t>2. Self-contained workspace </a:t>
            </a:r>
          </a:p>
          <a:p>
            <a:r>
              <a:rPr lang="en-US" sz="4000" dirty="0"/>
              <a:t>3. Flexible input and output arguments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30CA-E6B5-4961-A4F2-0DB75F709036}"/>
              </a:ext>
            </a:extLst>
          </p:cNvPr>
          <p:cNvSpPr txBox="1"/>
          <p:nvPr/>
        </p:nvSpPr>
        <p:spPr>
          <a:xfrm>
            <a:off x="6181" y="0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74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1AD130-AE6D-46A3-A0DD-DCA883328808}"/>
              </a:ext>
            </a:extLst>
          </p:cNvPr>
          <p:cNvSpPr/>
          <p:nvPr/>
        </p:nvSpPr>
        <p:spPr>
          <a:xfrm>
            <a:off x="1091953" y="4825943"/>
            <a:ext cx="1100831" cy="10298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DE26B-67B9-479F-9CC7-B5D78781913A}"/>
              </a:ext>
            </a:extLst>
          </p:cNvPr>
          <p:cNvSpPr/>
          <p:nvPr/>
        </p:nvSpPr>
        <p:spPr>
          <a:xfrm>
            <a:off x="3765612" y="4885677"/>
            <a:ext cx="1100831" cy="1029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Black 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6B011-B005-4D3F-B9DB-9D507C18C187}"/>
              </a:ext>
            </a:extLst>
          </p:cNvPr>
          <p:cNvSpPr/>
          <p:nvPr/>
        </p:nvSpPr>
        <p:spPr>
          <a:xfrm>
            <a:off x="6492537" y="4885677"/>
            <a:ext cx="1328690" cy="1029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B7F08-A945-4305-BA7B-736E7CCCC200}"/>
              </a:ext>
            </a:extLst>
          </p:cNvPr>
          <p:cNvSpPr txBox="1"/>
          <p:nvPr/>
        </p:nvSpPr>
        <p:spPr>
          <a:xfrm>
            <a:off x="125659" y="834501"/>
            <a:ext cx="138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Syntax: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B645B-0FF0-4029-B0C2-439D95F8FCB0}"/>
              </a:ext>
            </a:extLst>
          </p:cNvPr>
          <p:cNvSpPr/>
          <p:nvPr/>
        </p:nvSpPr>
        <p:spPr>
          <a:xfrm>
            <a:off x="125659" y="1378193"/>
            <a:ext cx="989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OutputVar</a:t>
            </a:r>
            <a:r>
              <a:rPr lang="en-US" sz="3600" b="1" dirty="0">
                <a:latin typeface="Courier New" panose="02070309020205020404" pitchFamily="49" charset="0"/>
              </a:rPr>
              <a:t> =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FunctionName</a:t>
            </a:r>
            <a:r>
              <a:rPr lang="en-US" sz="3600" b="1" dirty="0">
                <a:latin typeface="Courier New" panose="02070309020205020404" pitchFamily="49" charset="0"/>
              </a:rPr>
              <a:t>(</a:t>
            </a:r>
            <a:r>
              <a:rPr lang="en-US" sz="36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InputVar</a:t>
            </a:r>
            <a:r>
              <a:rPr lang="en-US" sz="3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BDA3F-C1DC-4D42-8F2F-5AD4F1A24BDA}"/>
              </a:ext>
            </a:extLst>
          </p:cNvPr>
          <p:cNvSpPr/>
          <p:nvPr/>
        </p:nvSpPr>
        <p:spPr>
          <a:xfrm>
            <a:off x="78527" y="2746625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</a:rPr>
              <a:t>average</a:t>
            </a:r>
            <a:r>
              <a:rPr lang="en-US" sz="3600" b="1" dirty="0">
                <a:latin typeface="Courier New" panose="02070309020205020404" pitchFamily="49" charset="0"/>
              </a:rPr>
              <a:t> =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mean</a:t>
            </a:r>
            <a:r>
              <a:rPr lang="en-US" sz="3600" b="1" dirty="0">
                <a:latin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</a:rPr>
              <a:t>1:10</a:t>
            </a:r>
            <a:r>
              <a:rPr lang="en-US" sz="3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D4860-8421-44FF-B93C-3951517743BC}"/>
              </a:ext>
            </a:extLst>
          </p:cNvPr>
          <p:cNvSpPr txBox="1"/>
          <p:nvPr/>
        </p:nvSpPr>
        <p:spPr>
          <a:xfrm>
            <a:off x="47239" y="2239325"/>
            <a:ext cx="170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F15C4-204E-46CE-8F1D-CDF69F58CE60}"/>
              </a:ext>
            </a:extLst>
          </p:cNvPr>
          <p:cNvSpPr txBox="1"/>
          <p:nvPr/>
        </p:nvSpPr>
        <p:spPr>
          <a:xfrm>
            <a:off x="47239" y="3822669"/>
            <a:ext cx="6218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description of Functions so far…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D3787FF-3D98-4BC0-B691-02C7852E277F}"/>
              </a:ext>
            </a:extLst>
          </p:cNvPr>
          <p:cNvSpPr/>
          <p:nvPr/>
        </p:nvSpPr>
        <p:spPr>
          <a:xfrm>
            <a:off x="2588581" y="5052323"/>
            <a:ext cx="727969" cy="577049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2683C55-09A8-4F4E-97B1-45D338DECA85}"/>
              </a:ext>
            </a:extLst>
          </p:cNvPr>
          <p:cNvSpPr/>
          <p:nvPr/>
        </p:nvSpPr>
        <p:spPr>
          <a:xfrm>
            <a:off x="5257800" y="5112057"/>
            <a:ext cx="727969" cy="577049"/>
          </a:xfrm>
          <a:prstGeom prst="chevr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59F99-423A-414D-87BF-FB0FEE06A08D}"/>
              </a:ext>
            </a:extLst>
          </p:cNvPr>
          <p:cNvSpPr txBox="1"/>
          <p:nvPr/>
        </p:nvSpPr>
        <p:spPr>
          <a:xfrm>
            <a:off x="-15580" y="-36057"/>
            <a:ext cx="333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201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1E41-B803-4330-BB10-217EB6A178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How do they differ from Scripts</a:t>
            </a:r>
            <a:endParaRPr lang="en-US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56FD3-1A3D-4CE7-A262-6A0A0DFDB530}"/>
              </a:ext>
            </a:extLst>
          </p:cNvPr>
          <p:cNvSpPr txBox="1"/>
          <p:nvPr/>
        </p:nvSpPr>
        <p:spPr>
          <a:xfrm>
            <a:off x="0" y="958820"/>
            <a:ext cx="775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Both are called m files.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0162C81-B3D6-4785-AECF-C522E627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15"/>
          <a:stretch/>
        </p:blipFill>
        <p:spPr>
          <a:xfrm>
            <a:off x="0" y="1811496"/>
            <a:ext cx="4994252" cy="2434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32F71-1F28-47E9-9963-17B0B18D8769}"/>
              </a:ext>
            </a:extLst>
          </p:cNvPr>
          <p:cNvSpPr txBox="1"/>
          <p:nvPr/>
        </p:nvSpPr>
        <p:spPr>
          <a:xfrm>
            <a:off x="5332586" y="1811495"/>
            <a:ext cx="6743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Differ in their use of the Workspace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2a. Differ in their use and </a:t>
            </a:r>
          </a:p>
          <a:p>
            <a:r>
              <a:rPr lang="en-US" sz="3600" dirty="0"/>
              <a:t>      designation of  inputs/outputs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2b. Scripts can lead to </a:t>
            </a:r>
          </a:p>
          <a:p>
            <a:r>
              <a:rPr lang="en-US" sz="3600" dirty="0"/>
              <a:t>       unintentional data overwriting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44CAC-9716-47A8-A6E1-B129037D5483}"/>
              </a:ext>
            </a:extLst>
          </p:cNvPr>
          <p:cNvSpPr/>
          <p:nvPr/>
        </p:nvSpPr>
        <p:spPr>
          <a:xfrm>
            <a:off x="529279" y="4659066"/>
            <a:ext cx="39356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Syntax in code of each file will determine its identity</a:t>
            </a:r>
          </a:p>
        </p:txBody>
      </p:sp>
    </p:spTree>
    <p:extLst>
      <p:ext uri="{BB962C8B-B14F-4D97-AF65-F5344CB8AC3E}">
        <p14:creationId xmlns:p14="http://schemas.microsoft.com/office/powerpoint/2010/main" val="36855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577631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Functions: </a:t>
            </a:r>
            <a:r>
              <a:rPr lang="en-US" b="1" u="sng"/>
              <a:t>Path</a:t>
            </a:r>
            <a:r>
              <a:rPr lang="en-US"/>
              <a:t>, Workspace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78361" y="3517025"/>
            <a:ext cx="9174480" cy="2962656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5" y="1184101"/>
            <a:ext cx="2267712" cy="2267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19" y="1331877"/>
            <a:ext cx="2000564" cy="1788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1714" y="3557285"/>
            <a:ext cx="116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0208" y="4017751"/>
            <a:ext cx="811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 folder location (C:/Desktop)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(images, documents, etc.,)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m-files (scripts, functions)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925" y="3379725"/>
            <a:ext cx="10388409" cy="323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89" y="4526694"/>
            <a:ext cx="9067800" cy="1181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78361" y="4526694"/>
            <a:ext cx="10388409" cy="118110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82" y="4803372"/>
            <a:ext cx="1428750" cy="933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0062" y="4444630"/>
            <a:ext cx="77564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</a:rPr>
              <a:t>&gt;&gt; </a:t>
            </a:r>
            <a:r>
              <a:rPr lang="en-US" sz="2800" b="1" dirty="0" err="1">
                <a:latin typeface="Courier New" panose="02070309020205020404" pitchFamily="49" charset="0"/>
              </a:rPr>
              <a:t>myFunction</a:t>
            </a:r>
            <a:r>
              <a:rPr lang="en-US" sz="2800" b="1" dirty="0">
                <a:latin typeface="Courier New" panose="02070309020205020404" pitchFamily="49" charset="0"/>
              </a:rPr>
              <a:t>(2,’mean’)</a:t>
            </a:r>
          </a:p>
          <a:p>
            <a:endParaRPr lang="en-US" sz="2800" b="1" dirty="0">
              <a:latin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</a:rPr>
              <a:t>&gt;&gt; load </a:t>
            </a:r>
            <a:r>
              <a:rPr lang="en-US" sz="2800" b="1" dirty="0">
                <a:solidFill>
                  <a:srgbClr val="E520F4"/>
                </a:solidFill>
                <a:latin typeface="Courier New" panose="02070309020205020404" pitchFamily="49" charset="0"/>
              </a:rPr>
              <a:t>myData.xlsx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CCAE3-5E9F-49B2-A4A8-C48A28B21D90}"/>
              </a:ext>
            </a:extLst>
          </p:cNvPr>
          <p:cNvSpPr/>
          <p:nvPr/>
        </p:nvSpPr>
        <p:spPr>
          <a:xfrm>
            <a:off x="0" y="-121768"/>
            <a:ext cx="1084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5400" dirty="0"/>
              <a:t> Differ in their use of the Workspace</a:t>
            </a:r>
          </a:p>
        </p:txBody>
      </p:sp>
    </p:spTree>
    <p:extLst>
      <p:ext uri="{BB962C8B-B14F-4D97-AF65-F5344CB8AC3E}">
        <p14:creationId xmlns:p14="http://schemas.microsoft.com/office/powerpoint/2010/main" val="5916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14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49FB-8350-41DF-868F-513B574622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861A39E-8C90-4EB8-95EC-B96A9366F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961582"/>
            <a:ext cx="4265160" cy="3016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48090-723C-4F4E-A2E8-244B2ADA7F73}"/>
              </a:ext>
            </a:extLst>
          </p:cNvPr>
          <p:cNvSpPr txBox="1"/>
          <p:nvPr/>
        </p:nvSpPr>
        <p:spPr>
          <a:xfrm>
            <a:off x="159657" y="1267403"/>
            <a:ext cx="385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Current Workspace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DC36B-A019-4091-B13C-EBE20384E26C}"/>
              </a:ext>
            </a:extLst>
          </p:cNvPr>
          <p:cNvSpPr/>
          <p:nvPr/>
        </p:nvSpPr>
        <p:spPr>
          <a:xfrm>
            <a:off x="7471004" y="1995271"/>
            <a:ext cx="3991429" cy="3033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E9C2C-0BE2-4AB7-85BD-274E584A90C4}"/>
              </a:ext>
            </a:extLst>
          </p:cNvPr>
          <p:cNvSpPr/>
          <p:nvPr/>
        </p:nvSpPr>
        <p:spPr>
          <a:xfrm>
            <a:off x="159657" y="1961582"/>
            <a:ext cx="4265160" cy="3033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E1FF3-1FBD-4505-B224-C4BEDFC58356}"/>
              </a:ext>
            </a:extLst>
          </p:cNvPr>
          <p:cNvSpPr txBox="1"/>
          <p:nvPr/>
        </p:nvSpPr>
        <p:spPr>
          <a:xfrm>
            <a:off x="7396393" y="1332274"/>
            <a:ext cx="33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1D90E-F53C-4FDA-8274-8E64E1F30449}"/>
              </a:ext>
            </a:extLst>
          </p:cNvPr>
          <p:cNvSpPr txBox="1"/>
          <p:nvPr/>
        </p:nvSpPr>
        <p:spPr>
          <a:xfrm>
            <a:off x="5607477" y="291599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1916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860-CEFF-4DB0-ABC2-5DE095477F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5EA5C-A135-4B28-9A3F-A0721521E24B}"/>
              </a:ext>
            </a:extLst>
          </p:cNvPr>
          <p:cNvSpPr/>
          <p:nvPr/>
        </p:nvSpPr>
        <p:spPr>
          <a:xfrm>
            <a:off x="213861" y="1559842"/>
            <a:ext cx="3052762" cy="3520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6F632-2652-4A74-9EBA-ADAA68773807}"/>
              </a:ext>
            </a:extLst>
          </p:cNvPr>
          <p:cNvSpPr txBox="1"/>
          <p:nvPr/>
        </p:nvSpPr>
        <p:spPr>
          <a:xfrm>
            <a:off x="139250" y="896845"/>
            <a:ext cx="33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Base Workspace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3F586-6B1E-44E2-960B-E03332D98FD6}"/>
              </a:ext>
            </a:extLst>
          </p:cNvPr>
          <p:cNvSpPr txBox="1"/>
          <p:nvPr/>
        </p:nvSpPr>
        <p:spPr>
          <a:xfrm>
            <a:off x="934018" y="6211669"/>
            <a:ext cx="171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SCRIPTS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3471EBF-0DE2-4814-A854-17C9DCB88FFF}"/>
              </a:ext>
            </a:extLst>
          </p:cNvPr>
          <p:cNvSpPr/>
          <p:nvPr/>
        </p:nvSpPr>
        <p:spPr>
          <a:xfrm rot="5400000">
            <a:off x="1399156" y="4095313"/>
            <a:ext cx="682172" cy="305276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87160-A2B6-4567-B968-476EF54CFB97}"/>
              </a:ext>
            </a:extLst>
          </p:cNvPr>
          <p:cNvSpPr txBox="1"/>
          <p:nvPr/>
        </p:nvSpPr>
        <p:spPr>
          <a:xfrm>
            <a:off x="1058818" y="2150277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57710-4D4B-4AAF-BD37-85BDDE73C955}"/>
              </a:ext>
            </a:extLst>
          </p:cNvPr>
          <p:cNvSpPr txBox="1"/>
          <p:nvPr/>
        </p:nvSpPr>
        <p:spPr>
          <a:xfrm>
            <a:off x="1058818" y="2648416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84744-47C6-410D-B60F-991DEF454508}"/>
              </a:ext>
            </a:extLst>
          </p:cNvPr>
          <p:cNvSpPr txBox="1"/>
          <p:nvPr/>
        </p:nvSpPr>
        <p:spPr>
          <a:xfrm>
            <a:off x="1058818" y="3146555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6FF67-0E42-47A7-ADDB-E45A89170D5E}"/>
              </a:ext>
            </a:extLst>
          </p:cNvPr>
          <p:cNvSpPr txBox="1"/>
          <p:nvPr/>
        </p:nvSpPr>
        <p:spPr>
          <a:xfrm>
            <a:off x="1058818" y="3644693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0B702B-4A9D-4358-AC18-4439971E3441}"/>
              </a:ext>
            </a:extLst>
          </p:cNvPr>
          <p:cNvGrpSpPr/>
          <p:nvPr/>
        </p:nvGrpSpPr>
        <p:grpSpPr>
          <a:xfrm>
            <a:off x="7153959" y="939758"/>
            <a:ext cx="4725984" cy="1832471"/>
            <a:chOff x="7153959" y="939758"/>
            <a:chExt cx="4725984" cy="18324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1B27B-EAC3-4E6E-A940-D7FA6A02FBC5}"/>
                </a:ext>
              </a:extLst>
            </p:cNvPr>
            <p:cNvSpPr/>
            <p:nvPr/>
          </p:nvSpPr>
          <p:spPr>
            <a:xfrm>
              <a:off x="7255557" y="1543176"/>
              <a:ext cx="4624386" cy="122905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4519D6-035B-4C92-86FC-989737322AC2}"/>
                </a:ext>
              </a:extLst>
            </p:cNvPr>
            <p:cNvSpPr txBox="1"/>
            <p:nvPr/>
          </p:nvSpPr>
          <p:spPr>
            <a:xfrm>
              <a:off x="7153959" y="939758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func1 Workspace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7929E-90BD-42C6-AD48-305D3C626F9D}"/>
                </a:ext>
              </a:extLst>
            </p:cNvPr>
            <p:cNvSpPr txBox="1"/>
            <p:nvPr/>
          </p:nvSpPr>
          <p:spPr>
            <a:xfrm>
              <a:off x="8801329" y="1607514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D83792-A12D-41FC-9993-D7C4B4A99CD4}"/>
                </a:ext>
              </a:extLst>
            </p:cNvPr>
            <p:cNvSpPr txBox="1"/>
            <p:nvPr/>
          </p:nvSpPr>
          <p:spPr>
            <a:xfrm>
              <a:off x="8801329" y="2105653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4B2EF8-AF6E-460C-A520-96C4337D7D94}"/>
              </a:ext>
            </a:extLst>
          </p:cNvPr>
          <p:cNvGrpSpPr/>
          <p:nvPr/>
        </p:nvGrpSpPr>
        <p:grpSpPr>
          <a:xfrm>
            <a:off x="7139445" y="2827914"/>
            <a:ext cx="4740498" cy="1785928"/>
            <a:chOff x="7139445" y="2827914"/>
            <a:chExt cx="4740498" cy="17859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B21C3B-B7F1-4953-9D81-AC79A0A7792B}"/>
                </a:ext>
              </a:extLst>
            </p:cNvPr>
            <p:cNvSpPr/>
            <p:nvPr/>
          </p:nvSpPr>
          <p:spPr>
            <a:xfrm>
              <a:off x="7255557" y="3384789"/>
              <a:ext cx="4624386" cy="1229053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6604C6-A71A-4F34-99D1-9A02B1D298BB}"/>
                </a:ext>
              </a:extLst>
            </p:cNvPr>
            <p:cNvSpPr txBox="1"/>
            <p:nvPr/>
          </p:nvSpPr>
          <p:spPr>
            <a:xfrm>
              <a:off x="7139445" y="2827914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</a:rPr>
                <a:t>func2 Workspace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5394E1-7FF9-4F2F-A2D6-CC4B62BFD8AB}"/>
                </a:ext>
              </a:extLst>
            </p:cNvPr>
            <p:cNvSpPr txBox="1"/>
            <p:nvPr/>
          </p:nvSpPr>
          <p:spPr>
            <a:xfrm>
              <a:off x="8801329" y="3457295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623FCB-4CBF-4CF3-9CCE-B75FB3BA4A9A}"/>
                </a:ext>
              </a:extLst>
            </p:cNvPr>
            <p:cNvSpPr txBox="1"/>
            <p:nvPr/>
          </p:nvSpPr>
          <p:spPr>
            <a:xfrm>
              <a:off x="8801329" y="3955434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7030A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73A33A-B987-4DC4-8D68-77F56D171488}"/>
              </a:ext>
            </a:extLst>
          </p:cNvPr>
          <p:cNvGrpSpPr/>
          <p:nvPr/>
        </p:nvGrpSpPr>
        <p:grpSpPr>
          <a:xfrm>
            <a:off x="7153956" y="4665897"/>
            <a:ext cx="4725987" cy="1801190"/>
            <a:chOff x="7153956" y="4665897"/>
            <a:chExt cx="4725987" cy="18011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B04A30-3816-4832-A769-48574CF5BABF}"/>
                </a:ext>
              </a:extLst>
            </p:cNvPr>
            <p:cNvSpPr/>
            <p:nvPr/>
          </p:nvSpPr>
          <p:spPr>
            <a:xfrm>
              <a:off x="7255557" y="5226402"/>
              <a:ext cx="4624386" cy="12290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22878-D89A-41D9-8D57-721EC6127F3F}"/>
                </a:ext>
              </a:extLst>
            </p:cNvPr>
            <p:cNvSpPr txBox="1"/>
            <p:nvPr/>
          </p:nvSpPr>
          <p:spPr>
            <a:xfrm>
              <a:off x="7153956" y="4665897"/>
              <a:ext cx="34762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</a:rPr>
                <a:t>func3 Workspace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7F22E-73CB-443E-B42B-C114AD7D40D2}"/>
                </a:ext>
              </a:extLst>
            </p:cNvPr>
            <p:cNvSpPr txBox="1"/>
            <p:nvPr/>
          </p:nvSpPr>
          <p:spPr>
            <a:xfrm>
              <a:off x="8807814" y="5322617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18ECD7-794F-4452-9725-41E83DF0019A}"/>
                </a:ext>
              </a:extLst>
            </p:cNvPr>
            <p:cNvSpPr txBox="1"/>
            <p:nvPr/>
          </p:nvSpPr>
          <p:spPr>
            <a:xfrm>
              <a:off x="8807814" y="5820756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Courier New" panose="02070309020205020404" pitchFamily="49" charset="0"/>
                </a:rPr>
                <a:t>var2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262A864-A658-4BD6-AD97-2342F15A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3" y="2117514"/>
            <a:ext cx="332232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953EF7-6021-4871-A821-B0A64A74BC04}"/>
              </a:ext>
            </a:extLst>
          </p:cNvPr>
          <p:cNvSpPr txBox="1"/>
          <p:nvPr/>
        </p:nvSpPr>
        <p:spPr>
          <a:xfrm>
            <a:off x="100917" y="0"/>
            <a:ext cx="5185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Next 3 Lectures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0F5001C3-3105-4EE3-A15A-28F425585B19}"/>
              </a:ext>
            </a:extLst>
          </p:cNvPr>
          <p:cNvSpPr/>
          <p:nvPr/>
        </p:nvSpPr>
        <p:spPr>
          <a:xfrm>
            <a:off x="4863743" y="954444"/>
            <a:ext cx="2608149" cy="260854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7E57C3-1ACF-458D-AEEA-041289EDEE83}"/>
              </a:ext>
            </a:extLst>
          </p:cNvPr>
          <p:cNvSpPr/>
          <p:nvPr/>
        </p:nvSpPr>
        <p:spPr>
          <a:xfrm>
            <a:off x="5440230" y="1896208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/>
              <a:t>Control Flow / Functions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14DF92-E1F9-41FA-9F71-37E7A0432833}"/>
              </a:ext>
            </a:extLst>
          </p:cNvPr>
          <p:cNvGrpSpPr/>
          <p:nvPr/>
        </p:nvGrpSpPr>
        <p:grpSpPr>
          <a:xfrm>
            <a:off x="4139339" y="2453247"/>
            <a:ext cx="2608149" cy="2608546"/>
            <a:chOff x="4139339" y="2453247"/>
            <a:chExt cx="2608149" cy="2608546"/>
          </a:xfrm>
        </p:grpSpPr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9822D9F-BF16-46CB-902C-370E1D7795D6}"/>
                </a:ext>
              </a:extLst>
            </p:cNvPr>
            <p:cNvSpPr/>
            <p:nvPr/>
          </p:nvSpPr>
          <p:spPr>
            <a:xfrm>
              <a:off x="4139339" y="2453247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C5D959-53E4-4D58-90D1-85220C066C40}"/>
                </a:ext>
              </a:extLst>
            </p:cNvPr>
            <p:cNvSpPr/>
            <p:nvPr/>
          </p:nvSpPr>
          <p:spPr>
            <a:xfrm>
              <a:off x="4718764" y="340368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Advanced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dirty="0"/>
                <a:t>Plotting</a:t>
              </a:r>
              <a:endParaRPr lang="en-US" sz="2100" b="1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8FF320-F786-4798-AAC3-5DD2DBB513EC}"/>
              </a:ext>
            </a:extLst>
          </p:cNvPr>
          <p:cNvGrpSpPr/>
          <p:nvPr/>
        </p:nvGrpSpPr>
        <p:grpSpPr>
          <a:xfrm>
            <a:off x="5049375" y="4131408"/>
            <a:ext cx="2240804" cy="2241702"/>
            <a:chOff x="5049375" y="4131408"/>
            <a:chExt cx="2240804" cy="2241702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84231EE-F9E9-4CA9-9130-EB2375C37852}"/>
                </a:ext>
              </a:extLst>
            </p:cNvPr>
            <p:cNvSpPr/>
            <p:nvPr/>
          </p:nvSpPr>
          <p:spPr>
            <a:xfrm>
              <a:off x="5049375" y="4131408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D6458F-9816-49B7-91A5-D43F33AA86E2}"/>
                </a:ext>
              </a:extLst>
            </p:cNvPr>
            <p:cNvSpPr/>
            <p:nvPr/>
          </p:nvSpPr>
          <p:spPr>
            <a:xfrm>
              <a:off x="5443658" y="4913322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Statistics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DFC655-84FA-4A10-82BD-0568B5AE660C}"/>
              </a:ext>
            </a:extLst>
          </p:cNvPr>
          <p:cNvSpPr txBox="1"/>
          <p:nvPr/>
        </p:nvSpPr>
        <p:spPr>
          <a:xfrm>
            <a:off x="2111726" y="1661983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5796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860-CEFF-4DB0-ABC2-5DE095477F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6F632-2652-4A74-9EBA-ADAA68773807}"/>
              </a:ext>
            </a:extLst>
          </p:cNvPr>
          <p:cNvSpPr txBox="1"/>
          <p:nvPr/>
        </p:nvSpPr>
        <p:spPr>
          <a:xfrm>
            <a:off x="211820" y="896845"/>
            <a:ext cx="15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SCRIPT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3051B-17D1-458F-87B2-E242B2120B82}"/>
              </a:ext>
            </a:extLst>
          </p:cNvPr>
          <p:cNvSpPr/>
          <p:nvPr/>
        </p:nvSpPr>
        <p:spPr>
          <a:xfrm>
            <a:off x="306044" y="1534668"/>
            <a:ext cx="5390135" cy="4422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32E53-3249-4D72-9B6F-EB197DEEAB1A}"/>
              </a:ext>
            </a:extLst>
          </p:cNvPr>
          <p:cNvSpPr txBox="1"/>
          <p:nvPr/>
        </p:nvSpPr>
        <p:spPr>
          <a:xfrm>
            <a:off x="347665" y="1792976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var1 =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2D16A6-91E2-459F-A469-A515B71151C5}"/>
              </a:ext>
            </a:extLst>
          </p:cNvPr>
          <p:cNvSpPr txBox="1"/>
          <p:nvPr/>
        </p:nvSpPr>
        <p:spPr>
          <a:xfrm>
            <a:off x="355826" y="3358110"/>
            <a:ext cx="550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varN1 = 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</a:rPr>
              <a:t>func1</a:t>
            </a:r>
            <a:r>
              <a:rPr lang="en-US" sz="3600" b="1" dirty="0">
                <a:latin typeface="Courier New" panose="02070309020205020404" pitchFamily="49" charset="0"/>
              </a:rPr>
              <a:t>(var1)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1FB3C0-FA94-4D07-AE7F-3AAAF043457F}"/>
              </a:ext>
            </a:extLst>
          </p:cNvPr>
          <p:cNvGrpSpPr/>
          <p:nvPr/>
        </p:nvGrpSpPr>
        <p:grpSpPr>
          <a:xfrm>
            <a:off x="5859094" y="896845"/>
            <a:ext cx="3311645" cy="5058407"/>
            <a:chOff x="9570635" y="2826921"/>
            <a:chExt cx="3311645" cy="50584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4519D6-035B-4C92-86FC-989737322AC2}"/>
                </a:ext>
              </a:extLst>
            </p:cNvPr>
            <p:cNvSpPr txBox="1"/>
            <p:nvPr/>
          </p:nvSpPr>
          <p:spPr>
            <a:xfrm>
              <a:off x="9570635" y="2826921"/>
              <a:ext cx="1993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</a:rPr>
                <a:t>func1 WS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27929E-90BD-42C6-AD48-305D3C626F9D}"/>
                </a:ext>
              </a:extLst>
            </p:cNvPr>
            <p:cNvSpPr txBox="1"/>
            <p:nvPr/>
          </p:nvSpPr>
          <p:spPr>
            <a:xfrm>
              <a:off x="9753600" y="3523810"/>
              <a:ext cx="1523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var1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EA91AA-FAB1-4BAD-99E7-223D15379029}"/>
                </a:ext>
              </a:extLst>
            </p:cNvPr>
            <p:cNvSpPr/>
            <p:nvPr/>
          </p:nvSpPr>
          <p:spPr>
            <a:xfrm>
              <a:off x="9696361" y="3473253"/>
              <a:ext cx="3185919" cy="44120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9F9144-6AA0-4F18-8416-D09330AB205A}"/>
              </a:ext>
            </a:extLst>
          </p:cNvPr>
          <p:cNvGrpSpPr/>
          <p:nvPr/>
        </p:nvGrpSpPr>
        <p:grpSpPr>
          <a:xfrm>
            <a:off x="5841322" y="954269"/>
            <a:ext cx="3319806" cy="5017205"/>
            <a:chOff x="5849255" y="938046"/>
            <a:chExt cx="3319806" cy="50172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81B27B-EAC3-4E6E-A940-D7FA6A02FBC5}"/>
                </a:ext>
              </a:extLst>
            </p:cNvPr>
            <p:cNvSpPr/>
            <p:nvPr/>
          </p:nvSpPr>
          <p:spPr>
            <a:xfrm>
              <a:off x="5983142" y="1543176"/>
              <a:ext cx="3185919" cy="44120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0681E-B7E5-482C-8359-0C2AFE654043}"/>
                </a:ext>
              </a:extLst>
            </p:cNvPr>
            <p:cNvSpPr txBox="1"/>
            <p:nvPr/>
          </p:nvSpPr>
          <p:spPr>
            <a:xfrm>
              <a:off x="5849255" y="938046"/>
              <a:ext cx="1825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Base WS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FFBE9C-74D4-490E-9F3D-2B2E42E0B57C}"/>
                </a:ext>
              </a:extLst>
            </p:cNvPr>
            <p:cNvSpPr/>
            <p:nvPr/>
          </p:nvSpPr>
          <p:spPr>
            <a:xfrm>
              <a:off x="6008760" y="1534668"/>
              <a:ext cx="12939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latin typeface="Courier New" panose="02070309020205020404" pitchFamily="49" charset="0"/>
                </a:rPr>
                <a:t>var1</a:t>
              </a:r>
              <a:endParaRPr lang="en-US" sz="3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CAEF92C-D46F-4830-ACBA-B32374754C07}"/>
              </a:ext>
            </a:extLst>
          </p:cNvPr>
          <p:cNvSpPr txBox="1"/>
          <p:nvPr/>
        </p:nvSpPr>
        <p:spPr>
          <a:xfrm>
            <a:off x="347665" y="2309949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 = 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C4E92-0BC5-4A47-92F5-43C5D8FDB31C}"/>
              </a:ext>
            </a:extLst>
          </p:cNvPr>
          <p:cNvSpPr txBox="1"/>
          <p:nvPr/>
        </p:nvSpPr>
        <p:spPr>
          <a:xfrm>
            <a:off x="347665" y="2826922"/>
            <a:ext cx="294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 = 40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828A9C-7867-4CDC-97D7-3B8011C2B352}"/>
              </a:ext>
            </a:extLst>
          </p:cNvPr>
          <p:cNvSpPr/>
          <p:nvPr/>
        </p:nvSpPr>
        <p:spPr>
          <a:xfrm>
            <a:off x="6009150" y="1993189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var2</a:t>
            </a:r>
            <a:endParaRPr lang="en-US" sz="3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A0F24-0637-46E7-B913-67530FAD9AFE}"/>
              </a:ext>
            </a:extLst>
          </p:cNvPr>
          <p:cNvSpPr/>
          <p:nvPr/>
        </p:nvSpPr>
        <p:spPr>
          <a:xfrm>
            <a:off x="6018150" y="2424541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var3</a:t>
            </a:r>
            <a:endParaRPr lang="en-US" sz="3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999D76-A339-47DB-9A85-C1EA14411911}"/>
              </a:ext>
            </a:extLst>
          </p:cNvPr>
          <p:cNvSpPr/>
          <p:nvPr/>
        </p:nvSpPr>
        <p:spPr>
          <a:xfrm>
            <a:off x="6038077" y="2856964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</a:rPr>
              <a:t>varN1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58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/>
      <p:bldP spid="33" grpId="0"/>
      <p:bldP spid="34" grpId="0"/>
      <p:bldP spid="34" grpId="1"/>
      <p:bldP spid="34" grpId="2"/>
      <p:bldP spid="35" grpId="0"/>
      <p:bldP spid="35" grpId="1"/>
      <p:bldP spid="35" grpId="2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Path, </a:t>
            </a:r>
            <a:r>
              <a:rPr lang="en-US" b="1" u="sng" dirty="0"/>
              <a:t>Workspace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7"/>
          <a:stretch/>
        </p:blipFill>
        <p:spPr>
          <a:xfrm>
            <a:off x="89597" y="1908824"/>
            <a:ext cx="5105400" cy="611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0557"/>
          <a:stretch/>
        </p:blipFill>
        <p:spPr>
          <a:xfrm>
            <a:off x="89597" y="4121387"/>
            <a:ext cx="5076825" cy="1209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237" y="2065581"/>
            <a:ext cx="256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Workspace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67" y="916724"/>
            <a:ext cx="5020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test this out in Matlab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var1 = 1:100;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Type &gt;&gt;edit mean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Set break point at Line 45</a:t>
            </a:r>
          </a:p>
          <a:p>
            <a:pPr marL="514350" indent="-514350">
              <a:buAutoNum type="arabicPeriod"/>
            </a:pPr>
            <a:r>
              <a:rPr lang="en-US" sz="2800" b="1" dirty="0"/>
              <a:t>Type &gt;&gt; mean(var1,2)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95893" y="4503320"/>
            <a:ext cx="287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‘mean’ Workspace</a:t>
            </a:r>
          </a:p>
        </p:txBody>
      </p:sp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A56222-7AE9-4372-BDB5-3110F885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08" y="856087"/>
            <a:ext cx="6468378" cy="5820587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788B61-FB71-469C-B350-EB3AFE1F3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56" y="856087"/>
            <a:ext cx="6487430" cy="5868219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5E1478-A867-4AD8-B266-EF5EC13C8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56" y="856087"/>
            <a:ext cx="6439799" cy="5915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97FFE2-3987-4CED-AD63-E8363C34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97"/>
          <a:stretch/>
        </p:blipFill>
        <p:spPr>
          <a:xfrm>
            <a:off x="80467" y="5741308"/>
            <a:ext cx="5105400" cy="611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4012C7-7534-48C7-89D2-97E2DF8AF19F}"/>
              </a:ext>
            </a:extLst>
          </p:cNvPr>
          <p:cNvSpPr txBox="1"/>
          <p:nvPr/>
        </p:nvSpPr>
        <p:spPr>
          <a:xfrm>
            <a:off x="2529094" y="5843809"/>
            <a:ext cx="256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Workspace</a:t>
            </a:r>
          </a:p>
        </p:txBody>
      </p:sp>
    </p:spTree>
    <p:extLst>
      <p:ext uri="{BB962C8B-B14F-4D97-AF65-F5344CB8AC3E}">
        <p14:creationId xmlns:p14="http://schemas.microsoft.com/office/powerpoint/2010/main" val="25545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0902"/>
            <a:ext cx="123667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] = </a:t>
            </a:r>
            <a:r>
              <a:rPr lang="en-US" sz="3200" b="1" dirty="0" err="1">
                <a:latin typeface="Courier New" panose="02070309020205020404" pitchFamily="49" charset="0"/>
              </a:rPr>
              <a:t>myfunction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</a:p>
          <a:p>
            <a:endParaRPr lang="en-US" sz="3200" b="1" dirty="0">
              <a:latin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 + 2;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 * 2;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80777" y="256603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012397" y="256984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6944" y="350901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6944" y="406146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Functions: Anatomy of a Function</a:t>
            </a:r>
            <a:endParaRPr 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936035" y="1070611"/>
            <a:ext cx="824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Naming inputs/outputs vs calling inputs/outputs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82" y="5478421"/>
            <a:ext cx="11978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&gt;&gt; [pizza, hamburger] = </a:t>
            </a:r>
            <a:r>
              <a:rPr lang="en-US" sz="3200" b="1" dirty="0" err="1">
                <a:latin typeface="Courier New" panose="02070309020205020404" pitchFamily="49" charset="0"/>
              </a:rPr>
              <a:t>myfunction</a:t>
            </a:r>
            <a:r>
              <a:rPr lang="en-US" sz="3200" b="1" dirty="0">
                <a:latin typeface="Courier New" panose="02070309020205020404" pitchFamily="49" charset="0"/>
              </a:rPr>
              <a:t>(blue, </a:t>
            </a:r>
            <a:r>
              <a:rPr lang="en-US" sz="3200" b="1" dirty="0" err="1">
                <a:latin typeface="Courier New" panose="02070309020205020404" pitchFamily="49" charset="0"/>
              </a:rPr>
              <a:t>tapier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67052" y="258508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2397" y="257133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9592" y="6063196"/>
            <a:ext cx="230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67052" y="258508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78159" y="2566035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2397" y="3509010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12397" y="4017645"/>
            <a:ext cx="8153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20186" y="6023191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36625"/>
            <a:ext cx="123667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] = </a:t>
            </a:r>
            <a:r>
              <a:rPr lang="en-US" sz="3200" b="1" dirty="0" err="1">
                <a:latin typeface="Courier New" panose="02070309020205020404" pitchFamily="49" charset="0"/>
              </a:rPr>
              <a:t>myfirstfunction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Main Function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yOut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yIn</a:t>
            </a:r>
            <a:r>
              <a:rPr lang="en-US" sz="3200" b="1" dirty="0">
                <a:latin typeface="Courier New" panose="02070309020205020404" pitchFamily="49" charset="0"/>
              </a:rPr>
              <a:t> + 2;</a:t>
            </a:r>
          </a:p>
          <a:p>
            <a:r>
              <a:rPr lang="en-US" sz="3200" b="1" dirty="0">
                <a:latin typeface="Courier New" panose="02070309020205020404" pitchFamily="49" charset="0"/>
              </a:rPr>
              <a:t>         </a:t>
            </a:r>
            <a:r>
              <a:rPr lang="en-US" sz="3200" b="1" dirty="0" err="1">
                <a:latin typeface="Courier New" panose="02070309020205020404" pitchFamily="49" charset="0"/>
              </a:rPr>
              <a:t>xOut</a:t>
            </a:r>
            <a:r>
              <a:rPr lang="en-US" sz="3200" b="1" dirty="0">
                <a:latin typeface="Courier New" panose="02070309020205020404" pitchFamily="49" charset="0"/>
              </a:rPr>
              <a:t> = </a:t>
            </a:r>
            <a:r>
              <a:rPr lang="en-US" sz="3200" b="1" dirty="0" err="1">
                <a:latin typeface="Courier New" panose="02070309020205020404" pitchFamily="49" charset="0"/>
              </a:rPr>
              <a:t>doubleVal</a:t>
            </a:r>
            <a:r>
              <a:rPr lang="en-US" sz="3200" b="1" dirty="0">
                <a:latin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</a:rPr>
              <a:t>xIn</a:t>
            </a:r>
            <a:r>
              <a:rPr lang="en-US" sz="32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</a:rPr>
              <a:t>% Sub Function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</a:rPr>
              <a:t> [output] = </a:t>
            </a:r>
            <a:r>
              <a:rPr lang="en-US" sz="3200" b="1" dirty="0" err="1">
                <a:latin typeface="Courier New" panose="02070309020205020404" pitchFamily="49" charset="0"/>
              </a:rPr>
              <a:t>doubleVal</a:t>
            </a:r>
            <a:r>
              <a:rPr lang="en-US" sz="3200" b="1" dirty="0">
                <a:latin typeface="Courier New" panose="02070309020205020404" pitchFamily="49" charset="0"/>
              </a:rPr>
              <a:t>(input)</a:t>
            </a:r>
          </a:p>
          <a:p>
            <a:endParaRPr lang="en-US" sz="3200" b="1" dirty="0">
              <a:latin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</a:rPr>
              <a:t>          output = input*2;</a:t>
            </a:r>
          </a:p>
          <a:p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sz="3200" b="1" dirty="0">
              <a:solidFill>
                <a:srgbClr val="0033CC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8644" y="602885"/>
            <a:ext cx="854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Functions with Sub-functions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fundamentals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807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must consist of the following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712" y="1115525"/>
            <a:ext cx="95958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The reserved word ‘</a:t>
            </a:r>
            <a:r>
              <a:rPr lang="en-US" sz="4000" u="sng" dirty="0">
                <a:solidFill>
                  <a:srgbClr val="0033CC"/>
                </a:solidFill>
              </a:rPr>
              <a:t>function</a:t>
            </a:r>
            <a:r>
              <a:rPr lang="en-US" sz="4000" dirty="0"/>
              <a:t>’</a:t>
            </a:r>
          </a:p>
          <a:p>
            <a:r>
              <a:rPr lang="en-US" sz="4000" dirty="0"/>
              <a:t>2. The name of the function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4000" dirty="0"/>
              <a:t> name of .m file</a:t>
            </a:r>
          </a:p>
          <a:p>
            <a:r>
              <a:rPr lang="en-US" sz="4000" dirty="0"/>
              <a:t>3. ‘</a:t>
            </a:r>
            <a:r>
              <a:rPr lang="en-US" sz="4000" u="sng" dirty="0">
                <a:solidFill>
                  <a:srgbClr val="0033CC"/>
                </a:solidFill>
              </a:rPr>
              <a:t>end</a:t>
            </a:r>
            <a:r>
              <a:rPr lang="en-US" sz="4000" dirty="0"/>
              <a:t>’ at the End of the function</a:t>
            </a:r>
          </a:p>
          <a:p>
            <a:endParaRPr lang="en-US" sz="4000" dirty="0"/>
          </a:p>
          <a:p>
            <a:r>
              <a:rPr lang="en-US" sz="4000" dirty="0"/>
              <a:t>Optional:</a:t>
            </a:r>
          </a:p>
          <a:p>
            <a:pPr marL="742950" indent="-742950">
              <a:buAutoNum type="arabicPeriod"/>
            </a:pPr>
            <a:r>
              <a:rPr lang="en-US" sz="4000" dirty="0"/>
              <a:t>Inputs</a:t>
            </a:r>
          </a:p>
          <a:p>
            <a:pPr marL="742950" indent="-742950">
              <a:buAutoNum type="arabicPeriod"/>
            </a:pPr>
            <a:r>
              <a:rPr lang="en-US" sz="4000" dirty="0"/>
              <a:t>Outputs</a:t>
            </a:r>
          </a:p>
          <a:p>
            <a:pPr marL="742950" indent="-742950">
              <a:buAutoNum type="arabicPeriod"/>
            </a:pPr>
            <a:r>
              <a:rPr lang="en-US" sz="4000" dirty="0"/>
              <a:t>Body of function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931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Rules for inputs and outputs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196" y="1050978"/>
            <a:ext cx="11803809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OUTPUTS – Order is important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[output1, output2] = </a:t>
            </a:r>
            <a:r>
              <a:rPr lang="en-US" sz="3600" dirty="0" err="1"/>
              <a:t>functionName</a:t>
            </a:r>
            <a:r>
              <a:rPr lang="en-US" sz="3600" dirty="0"/>
              <a:t>()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‘~’ is used as a place holder if you do not want outputs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Example: [~ , output2 ] = </a:t>
            </a:r>
            <a:r>
              <a:rPr lang="en-US" sz="3600" dirty="0" err="1"/>
              <a:t>functionName</a:t>
            </a:r>
            <a:r>
              <a:rPr lang="en-US" sz="3600" dirty="0"/>
              <a:t>(input1)</a:t>
            </a:r>
          </a:p>
          <a:p>
            <a:pPr marL="742950" indent="-742950">
              <a:buAutoNum type="arabicPeriod"/>
            </a:pPr>
            <a:r>
              <a:rPr lang="en-US" sz="3600" dirty="0"/>
              <a:t>INPUTS - Order matters in most cases for INPUTS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 err="1"/>
              <a:t>functionName</a:t>
            </a:r>
            <a:r>
              <a:rPr lang="en-US" sz="3600" dirty="0"/>
              <a:t>(input1,input2)</a:t>
            </a:r>
          </a:p>
          <a:p>
            <a:pPr marL="742950" indent="-742950">
              <a:buAutoNum type="arabicPeriod"/>
            </a:pPr>
            <a:r>
              <a:rPr lang="en-US" sz="3600" dirty="0"/>
              <a:t>INPUTS – Also use paired inputs (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SIMILAR to set/get</a:t>
            </a:r>
            <a:r>
              <a:rPr lang="en-US" sz="3600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600" dirty="0"/>
              <a:t>Example: </a:t>
            </a:r>
          </a:p>
          <a:p>
            <a:pPr lvl="1"/>
            <a:r>
              <a:rPr lang="en-US" sz="3600" dirty="0">
                <a:solidFill>
                  <a:srgbClr val="E520F4"/>
                </a:solidFill>
              </a:rPr>
              <a:t>       </a:t>
            </a:r>
            <a:r>
              <a:rPr lang="en-US" sz="3600" dirty="0" err="1"/>
              <a:t>functionName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E520F4"/>
                </a:solidFill>
              </a:rPr>
              <a:t>‘</a:t>
            </a:r>
            <a:r>
              <a:rPr lang="en-US" sz="3600" dirty="0" err="1">
                <a:solidFill>
                  <a:srgbClr val="E520F4"/>
                </a:solidFill>
              </a:rPr>
              <a:t>argumentName</a:t>
            </a:r>
            <a:r>
              <a:rPr lang="en-US" sz="3600" dirty="0">
                <a:solidFill>
                  <a:srgbClr val="E520F4"/>
                </a:solidFill>
              </a:rPr>
              <a:t>’</a:t>
            </a:r>
            <a:r>
              <a:rPr lang="en-US" sz="3600" dirty="0"/>
              <a:t>, </a:t>
            </a:r>
            <a:r>
              <a:rPr lang="en-US" sz="3600" dirty="0" err="1"/>
              <a:t>argumentValue</a:t>
            </a:r>
            <a:r>
              <a:rPr lang="en-US" sz="3600" dirty="0"/>
              <a:t>)</a:t>
            </a:r>
          </a:p>
          <a:p>
            <a:pPr marL="1200150" lvl="1" indent="-742950"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435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869098"/>
            <a:ext cx="11557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pt-BR" sz="4000" b="1" dirty="0">
                <a:solidFill>
                  <a:srgbClr val="0000FF"/>
                </a:solidFill>
                <a:latin typeface="CPMGG O+ Courier"/>
              </a:rPr>
              <a:t>a = zeros(2,4,8);</a:t>
            </a: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D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[m, n]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[x, y, z] = size(a)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  <a:p>
            <a:r>
              <a:rPr lang="en-US" sz="4000" dirty="0">
                <a:solidFill>
                  <a:srgbClr val="0000FF"/>
                </a:solidFill>
                <a:latin typeface="Arial" panose="020B0604020202020204" pitchFamily="34" charset="0"/>
              </a:rPr>
              <a:t>» </a:t>
            </a:r>
            <a:r>
              <a:rPr lang="en-US" sz="4000" b="1" dirty="0">
                <a:solidFill>
                  <a:srgbClr val="0000FF"/>
                </a:solidFill>
                <a:latin typeface="CPMGG O+ Courier"/>
              </a:rPr>
              <a:t>m2 = size(a,2)</a:t>
            </a:r>
            <a:endParaRPr lang="en-US" sz="4000" dirty="0">
              <a:solidFill>
                <a:srgbClr val="0000FF"/>
              </a:solidFill>
              <a:latin typeface="CPMGG O+ 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541" y="1364734"/>
            <a:ext cx="9640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What would the following commands return?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0515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fundamentals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798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0876A-A42B-417E-8C96-1E77A0B1DC29}"/>
              </a:ext>
            </a:extLst>
          </p:cNvPr>
          <p:cNvSpPr txBox="1"/>
          <p:nvPr/>
        </p:nvSpPr>
        <p:spPr>
          <a:xfrm>
            <a:off x="0" y="0"/>
            <a:ext cx="4453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628E867-D183-4E81-8F76-67C2C1571779}"/>
              </a:ext>
            </a:extLst>
          </p:cNvPr>
          <p:cNvSpPr/>
          <p:nvPr/>
        </p:nvSpPr>
        <p:spPr>
          <a:xfrm>
            <a:off x="5759245" y="2531110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AA89ACF-F763-4653-9715-2F2F3B093C2C}"/>
              </a:ext>
            </a:extLst>
          </p:cNvPr>
          <p:cNvSpPr/>
          <p:nvPr/>
        </p:nvSpPr>
        <p:spPr>
          <a:xfrm>
            <a:off x="2010698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1B134D4-645A-471B-8736-6CC450D5FE88}"/>
              </a:ext>
            </a:extLst>
          </p:cNvPr>
          <p:cNvSpPr/>
          <p:nvPr/>
        </p:nvSpPr>
        <p:spPr>
          <a:xfrm>
            <a:off x="5762933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C34AB5B-AF16-4908-ACAF-7BD30B996AD9}"/>
              </a:ext>
            </a:extLst>
          </p:cNvPr>
          <p:cNvSpPr/>
          <p:nvPr/>
        </p:nvSpPr>
        <p:spPr>
          <a:xfrm>
            <a:off x="10068231" y="3360176"/>
            <a:ext cx="398207" cy="766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976F8F-9A80-49E5-8D4B-B2213D1C502B}"/>
              </a:ext>
            </a:extLst>
          </p:cNvPr>
          <p:cNvSpPr/>
          <p:nvPr/>
        </p:nvSpPr>
        <p:spPr>
          <a:xfrm>
            <a:off x="2817911" y="1365195"/>
            <a:ext cx="6841314" cy="1148006"/>
          </a:xfrm>
          <a:prstGeom prst="roundRect">
            <a:avLst/>
          </a:prstGeom>
          <a:solidFill>
            <a:schemeClr val="accent2"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Control Statements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9AD0F1-00CF-43B2-AA28-ABCD48F4ADF5}"/>
              </a:ext>
            </a:extLst>
          </p:cNvPr>
          <p:cNvCxnSpPr/>
          <p:nvPr/>
        </p:nvCxnSpPr>
        <p:spPr>
          <a:xfrm>
            <a:off x="2101645" y="3333137"/>
            <a:ext cx="82738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6B902F-C756-425D-8EDE-385734E617C0}"/>
              </a:ext>
            </a:extLst>
          </p:cNvPr>
          <p:cNvSpPr/>
          <p:nvPr/>
        </p:nvSpPr>
        <p:spPr>
          <a:xfrm>
            <a:off x="73593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Branching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DB2833-F7A7-4FDB-BA3E-95AF8727F113}"/>
              </a:ext>
            </a:extLst>
          </p:cNvPr>
          <p:cNvSpPr/>
          <p:nvPr/>
        </p:nvSpPr>
        <p:spPr>
          <a:xfrm>
            <a:off x="453807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Looping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BB45FD-6D35-4298-A1E3-1BB3018D1112}"/>
              </a:ext>
            </a:extLst>
          </p:cNvPr>
          <p:cNvSpPr/>
          <p:nvPr/>
        </p:nvSpPr>
        <p:spPr>
          <a:xfrm>
            <a:off x="8817560" y="4153074"/>
            <a:ext cx="2899547" cy="114800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6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Jumping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94AFC3-3AB2-4B9B-9264-F52A0AACFDF4}"/>
              </a:ext>
            </a:extLst>
          </p:cNvPr>
          <p:cNvSpPr/>
          <p:nvPr/>
        </p:nvSpPr>
        <p:spPr>
          <a:xfrm>
            <a:off x="728555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if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elseif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7E86EF-B78F-4403-A1C1-BD5C0755B55B}"/>
              </a:ext>
            </a:extLst>
          </p:cNvPr>
          <p:cNvSpPr/>
          <p:nvPr/>
        </p:nvSpPr>
        <p:spPr>
          <a:xfrm>
            <a:off x="4538069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while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19D4C7-BEC5-4532-B45D-C534C70FCA8B}"/>
              </a:ext>
            </a:extLst>
          </p:cNvPr>
          <p:cNvSpPr/>
          <p:nvPr/>
        </p:nvSpPr>
        <p:spPr>
          <a:xfrm>
            <a:off x="8817559" y="5492805"/>
            <a:ext cx="2899547" cy="114800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continue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break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0AC69-B8B3-446E-86AB-D780008D6C71}"/>
              </a:ext>
            </a:extLst>
          </p:cNvPr>
          <p:cNvSpPr/>
          <p:nvPr/>
        </p:nvSpPr>
        <p:spPr>
          <a:xfrm>
            <a:off x="545690" y="4127093"/>
            <a:ext cx="3259394" cy="2671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E49DC-16BA-4B76-85DF-E88726EE8F02}"/>
              </a:ext>
            </a:extLst>
          </p:cNvPr>
          <p:cNvSpPr/>
          <p:nvPr/>
        </p:nvSpPr>
        <p:spPr>
          <a:xfrm>
            <a:off x="4358145" y="4127092"/>
            <a:ext cx="3259394" cy="26719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5829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‘if’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1104603" y="2398014"/>
            <a:ext cx="3512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/>
          <p:nvPr/>
        </p:nvCxnSpPr>
        <p:spPr>
          <a:xfrm>
            <a:off x="2136991" y="1661994"/>
            <a:ext cx="0" cy="736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487BFD-C6E5-4632-87C7-548671C2F7D4}"/>
              </a:ext>
            </a:extLst>
          </p:cNvPr>
          <p:cNvSpPr/>
          <p:nvPr/>
        </p:nvSpPr>
        <p:spPr>
          <a:xfrm>
            <a:off x="1962807" y="2488029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E379F-C9AC-4DBD-9765-CA67BB77996D}"/>
              </a:ext>
            </a:extLst>
          </p:cNvPr>
          <p:cNvSpPr/>
          <p:nvPr/>
        </p:nvSpPr>
        <p:spPr>
          <a:xfrm>
            <a:off x="1962807" y="3024003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0611A-3054-401B-8E0D-BDA5D624BA1D}"/>
              </a:ext>
            </a:extLst>
          </p:cNvPr>
          <p:cNvSpPr txBox="1"/>
          <p:nvPr/>
        </p:nvSpPr>
        <p:spPr>
          <a:xfrm>
            <a:off x="4693256" y="2408047"/>
            <a:ext cx="505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If condition is TRUE/met…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4693256" y="2968822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Then action is executed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9087E-29C4-40EB-A468-F3BE42D30FE8}"/>
              </a:ext>
            </a:extLst>
          </p:cNvPr>
          <p:cNvSpPr txBox="1"/>
          <p:nvPr/>
        </p:nvSpPr>
        <p:spPr>
          <a:xfrm>
            <a:off x="86966" y="4242029"/>
            <a:ext cx="785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Tip: Use a condition which outputs 1 or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55235-D935-42FA-96A2-52791D01DAE4}"/>
              </a:ext>
            </a:extLst>
          </p:cNvPr>
          <p:cNvSpPr txBox="1"/>
          <p:nvPr/>
        </p:nvSpPr>
        <p:spPr>
          <a:xfrm>
            <a:off x="107577" y="489354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Simple: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y ==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1164D-D4C3-4C2D-A038-94B71BAB1AD8}"/>
              </a:ext>
            </a:extLst>
          </p:cNvPr>
          <p:cNvSpPr txBox="1"/>
          <p:nvPr/>
        </p:nvSpPr>
        <p:spPr>
          <a:xfrm>
            <a:off x="86966" y="5515236"/>
            <a:ext cx="1119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Complex: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letter == ‘y’ || letter == ‘Y’</a:t>
            </a:r>
          </a:p>
        </p:txBody>
      </p:sp>
    </p:spTree>
    <p:extLst>
      <p:ext uri="{BB962C8B-B14F-4D97-AF65-F5344CB8AC3E}">
        <p14:creationId xmlns:p14="http://schemas.microsoft.com/office/powerpoint/2010/main" val="36918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6A9FE-2384-48BD-8175-7FED3D3E158E}"/>
              </a:ext>
            </a:extLst>
          </p:cNvPr>
          <p:cNvSpPr txBox="1"/>
          <p:nvPr/>
        </p:nvSpPr>
        <p:spPr>
          <a:xfrm>
            <a:off x="0" y="0"/>
            <a:ext cx="12312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conditional formatting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11781-DE12-4F45-86AA-3F5F60A5016C}"/>
              </a:ext>
            </a:extLst>
          </p:cNvPr>
          <p:cNvSpPr/>
          <p:nvPr/>
        </p:nvSpPr>
        <p:spPr>
          <a:xfrm>
            <a:off x="1091753" y="2188680"/>
            <a:ext cx="684033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radius || height &lt;= 0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‘OK’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>
                <a:solidFill>
                  <a:srgbClr val="E520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‘NOT OK’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F553B-6B5F-4928-8593-1BA72C38826A}"/>
              </a:ext>
            </a:extLst>
          </p:cNvPr>
          <p:cNvSpPr/>
          <p:nvPr/>
        </p:nvSpPr>
        <p:spPr>
          <a:xfrm>
            <a:off x="1091753" y="1542349"/>
            <a:ext cx="6563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= 10; height = 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49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7121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‘if-else’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830058" y="2346615"/>
            <a:ext cx="3512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action2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/>
          <p:nvPr/>
        </p:nvCxnSpPr>
        <p:spPr>
          <a:xfrm>
            <a:off x="2136991" y="1661994"/>
            <a:ext cx="0" cy="736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1105803" y="5966950"/>
            <a:ext cx="1083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if else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813763" y="2346615"/>
            <a:ext cx="48990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mod(x,2) == 0 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(‘even’)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(‘odd’)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27117-E14C-4A98-989A-1C841B2ADCC5}"/>
              </a:ext>
            </a:extLst>
          </p:cNvPr>
          <p:cNvSpPr txBox="1"/>
          <p:nvPr/>
        </p:nvSpPr>
        <p:spPr>
          <a:xfrm>
            <a:off x="6813763" y="1773676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638E6410-B08C-4D71-B410-00F1C1B18A44}"/>
              </a:ext>
            </a:extLst>
          </p:cNvPr>
          <p:cNvSpPr/>
          <p:nvPr/>
        </p:nvSpPr>
        <p:spPr>
          <a:xfrm rot="19972891">
            <a:off x="4131439" y="1966493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9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6922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‘elseif’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479139" y="2023422"/>
            <a:ext cx="46217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action2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action3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A8D1-1FB6-4C9D-9F71-44AC2ED21C51}"/>
              </a:ext>
            </a:extLst>
          </p:cNvPr>
          <p:cNvSpPr txBox="1"/>
          <p:nvPr/>
        </p:nvSpPr>
        <p:spPr>
          <a:xfrm>
            <a:off x="86966" y="1015663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program…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AC370-A46C-48D7-9F37-905119F54510}"/>
              </a:ext>
            </a:extLst>
          </p:cNvPr>
          <p:cNvCxnSpPr>
            <a:cxnSpLocks/>
          </p:cNvCxnSpPr>
          <p:nvPr/>
        </p:nvCxnSpPr>
        <p:spPr>
          <a:xfrm>
            <a:off x="2136991" y="1661994"/>
            <a:ext cx="0" cy="363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554012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more than 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6380211" y="1997839"/>
            <a:ext cx="5267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1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(‘Exp1’)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(‘Exp2’)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(‘Control’)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D356F-3A81-495B-8FF6-9BDFA3347149}"/>
              </a:ext>
            </a:extLst>
          </p:cNvPr>
          <p:cNvSpPr txBox="1"/>
          <p:nvPr/>
        </p:nvSpPr>
        <p:spPr>
          <a:xfrm>
            <a:off x="5963687" y="1259175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3 explicit conditions…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82EDE59-9682-4CB6-AAB9-5EA53CF39242}"/>
              </a:ext>
            </a:extLst>
          </p:cNvPr>
          <p:cNvSpPr/>
          <p:nvPr/>
        </p:nvSpPr>
        <p:spPr>
          <a:xfrm rot="19972891">
            <a:off x="3677364" y="1551021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7C30BD7-2900-4F9E-9855-C1CDFD4C95AD}"/>
              </a:ext>
            </a:extLst>
          </p:cNvPr>
          <p:cNvSpPr/>
          <p:nvPr/>
        </p:nvSpPr>
        <p:spPr>
          <a:xfrm rot="19972891">
            <a:off x="4584908" y="2478099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6EDE4-22C0-4A55-BFEC-4CF92364D741}"/>
              </a:ext>
            </a:extLst>
          </p:cNvPr>
          <p:cNvSpPr/>
          <p:nvPr/>
        </p:nvSpPr>
        <p:spPr>
          <a:xfrm>
            <a:off x="487235" y="3244333"/>
            <a:ext cx="4592020" cy="10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D9BA7-9548-4D8C-AE42-5E89392E2D5B}"/>
              </a:ext>
            </a:extLst>
          </p:cNvPr>
          <p:cNvSpPr/>
          <p:nvPr/>
        </p:nvSpPr>
        <p:spPr>
          <a:xfrm>
            <a:off x="557507" y="4389339"/>
            <a:ext cx="4592020" cy="1007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9" grpId="0"/>
      <p:bldP spid="10" grpId="0" animBg="1"/>
      <p:bldP spid="11" grpId="0" animBg="1"/>
      <p:bldP spid="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-121756"/>
            <a:ext cx="7215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dobe Garamond Pro" panose="02020502060506020403" pitchFamily="18" charset="0"/>
              </a:rPr>
              <a:t>Control Flow: ‘switch’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117488" y="736633"/>
            <a:ext cx="42498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sw_exp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action_1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action_2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action_3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action_o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1018257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Best practice is to use ‘</a:t>
            </a:r>
            <a:r>
              <a:rPr lang="en-US" sz="3600" b="1" dirty="0">
                <a:solidFill>
                  <a:srgbClr val="0033CC"/>
                </a:solidFill>
              </a:rPr>
              <a:t>switch</a:t>
            </a:r>
            <a:r>
              <a:rPr lang="en-US" sz="3600" dirty="0">
                <a:solidFill>
                  <a:srgbClr val="0033CC"/>
                </a:solidFill>
              </a:rPr>
              <a:t>’ rather than multi 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25C32-E8D6-46B3-BA0E-93FCDA2F3A67}"/>
              </a:ext>
            </a:extLst>
          </p:cNvPr>
          <p:cNvSpPr txBox="1"/>
          <p:nvPr/>
        </p:nvSpPr>
        <p:spPr>
          <a:xfrm>
            <a:off x="5904287" y="736633"/>
            <a:ext cx="52677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1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(‘Exp1’)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2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(‘Exp2’)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3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(‘Exp3’)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(‘Control’)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7E89E-3618-4C3F-8C6E-49FDF1DC6CDD}"/>
              </a:ext>
            </a:extLst>
          </p:cNvPr>
          <p:cNvSpPr txBox="1"/>
          <p:nvPr/>
        </p:nvSpPr>
        <p:spPr>
          <a:xfrm>
            <a:off x="5047305" y="2622107"/>
            <a:ext cx="856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=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CD7F9CF-A54D-4038-ACEF-E600C15AB4F0}"/>
              </a:ext>
            </a:extLst>
          </p:cNvPr>
          <p:cNvSpPr/>
          <p:nvPr/>
        </p:nvSpPr>
        <p:spPr>
          <a:xfrm>
            <a:off x="2884347" y="1366580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A6D9621-8F04-450D-BF91-407468EFD14D}"/>
              </a:ext>
            </a:extLst>
          </p:cNvPr>
          <p:cNvSpPr/>
          <p:nvPr/>
        </p:nvSpPr>
        <p:spPr>
          <a:xfrm>
            <a:off x="3643823" y="4709368"/>
            <a:ext cx="1500987" cy="44880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0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357C-8737-4DB5-AC82-FF8B07893DD4}"/>
              </a:ext>
            </a:extLst>
          </p:cNvPr>
          <p:cNvSpPr txBox="1"/>
          <p:nvPr/>
        </p:nvSpPr>
        <p:spPr>
          <a:xfrm>
            <a:off x="0" y="0"/>
            <a:ext cx="11454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dobe Garamond Pro" panose="02020502060506020403" pitchFamily="18" charset="0"/>
              </a:rPr>
              <a:t>Control Flow: ‘for’ loop (aka ‘counted’)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CD3B0-6331-408F-B63F-C89E097E04B7}"/>
              </a:ext>
            </a:extLst>
          </p:cNvPr>
          <p:cNvSpPr txBox="1"/>
          <p:nvPr/>
        </p:nvSpPr>
        <p:spPr>
          <a:xfrm>
            <a:off x="-3591" y="936010"/>
            <a:ext cx="5731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loop_var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range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43CC8-3528-4BD1-8AFC-A93F4BD4EF28}"/>
              </a:ext>
            </a:extLst>
          </p:cNvPr>
          <p:cNvSpPr txBox="1"/>
          <p:nvPr/>
        </p:nvSpPr>
        <p:spPr>
          <a:xfrm>
            <a:off x="662151" y="6211669"/>
            <a:ext cx="1063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‘</a:t>
            </a:r>
            <a:r>
              <a:rPr lang="en-US" sz="3600" b="1" dirty="0">
                <a:solidFill>
                  <a:srgbClr val="0033CC"/>
                </a:solidFill>
              </a:rPr>
              <a:t>elseif</a:t>
            </a:r>
            <a:r>
              <a:rPr lang="en-US" sz="3600" dirty="0">
                <a:solidFill>
                  <a:srgbClr val="0033CC"/>
                </a:solidFill>
              </a:rPr>
              <a:t>’ good for choosing between </a:t>
            </a:r>
            <a:r>
              <a:rPr lang="en-US" sz="3600" b="1" u="sng" dirty="0">
                <a:solidFill>
                  <a:srgbClr val="0033CC"/>
                </a:solidFill>
              </a:rPr>
              <a:t>more than 2</a:t>
            </a:r>
            <a:r>
              <a:rPr lang="en-US" sz="3600" dirty="0">
                <a:solidFill>
                  <a:srgbClr val="0033CC"/>
                </a:solidFill>
              </a:rPr>
              <a:t>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3595-407E-436F-8FB2-BD065EBC479D}"/>
              </a:ext>
            </a:extLst>
          </p:cNvPr>
          <p:cNvSpPr txBox="1"/>
          <p:nvPr/>
        </p:nvSpPr>
        <p:spPr>
          <a:xfrm>
            <a:off x="92124" y="3399487"/>
            <a:ext cx="3235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1:5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B3D8-9CCC-4EEA-9F34-5878BD6C579E}"/>
              </a:ext>
            </a:extLst>
          </p:cNvPr>
          <p:cNvSpPr txBox="1"/>
          <p:nvPr/>
        </p:nvSpPr>
        <p:spPr>
          <a:xfrm>
            <a:off x="92124" y="2797229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43B7F-1FB1-449B-9065-61615234E400}"/>
              </a:ext>
            </a:extLst>
          </p:cNvPr>
          <p:cNvSpPr/>
          <p:nvPr/>
        </p:nvSpPr>
        <p:spPr>
          <a:xfrm>
            <a:off x="3423020" y="3353321"/>
            <a:ext cx="101662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&gt;&gt;1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F9742-3B6D-4F43-895C-FB293C35D8C2}"/>
              </a:ext>
            </a:extLst>
          </p:cNvPr>
          <p:cNvSpPr/>
          <p:nvPr/>
        </p:nvSpPr>
        <p:spPr>
          <a:xfrm>
            <a:off x="947111" y="1059457"/>
            <a:ext cx="2593424" cy="499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961C8-257C-4C23-BAB1-C46C7DB49683}"/>
              </a:ext>
            </a:extLst>
          </p:cNvPr>
          <p:cNvSpPr/>
          <p:nvPr/>
        </p:nvSpPr>
        <p:spPr>
          <a:xfrm>
            <a:off x="947111" y="1588158"/>
            <a:ext cx="2593424" cy="4999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0C574-4343-4444-9EC5-0173B41FF0EC}"/>
              </a:ext>
            </a:extLst>
          </p:cNvPr>
          <p:cNvSpPr txBox="1"/>
          <p:nvPr/>
        </p:nvSpPr>
        <p:spPr>
          <a:xfrm>
            <a:off x="6200497" y="841583"/>
            <a:ext cx="475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Variable that is modified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17C9C-BF91-47BD-A546-7B8F79D9AF6C}"/>
              </a:ext>
            </a:extLst>
          </p:cNvPr>
          <p:cNvSpPr txBox="1"/>
          <p:nvPr/>
        </p:nvSpPr>
        <p:spPr>
          <a:xfrm>
            <a:off x="6200497" y="1264992"/>
            <a:ext cx="565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May or may not use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loop_var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C3640-E128-470A-A870-452BD78A908E}"/>
              </a:ext>
            </a:extLst>
          </p:cNvPr>
          <p:cNvSpPr/>
          <p:nvPr/>
        </p:nvSpPr>
        <p:spPr>
          <a:xfrm>
            <a:off x="4013567" y="1059202"/>
            <a:ext cx="1799881" cy="4999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048C0-84E5-4369-A612-FB1DA7F4C8DA}"/>
              </a:ext>
            </a:extLst>
          </p:cNvPr>
          <p:cNvSpPr txBox="1"/>
          <p:nvPr/>
        </p:nvSpPr>
        <p:spPr>
          <a:xfrm>
            <a:off x="6200497" y="1680376"/>
            <a:ext cx="53083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Typically consecutive, but…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C5110-9921-49AC-AAE8-7B62AC4517E9}"/>
              </a:ext>
            </a:extLst>
          </p:cNvPr>
          <p:cNvSpPr txBox="1"/>
          <p:nvPr/>
        </p:nvSpPr>
        <p:spPr>
          <a:xfrm>
            <a:off x="6200497" y="2196003"/>
            <a:ext cx="382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MUST be INTEGERS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75B-56DF-4163-A541-2272C1C682FA}"/>
              </a:ext>
            </a:extLst>
          </p:cNvPr>
          <p:cNvSpPr txBox="1"/>
          <p:nvPr/>
        </p:nvSpPr>
        <p:spPr>
          <a:xfrm>
            <a:off x="4699093" y="2815001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7F3E3-F569-4B7D-AAA4-059296622228}"/>
              </a:ext>
            </a:extLst>
          </p:cNvPr>
          <p:cNvSpPr txBox="1"/>
          <p:nvPr/>
        </p:nvSpPr>
        <p:spPr>
          <a:xfrm>
            <a:off x="4763128" y="3415502"/>
            <a:ext cx="66543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1:3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 love pizza’)</a:t>
            </a:r>
          </a:p>
          <a:p>
            <a:r>
              <a:rPr lang="en-US" sz="3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778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8" grpId="0" animBg="1"/>
      <p:bldP spid="9" grpId="0" animBg="1"/>
      <p:bldP spid="11" grpId="0"/>
      <p:bldP spid="13" grpId="0"/>
      <p:bldP spid="14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9569</TotalTime>
  <Words>1179</Words>
  <Application>Microsoft Office PowerPoint</Application>
  <PresentationFormat>Widescreen</PresentationFormat>
  <Paragraphs>282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Adobe Caslon Pro Bold</vt:lpstr>
      <vt:lpstr>Adobe Garamond Pro</vt:lpstr>
      <vt:lpstr>Adobe Hebrew</vt:lpstr>
      <vt:lpstr>Arial</vt:lpstr>
      <vt:lpstr>Calibri</vt:lpstr>
      <vt:lpstr>Calibri Light</vt:lpstr>
      <vt:lpstr>Courier New</vt:lpstr>
      <vt:lpstr>CPMGG O+ Courier</vt:lpstr>
      <vt:lpstr>Office Theme</vt:lpstr>
      <vt:lpstr>Functions and 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Figures, Handles (GUIDE) and Dialog Boxes</dc:title>
  <dc:creator>John Thompson</dc:creator>
  <cp:lastModifiedBy>John Thompson</cp:lastModifiedBy>
  <cp:revision>123</cp:revision>
  <dcterms:created xsi:type="dcterms:W3CDTF">2014-05-27T16:46:12Z</dcterms:created>
  <dcterms:modified xsi:type="dcterms:W3CDTF">2023-06-18T20:59:29Z</dcterms:modified>
</cp:coreProperties>
</file>