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322" r:id="rId4"/>
    <p:sldId id="292" r:id="rId5"/>
    <p:sldId id="299" r:id="rId6"/>
    <p:sldId id="300" r:id="rId7"/>
    <p:sldId id="305" r:id="rId8"/>
    <p:sldId id="258" r:id="rId9"/>
    <p:sldId id="304" r:id="rId10"/>
    <p:sldId id="298" r:id="rId11"/>
    <p:sldId id="323" r:id="rId12"/>
    <p:sldId id="2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48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4000" dirty="0"/>
              <a:t>Learning</a:t>
            </a:r>
            <a:r>
              <a:rPr lang="en-US" sz="4000" baseline="0" dirty="0"/>
              <a:t> Objectives</a:t>
            </a:r>
            <a:endParaRPr lang="en-US" sz="4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Outline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FDD-42EF-A301-5B2439E9DD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1767416"/>
        <c:axId val="321769056"/>
      </c:scatterChart>
      <c:valAx>
        <c:axId val="321767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769056"/>
        <c:crosses val="autoZero"/>
        <c:crossBetween val="midCat"/>
      </c:valAx>
      <c:valAx>
        <c:axId val="321769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767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4000" dirty="0"/>
              <a:t>Important Terminology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Outline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FDD-42EF-A301-5B2439E9DD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1767416"/>
        <c:axId val="321769056"/>
      </c:scatterChart>
      <c:valAx>
        <c:axId val="321767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769056"/>
        <c:crosses val="autoZero"/>
        <c:crossBetween val="midCat"/>
      </c:valAx>
      <c:valAx>
        <c:axId val="321769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767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7EF5-6C1E-46FC-AAE5-370567755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C1E06-FA9C-4E5C-B95A-38201940A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989AE-9FA3-4C62-9C02-080C1047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46B-8736-48D6-91FF-28960FB56CC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9710C-72E0-47C5-8EC4-E4EEF708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1E0F9-F699-4213-B365-5752E2B5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192-6443-454B-889B-5418EE99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6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8569-27EA-4CC8-91B1-7504F293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11A74-F4FF-4BDF-A37E-35D3A7319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C96D5-1C0A-43BA-B668-56558335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46B-8736-48D6-91FF-28960FB56CC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9A9AD-E98E-4B19-B43F-595BCC27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8F40-E5CD-4789-96BC-13A8361C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192-6443-454B-889B-5418EE99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7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AFAF4-1F2D-48F0-B7E8-5D889FA00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DBD05-94A8-4E18-82CF-C4E464E92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2D4DF-E009-4D8E-ABD9-892ABC463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46B-8736-48D6-91FF-28960FB56CC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02D42-3A14-4B9F-ACB5-C28BDE9F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6CE17-F65D-4EA5-8B29-C89FC9F0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192-6443-454B-889B-5418EE99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F143-44AF-4314-A560-88F2BDAB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84548-F4E9-4B98-88E4-E0EDFDE27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4B37-0F06-43A3-B874-FDC415B5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46B-8736-48D6-91FF-28960FB56CC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B167B-4936-4AF6-9ABC-6F6D35E0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E1CB8-5668-45E5-AE13-2871C300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192-6443-454B-889B-5418EE99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2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5BC3-2E5E-4E5E-AFD7-89107FEB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6BF1D-D61E-4A0F-BEA1-22B832C3E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524A-6FDA-4EE0-9FCA-A03E394F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46B-8736-48D6-91FF-28960FB56CC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A56A4-6D21-4921-BAEB-935DC776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7F6B0-888D-4D5D-BB3E-BF1E9FF7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192-6443-454B-889B-5418EE99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0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A028-7AD4-4791-8A22-BFFEE007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97086-9CA8-4D0B-B825-F201C5C8C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C3C27-0DCE-436F-B670-73435D476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1B450-707B-4F83-BB8C-A6C46D94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46B-8736-48D6-91FF-28960FB56CC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9B2EE-481D-44B5-8300-F956442F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7FDE9-BBFC-4CF2-9804-66B36742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192-6443-454B-889B-5418EE99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1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B0FA-D794-4C79-8E10-6C180F64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8A4CD-3C0A-446C-B581-662CEDD6B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80F54-8112-433B-8FC0-200791E0C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3D4ED-DE23-43EC-A7B3-D156E5C44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E2D11-64FE-44A3-B9B5-9170D33CE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CA4F2-AF40-40AB-8C58-F0968EF2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46B-8736-48D6-91FF-28960FB56CC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7D790-8E50-407D-A069-9383CBBB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72ED2-EBD9-40F1-BA90-82BA789A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192-6443-454B-889B-5418EE99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8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C235-F877-4469-B2BF-34E0C2B8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23022-F46B-4C95-8BA8-BE59A7F5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46B-8736-48D6-91FF-28960FB56CC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8EF56-6642-4E52-AD0F-3E04E7B0D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432EB-E182-4999-A8D8-F3760223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192-6443-454B-889B-5418EE99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6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55FD5-4213-4E77-93BA-448BA18D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46B-8736-48D6-91FF-28960FB56CC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D3411-4236-44ED-A0A4-E3A40B68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5551A-4692-43A2-A01A-60EECA91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192-6443-454B-889B-5418EE99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6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54B9-0DC6-4B11-ACDF-11CDA18E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7C97-A511-4547-9419-722E1D2DA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87251-1FE5-47FB-811D-046874778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335C-8294-4BF3-BCAD-6859E89E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46B-8736-48D6-91FF-28960FB56CC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3723A-96E2-4495-8B88-BD75B8BE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CA2BB-0C74-4517-B3C9-EB44C077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192-6443-454B-889B-5418EE99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6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4B65-9D2A-421E-BC3B-F0B08680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A08D7-D22A-4DAB-94AC-F62E08F02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4F439-06DA-4A9D-A85D-75DA02EFE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5E1AC-16FD-4DC5-956A-B4343880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46B-8736-48D6-91FF-28960FB56CC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A5AEF-33C3-405A-9E42-F863AD0A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E493F-2A0D-4576-9FA2-240C0FD9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192-6443-454B-889B-5418EE99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5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58EBC-9E90-4B29-AD2C-F84AD992E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5E621-A720-4906-9022-EE5AFC4EC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E9BA7-3427-4024-8DDE-0984D0EC8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646B-8736-48D6-91FF-28960FB56CC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335A8-A59D-4456-88E6-92BD7D14A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310FA-C53B-41D8-B8E1-6889D311C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6192-6443-454B-889B-5418EE99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4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9CEF0B4-138A-4B74-AB88-251A067C13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0655261"/>
              </p:ext>
            </p:extLst>
          </p:nvPr>
        </p:nvGraphicFramePr>
        <p:xfrm>
          <a:off x="383176" y="0"/>
          <a:ext cx="11382103" cy="6624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0662A3E-BAE4-43CF-9E47-6A76669594E5}"/>
              </a:ext>
            </a:extLst>
          </p:cNvPr>
          <p:cNvSpPr txBox="1"/>
          <p:nvPr/>
        </p:nvSpPr>
        <p:spPr>
          <a:xfrm>
            <a:off x="967937" y="1877132"/>
            <a:ext cx="107251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Know how to generate standard data analysis figures in base Matlab</a:t>
            </a:r>
          </a:p>
          <a:p>
            <a:pPr marL="971550" lvl="1" indent="-514350">
              <a:buAutoNum type="arabicPeriod"/>
            </a:pPr>
            <a:r>
              <a:rPr lang="en-US" sz="3200" dirty="0"/>
              <a:t>Briefly demonstrate Figure editor</a:t>
            </a:r>
          </a:p>
          <a:p>
            <a:pPr marL="514350" indent="-514350">
              <a:buAutoNum type="arabicPeriod"/>
            </a:pPr>
            <a:r>
              <a:rPr lang="en-US" sz="3200" dirty="0"/>
              <a:t>Basic understanding of how to use Matlab handles to create modifications to Figures/plots</a:t>
            </a:r>
          </a:p>
          <a:p>
            <a:pPr marL="971550" lvl="1" indent="-514350">
              <a:buAutoNum type="arabicPeriod"/>
            </a:pPr>
            <a:r>
              <a:rPr lang="en-US" sz="3200" dirty="0"/>
              <a:t>Access and modify a Figure’s properties using handles </a:t>
            </a:r>
            <a:r>
              <a:rPr lang="en-US" sz="3200" i="1" dirty="0"/>
              <a:t>dot notation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198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8966139-51E4-46D9-BC42-5CF84B438A7D}"/>
              </a:ext>
            </a:extLst>
          </p:cNvPr>
          <p:cNvSpPr txBox="1">
            <a:spLocks/>
          </p:cNvSpPr>
          <p:nvPr/>
        </p:nvSpPr>
        <p:spPr>
          <a:xfrm>
            <a:off x="0" y="-42448"/>
            <a:ext cx="10515600" cy="7747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General purpose vs. special purpose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D2397E-F277-47C8-BE75-003701C6E1C9}"/>
              </a:ext>
            </a:extLst>
          </p:cNvPr>
          <p:cNvSpPr txBox="1">
            <a:spLocks/>
          </p:cNvSpPr>
          <p:nvPr/>
        </p:nvSpPr>
        <p:spPr>
          <a:xfrm>
            <a:off x="4032585" y="6083203"/>
            <a:ext cx="4126830" cy="7747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Mix and match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9C642A-FB5E-432A-82F1-35D61BD32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1" y="682448"/>
            <a:ext cx="11939337" cy="535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9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84C892-FB26-46D7-3878-413B3BBDE745}"/>
              </a:ext>
            </a:extLst>
          </p:cNvPr>
          <p:cNvSpPr txBox="1"/>
          <p:nvPr/>
        </p:nvSpPr>
        <p:spPr>
          <a:xfrm>
            <a:off x="91440" y="6202603"/>
            <a:ext cx="9168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https://www.mathworks.com/products/matlab/plot-gallery.html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953EC-158B-A5B8-F058-86E9E8095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10" y="286065"/>
            <a:ext cx="9077826" cy="58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33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C7F2-8521-4D04-B047-F7963FA5655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747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Live Scripts for 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0C6E4-002E-4829-B5FE-1663D8BFDD53}"/>
              </a:ext>
            </a:extLst>
          </p:cNvPr>
          <p:cNvSpPr txBox="1"/>
          <p:nvPr/>
        </p:nvSpPr>
        <p:spPr>
          <a:xfrm>
            <a:off x="1929762" y="1413063"/>
            <a:ext cx="89668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 err="1"/>
              <a:t>BasicPlotBuild.mlx</a:t>
            </a:r>
            <a:endParaRPr lang="en-US" sz="3200" dirty="0"/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 err="1"/>
              <a:t>CommonVisualizations.mlx</a:t>
            </a:r>
            <a:endParaRPr lang="en-US" sz="3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UnCommonPlots.mlx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925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9CEF0B4-138A-4B74-AB88-251A067C13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2387578"/>
              </p:ext>
            </p:extLst>
          </p:nvPr>
        </p:nvGraphicFramePr>
        <p:xfrm>
          <a:off x="0" y="0"/>
          <a:ext cx="11765279" cy="6624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7B93841-F488-463F-9D70-24E514541FD8}"/>
              </a:ext>
            </a:extLst>
          </p:cNvPr>
          <p:cNvSpPr/>
          <p:nvPr/>
        </p:nvSpPr>
        <p:spPr>
          <a:xfrm>
            <a:off x="617763" y="1234547"/>
            <a:ext cx="1095647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3B45"/>
                </a:solidFill>
                <a:latin typeface="LatoWeb"/>
              </a:rPr>
              <a:t>graphic object </a:t>
            </a:r>
            <a:r>
              <a:rPr lang="en-US" sz="2400" dirty="0">
                <a:solidFill>
                  <a:srgbClr val="2D3B45"/>
                </a:solidFill>
                <a:latin typeface="LatoWeb"/>
              </a:rPr>
              <a:t>- components used to visualize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D3B45"/>
              </a:solidFill>
              <a:latin typeface="LatoWeb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3B45"/>
                </a:solidFill>
                <a:latin typeface="LatoWeb"/>
              </a:rPr>
              <a:t>figure</a:t>
            </a:r>
            <a:r>
              <a:rPr lang="en-US" sz="2400" dirty="0">
                <a:solidFill>
                  <a:srgbClr val="2D3B45"/>
                </a:solidFill>
                <a:latin typeface="LatoWeb"/>
              </a:rPr>
              <a:t> - a programmable window to which you can add graphic objects such as axes or </a:t>
            </a:r>
            <a:r>
              <a:rPr lang="en-US" sz="2400" dirty="0" err="1">
                <a:solidFill>
                  <a:srgbClr val="2D3B45"/>
                </a:solidFill>
                <a:latin typeface="LatoWeb"/>
              </a:rPr>
              <a:t>ui</a:t>
            </a:r>
            <a:r>
              <a:rPr lang="en-US" sz="2400" dirty="0">
                <a:solidFill>
                  <a:srgbClr val="2D3B45"/>
                </a:solidFill>
                <a:latin typeface="LatoWeb"/>
              </a:rPr>
              <a:t> objects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D3B45"/>
              </a:solidFill>
              <a:latin typeface="LatoWeb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3B45"/>
                </a:solidFill>
                <a:latin typeface="LatoWeb"/>
              </a:rPr>
              <a:t>axes</a:t>
            </a:r>
            <a:r>
              <a:rPr lang="en-US" sz="2400" dirty="0">
                <a:solidFill>
                  <a:srgbClr val="2D3B45"/>
                </a:solidFill>
                <a:latin typeface="LatoWeb"/>
              </a:rPr>
              <a:t> - a plotting object where you can add plots or images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D3B45"/>
              </a:solidFill>
              <a:latin typeface="LatoWeb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3B45"/>
                </a:solidFill>
                <a:latin typeface="LatoWeb"/>
              </a:rPr>
              <a:t>handle</a:t>
            </a:r>
            <a:r>
              <a:rPr lang="en-US" sz="2400" dirty="0">
                <a:solidFill>
                  <a:srgbClr val="2D3B45"/>
                </a:solidFill>
                <a:latin typeface="LatoWeb"/>
              </a:rPr>
              <a:t> - an object identifier. Every figure, axis, and control element has a handle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D3B45"/>
              </a:solidFill>
              <a:latin typeface="LatoWeb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3B45"/>
                </a:solidFill>
                <a:latin typeface="LatoWeb"/>
              </a:rPr>
              <a:t>properties</a:t>
            </a:r>
            <a:r>
              <a:rPr lang="en-US" sz="2400" dirty="0">
                <a:solidFill>
                  <a:srgbClr val="2D3B45"/>
                </a:solidFill>
                <a:latin typeface="LatoWeb"/>
              </a:rPr>
              <a:t> - the properties of an object like a figure or an axis</a:t>
            </a:r>
            <a:endParaRPr lang="en-US" sz="2400" b="0" i="0" dirty="0">
              <a:solidFill>
                <a:srgbClr val="2D3B45"/>
              </a:solidFill>
              <a:effectLst/>
              <a:latin typeface="LatoWeb"/>
            </a:endParaRPr>
          </a:p>
        </p:txBody>
      </p:sp>
    </p:spTree>
    <p:extLst>
      <p:ext uri="{BB962C8B-B14F-4D97-AF65-F5344CB8AC3E}">
        <p14:creationId xmlns:p14="http://schemas.microsoft.com/office/powerpoint/2010/main" val="285277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178423-7EF0-43DA-B745-78A66A51E4BF}"/>
              </a:ext>
            </a:extLst>
          </p:cNvPr>
          <p:cNvSpPr/>
          <p:nvPr/>
        </p:nvSpPr>
        <p:spPr>
          <a:xfrm>
            <a:off x="3183954" y="1532770"/>
            <a:ext cx="5019333" cy="3394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0" dirty="0">
                <a:solidFill>
                  <a:sysClr val="windowText" lastClr="000000"/>
                </a:solidFill>
              </a:rPr>
              <a:t>Figure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294BDB-326C-44FD-B739-C8A4C7160B09}"/>
              </a:ext>
            </a:extLst>
          </p:cNvPr>
          <p:cNvSpPr/>
          <p:nvPr/>
        </p:nvSpPr>
        <p:spPr>
          <a:xfrm>
            <a:off x="3505199" y="2494315"/>
            <a:ext cx="4540206" cy="2248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0" dirty="0">
                <a:solidFill>
                  <a:sysClr val="windowText" lastClr="000000"/>
                </a:solidFill>
              </a:rPr>
              <a:t>Axes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29BCBF-28B1-4FC4-A5A5-DC49E18CB9B8}"/>
              </a:ext>
            </a:extLst>
          </p:cNvPr>
          <p:cNvSpPr/>
          <p:nvPr/>
        </p:nvSpPr>
        <p:spPr>
          <a:xfrm>
            <a:off x="6065848" y="2521725"/>
            <a:ext cx="559167" cy="22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Graphing 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543B5A-AD25-4C73-8A10-F64A48132296}"/>
              </a:ext>
            </a:extLst>
          </p:cNvPr>
          <p:cNvSpPr/>
          <p:nvPr/>
        </p:nvSpPr>
        <p:spPr>
          <a:xfrm>
            <a:off x="5296722" y="2517886"/>
            <a:ext cx="559167" cy="22015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r>
              <a:rPr lang="en-US" sz="2400" dirty="0">
                <a:solidFill>
                  <a:srgbClr val="FF0000"/>
                </a:solidFill>
              </a:rPr>
              <a:t>Graphing Object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5035B9A-6D8E-4F5D-B291-A663C680038D}"/>
              </a:ext>
            </a:extLst>
          </p:cNvPr>
          <p:cNvSpPr/>
          <p:nvPr/>
        </p:nvSpPr>
        <p:spPr>
          <a:xfrm>
            <a:off x="8073911" y="1302525"/>
            <a:ext cx="482417" cy="3881266"/>
          </a:xfrm>
          <a:prstGeom prst="righ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8DAFB1-4255-44AE-9264-CD24D273411C}"/>
              </a:ext>
            </a:extLst>
          </p:cNvPr>
          <p:cNvSpPr txBox="1"/>
          <p:nvPr/>
        </p:nvSpPr>
        <p:spPr>
          <a:xfrm>
            <a:off x="8725175" y="1752558"/>
            <a:ext cx="348826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Properties:</a:t>
            </a:r>
          </a:p>
          <a:p>
            <a:pPr marL="342900" indent="-342900">
              <a:buAutoNum type="arabicPeriod"/>
            </a:pPr>
            <a:r>
              <a:rPr lang="en-US" sz="3200" dirty="0"/>
              <a:t>Color</a:t>
            </a:r>
          </a:p>
          <a:p>
            <a:pPr marL="342900" indent="-342900">
              <a:buAutoNum type="arabicPeriod"/>
            </a:pPr>
            <a:r>
              <a:rPr lang="en-US" sz="3200" dirty="0" err="1"/>
              <a:t>LineWidth</a:t>
            </a: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Background Color</a:t>
            </a:r>
          </a:p>
          <a:p>
            <a:pPr marL="342900" indent="-342900">
              <a:buAutoNum type="arabicPeriod"/>
            </a:pPr>
            <a:r>
              <a:rPr lang="en-US" sz="3200" dirty="0"/>
              <a:t>Title</a:t>
            </a:r>
          </a:p>
          <a:p>
            <a:pPr marL="342900" indent="-342900">
              <a:buAutoNum type="arabicPeriod"/>
            </a:pPr>
            <a:r>
              <a:rPr lang="en-US" sz="3200" dirty="0"/>
              <a:t>Size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023BB2-8F15-4BBF-AD93-F86AFE827C09}"/>
              </a:ext>
            </a:extLst>
          </p:cNvPr>
          <p:cNvSpPr txBox="1"/>
          <p:nvPr/>
        </p:nvSpPr>
        <p:spPr>
          <a:xfrm>
            <a:off x="801495" y="2937612"/>
            <a:ext cx="1640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Handles: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880C8BC-179B-4B78-997B-31D28B8D0D9A}"/>
              </a:ext>
            </a:extLst>
          </p:cNvPr>
          <p:cNvSpPr/>
          <p:nvPr/>
        </p:nvSpPr>
        <p:spPr>
          <a:xfrm flipH="1">
            <a:off x="2610535" y="1289367"/>
            <a:ext cx="482417" cy="3881266"/>
          </a:xfrm>
          <a:prstGeom prst="righ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71F2B-8ACF-4C63-ACE0-32B83B5B9FE0}"/>
              </a:ext>
            </a:extLst>
          </p:cNvPr>
          <p:cNvSpPr txBox="1"/>
          <p:nvPr/>
        </p:nvSpPr>
        <p:spPr>
          <a:xfrm>
            <a:off x="2115096" y="-4429"/>
            <a:ext cx="7646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dobe Garamond Pro" panose="02020502060506020403" pitchFamily="18" charset="0"/>
              </a:rPr>
              <a:t>Important Terminology</a:t>
            </a:r>
          </a:p>
        </p:txBody>
      </p:sp>
    </p:spTree>
    <p:extLst>
      <p:ext uri="{BB962C8B-B14F-4D97-AF65-F5344CB8AC3E}">
        <p14:creationId xmlns:p14="http://schemas.microsoft.com/office/powerpoint/2010/main" val="382873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10515600" cy="7747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Handle property rules (REVIEW)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72977"/>
            <a:ext cx="65641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</a:rPr>
              <a:t>Graphics</a:t>
            </a:r>
            <a:r>
              <a:rPr lang="en-US" sz="3600" b="1" dirty="0">
                <a:latin typeface="Courier New" panose="02070309020205020404" pitchFamily="49" charset="0"/>
              </a:rPr>
              <a:t> Name Value Pairs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275438"/>
            <a:ext cx="95311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As of 2014b Graphics handles behave like other Matlab objects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551837"/>
            <a:ext cx="1016816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h = plot(1:10);</a:t>
            </a:r>
          </a:p>
          <a:p>
            <a:r>
              <a:rPr lang="en-US" sz="3600" b="1" dirty="0" err="1">
                <a:latin typeface="Courier New" panose="02070309020205020404" pitchFamily="49" charset="0"/>
              </a:rPr>
              <a:t>h.LineWidth</a:t>
            </a:r>
            <a:r>
              <a:rPr lang="en-US" sz="3600" b="1" dirty="0">
                <a:latin typeface="Courier New" panose="02070309020205020404" pitchFamily="49" charset="0"/>
              </a:rPr>
              <a:t> = 2;</a:t>
            </a:r>
          </a:p>
          <a:p>
            <a:r>
              <a:rPr lang="en-US" sz="3600" b="1" dirty="0" err="1">
                <a:latin typeface="Courier New" panose="02070309020205020404" pitchFamily="49" charset="0"/>
              </a:rPr>
              <a:t>object.</a:t>
            </a:r>
            <a:r>
              <a:rPr lang="en-US" sz="3600" b="1" dirty="0" err="1">
                <a:solidFill>
                  <a:srgbClr val="E520F4"/>
                </a:solidFill>
                <a:latin typeface="Courier New" panose="02070309020205020404" pitchFamily="49" charset="0"/>
              </a:rPr>
              <a:t>PropertyName</a:t>
            </a:r>
            <a:r>
              <a:rPr lang="en-US" sz="3600" b="1" dirty="0">
                <a:solidFill>
                  <a:srgbClr val="E520F4"/>
                </a:solidFill>
                <a:latin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</a:rPr>
              <a:t>=</a:t>
            </a:r>
            <a:r>
              <a:rPr lang="en-US" sz="3600" b="1" dirty="0">
                <a:solidFill>
                  <a:srgbClr val="E520F4"/>
                </a:solidFill>
                <a:latin typeface="Courier New" panose="02070309020205020404" pitchFamily="49" charset="0"/>
              </a:rPr>
              <a:t> </a:t>
            </a:r>
            <a:r>
              <a:rPr lang="en-US" sz="3600" b="1" dirty="0" err="1">
                <a:solidFill>
                  <a:srgbClr val="E520F4"/>
                </a:solidFill>
                <a:latin typeface="Courier New" panose="02070309020205020404" pitchFamily="49" charset="0"/>
              </a:rPr>
              <a:t>PropertyValue</a:t>
            </a:r>
            <a:endParaRPr lang="en-US" sz="36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7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A8BE8E-E09D-4DDE-BDDF-29FE181FB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923"/>
          <a:stretch/>
        </p:blipFill>
        <p:spPr>
          <a:xfrm>
            <a:off x="92052" y="891396"/>
            <a:ext cx="12007896" cy="42582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078DE6-DAC7-4136-BE3C-70813A49B4EC}"/>
              </a:ext>
            </a:extLst>
          </p:cNvPr>
          <p:cNvSpPr/>
          <p:nvPr/>
        </p:nvSpPr>
        <p:spPr>
          <a:xfrm>
            <a:off x="136886" y="1708340"/>
            <a:ext cx="7627301" cy="1763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B2E020-9410-4ACE-BF9E-D8CF856F5DB1}"/>
              </a:ext>
            </a:extLst>
          </p:cNvPr>
          <p:cNvSpPr/>
          <p:nvPr/>
        </p:nvSpPr>
        <p:spPr>
          <a:xfrm>
            <a:off x="213086" y="3386565"/>
            <a:ext cx="11886862" cy="1763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37B5C7-6EF0-48BF-BB50-2E4846881A8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747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GUI-based figure generation</a:t>
            </a:r>
          </a:p>
        </p:txBody>
      </p:sp>
    </p:spTree>
    <p:extLst>
      <p:ext uri="{BB962C8B-B14F-4D97-AF65-F5344CB8AC3E}">
        <p14:creationId xmlns:p14="http://schemas.microsoft.com/office/powerpoint/2010/main" val="145419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A8BE8E-E09D-4DDE-BDDF-29FE181FB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53" b="10922"/>
          <a:stretch/>
        </p:blipFill>
        <p:spPr>
          <a:xfrm>
            <a:off x="0" y="782989"/>
            <a:ext cx="12007896" cy="14592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747CF9-E728-4BE0-9C44-9E439FE63A61}"/>
              </a:ext>
            </a:extLst>
          </p:cNvPr>
          <p:cNvSpPr/>
          <p:nvPr/>
        </p:nvSpPr>
        <p:spPr>
          <a:xfrm>
            <a:off x="6378898" y="1160795"/>
            <a:ext cx="711809" cy="684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F208D-25E6-46D2-883E-A2D159BD1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94" y="2291017"/>
            <a:ext cx="4608486" cy="40687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8F84F2-73D9-4801-95A2-CECEBFBEE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94" y="2291017"/>
            <a:ext cx="4608487" cy="40791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ACF25C9-1A39-4B8C-B672-42D5BE44C7B7}"/>
              </a:ext>
            </a:extLst>
          </p:cNvPr>
          <p:cNvSpPr/>
          <p:nvPr/>
        </p:nvSpPr>
        <p:spPr>
          <a:xfrm>
            <a:off x="536593" y="3475999"/>
            <a:ext cx="1352437" cy="181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BF3043-EFA9-4B9D-B96B-758BDD7C2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832" y="2301406"/>
            <a:ext cx="6174876" cy="406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78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ure 1">
            <a:extLst>
              <a:ext uri="{FF2B5EF4-FFF2-40B4-BE49-F238E27FC236}">
                <a16:creationId xmlns:a16="http://schemas.microsoft.com/office/drawing/2014/main" id="{0B0ACF1C-19A6-48BB-B8AD-47FE518EE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9" y="985496"/>
            <a:ext cx="5487166" cy="4887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0C707B-E8AC-4598-BD6D-08CFD33B8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37" r="853"/>
          <a:stretch/>
        </p:blipFill>
        <p:spPr>
          <a:xfrm>
            <a:off x="188469" y="1211345"/>
            <a:ext cx="5335755" cy="4536908"/>
          </a:xfrm>
          <a:prstGeom prst="rect">
            <a:avLst/>
          </a:prstGeom>
        </p:spPr>
      </p:pic>
      <p:pic>
        <p:nvPicPr>
          <p:cNvPr id="9" name="Picture 8" descr="Figures - Figure 1">
            <a:extLst>
              <a:ext uri="{FF2B5EF4-FFF2-40B4-BE49-F238E27FC236}">
                <a16:creationId xmlns:a16="http://schemas.microsoft.com/office/drawing/2014/main" id="{B0E33B31-C433-4F24-A95F-81270E2C8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3" y="782295"/>
            <a:ext cx="6540239" cy="58725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19456C-195B-4401-BF26-83555FF5A847}"/>
              </a:ext>
            </a:extLst>
          </p:cNvPr>
          <p:cNvSpPr txBox="1"/>
          <p:nvPr/>
        </p:nvSpPr>
        <p:spPr>
          <a:xfrm>
            <a:off x="7124700" y="1894749"/>
            <a:ext cx="464646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Manual modification:</a:t>
            </a:r>
          </a:p>
          <a:p>
            <a:pPr marL="342900" indent="-342900">
              <a:buAutoNum type="arabicPeriod"/>
            </a:pPr>
            <a:r>
              <a:rPr lang="en-US" sz="4000" dirty="0">
                <a:solidFill>
                  <a:srgbClr val="FF0000"/>
                </a:solidFill>
              </a:rPr>
              <a:t>Plot elements</a:t>
            </a:r>
          </a:p>
          <a:p>
            <a:pPr marL="342900" indent="-342900">
              <a:buAutoNum type="arabicPeriod"/>
            </a:pPr>
            <a:r>
              <a:rPr lang="en-US" sz="4000" dirty="0">
                <a:solidFill>
                  <a:srgbClr val="FF0000"/>
                </a:solidFill>
              </a:rPr>
              <a:t>Axis elements</a:t>
            </a:r>
          </a:p>
          <a:p>
            <a:pPr marL="342900" indent="-342900">
              <a:buAutoNum type="arabicPeriod"/>
            </a:pPr>
            <a:r>
              <a:rPr lang="en-US" sz="4000" dirty="0">
                <a:solidFill>
                  <a:srgbClr val="FF0000"/>
                </a:solidFill>
              </a:rPr>
              <a:t>Legend</a:t>
            </a:r>
          </a:p>
          <a:p>
            <a:pPr marL="342900" indent="-342900">
              <a:buAutoNum type="arabicPeriod"/>
            </a:pPr>
            <a:r>
              <a:rPr lang="en-US" sz="4000" dirty="0">
                <a:solidFill>
                  <a:srgbClr val="FF0000"/>
                </a:solidFill>
              </a:rPr>
              <a:t>Etc.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AFB1F3-2613-4425-95C2-21A3A1B244E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747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GUI-based figure modification</a:t>
            </a:r>
          </a:p>
        </p:txBody>
      </p:sp>
    </p:spTree>
    <p:extLst>
      <p:ext uri="{BB962C8B-B14F-4D97-AF65-F5344CB8AC3E}">
        <p14:creationId xmlns:p14="http://schemas.microsoft.com/office/powerpoint/2010/main" val="60676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CB9C9E-977C-4C25-84DF-B487D4A14A84}"/>
              </a:ext>
            </a:extLst>
          </p:cNvPr>
          <p:cNvSpPr txBox="1"/>
          <p:nvPr/>
        </p:nvSpPr>
        <p:spPr>
          <a:xfrm>
            <a:off x="3031958" y="0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tencil" panose="040409050D0802020404" pitchFamily="82" charset="0"/>
              </a:rPr>
              <a:t>Anatomy of 2D Figure</a:t>
            </a:r>
          </a:p>
        </p:txBody>
      </p:sp>
      <p:pic>
        <p:nvPicPr>
          <p:cNvPr id="17" name="Picture 1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FA8C1DB-9A30-4627-B60C-0B0F7D6E6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81192" y="-3697069"/>
            <a:ext cx="7650140" cy="5735419"/>
          </a:xfrm>
          <a:prstGeom prst="rect">
            <a:avLst/>
          </a:prstGeom>
        </p:spPr>
      </p:pic>
      <p:pic>
        <p:nvPicPr>
          <p:cNvPr id="19" name="Picture 1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1828D6B-46BE-413E-8B94-3FC5373F6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55822" y="-10097869"/>
            <a:ext cx="7650140" cy="5735419"/>
          </a:xfrm>
          <a:prstGeom prst="rect">
            <a:avLst/>
          </a:prstGeom>
        </p:spPr>
      </p:pic>
      <p:pic>
        <p:nvPicPr>
          <p:cNvPr id="21" name="Picture 20" descr="A close up of a map&#10;&#10;Description generated with high confidence">
            <a:extLst>
              <a:ext uri="{FF2B5EF4-FFF2-40B4-BE49-F238E27FC236}">
                <a16:creationId xmlns:a16="http://schemas.microsoft.com/office/drawing/2014/main" id="{9E53CB06-C1E2-4DA4-BB63-0FD3BF8F6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077" y="12418546"/>
            <a:ext cx="7650140" cy="5735419"/>
          </a:xfrm>
          <a:prstGeom prst="rect">
            <a:avLst/>
          </a:prstGeom>
        </p:spPr>
      </p:pic>
      <p:pic>
        <p:nvPicPr>
          <p:cNvPr id="23" name="Picture 2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1CB39F8-7104-4D70-A340-A425D3BA4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077" y="6326654"/>
            <a:ext cx="7650140" cy="5735419"/>
          </a:xfrm>
          <a:prstGeom prst="rect">
            <a:avLst/>
          </a:prstGeom>
        </p:spPr>
      </p:pic>
      <p:pic>
        <p:nvPicPr>
          <p:cNvPr id="25" name="Picture 2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FBAFA77-B431-4103-90FD-FD1DF2E015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1426" y="531346"/>
            <a:ext cx="7650140" cy="5735419"/>
          </a:xfrm>
          <a:prstGeom prst="rect">
            <a:avLst/>
          </a:prstGeom>
        </p:spPr>
      </p:pic>
      <p:pic>
        <p:nvPicPr>
          <p:cNvPr id="27" name="Picture 2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5DF2A61-5FAC-45B7-8946-50C0F76AED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4578" y="-5412254"/>
            <a:ext cx="7650140" cy="5735419"/>
          </a:xfrm>
          <a:prstGeom prst="rect">
            <a:avLst/>
          </a:prstGeom>
        </p:spPr>
      </p:pic>
      <p:pic>
        <p:nvPicPr>
          <p:cNvPr id="29" name="Picture 2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D44F0DD-72EC-4981-BDEE-263A814948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4578" y="-11355854"/>
            <a:ext cx="7650140" cy="5735419"/>
          </a:xfrm>
          <a:prstGeom prst="rect">
            <a:avLst/>
          </a:prstGeom>
        </p:spPr>
      </p:pic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1E793DC-FFBE-4DEB-83FA-E9A3BD9B19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1" y="811892"/>
            <a:ext cx="6981614" cy="5234215"/>
          </a:xfrm>
          <a:prstGeom prst="rect">
            <a:avLst/>
          </a:prstGeom>
        </p:spPr>
      </p:pic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AC47E8F-1B29-4BB3-B7BE-DBCB208B0C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1" y="811892"/>
            <a:ext cx="6981614" cy="523421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32B01CA-2895-4679-BB38-CD02325D6372}"/>
              </a:ext>
            </a:extLst>
          </p:cNvPr>
          <p:cNvSpPr txBox="1"/>
          <p:nvPr/>
        </p:nvSpPr>
        <p:spPr>
          <a:xfrm>
            <a:off x="6775132" y="1007738"/>
            <a:ext cx="4493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p1 = plot(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93C836-91CA-495C-A3A6-ED7015DB24F5}"/>
              </a:ext>
            </a:extLst>
          </p:cNvPr>
          <p:cNvSpPr txBox="1"/>
          <p:nvPr/>
        </p:nvSpPr>
        <p:spPr>
          <a:xfrm>
            <a:off x="6775132" y="3093833"/>
            <a:ext cx="37675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Using </a:t>
            </a:r>
            <a:r>
              <a:rPr lang="en-US" sz="2400" b="1" u="sng" dirty="0">
                <a:cs typeface="Courier New" panose="02070309020205020404" pitchFamily="49" charset="0"/>
              </a:rPr>
              <a:t>handles</a:t>
            </a:r>
            <a:r>
              <a:rPr lang="en-US" sz="2400" dirty="0">
                <a:cs typeface="Courier New" panose="02070309020205020404" pitchFamily="49" charset="0"/>
              </a:rPr>
              <a:t> for </a:t>
            </a:r>
            <a:r>
              <a:rPr lang="en-US" sz="2400" b="1" u="sng" dirty="0">
                <a:cs typeface="Courier New" panose="02070309020205020404" pitchFamily="49" charset="0"/>
              </a:rPr>
              <a:t>objects</a:t>
            </a:r>
            <a:r>
              <a:rPr lang="en-US" sz="2400" dirty="0">
                <a:cs typeface="Courier New" panose="02070309020205020404" pitchFamily="49" charset="0"/>
              </a:rPr>
              <a:t> to 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change </a:t>
            </a:r>
            <a:r>
              <a:rPr lang="en-US" sz="2400" b="1" u="sng" dirty="0">
                <a:cs typeface="Courier New" panose="02070309020205020404" pitchFamily="49" charset="0"/>
              </a:rPr>
              <a:t>properties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A2F94C-2226-45B5-8F2E-27D335033787}"/>
              </a:ext>
            </a:extLst>
          </p:cNvPr>
          <p:cNvGrpSpPr/>
          <p:nvPr/>
        </p:nvGrpSpPr>
        <p:grpSpPr>
          <a:xfrm>
            <a:off x="288036" y="960120"/>
            <a:ext cx="10672857" cy="5085987"/>
            <a:chOff x="288036" y="960120"/>
            <a:chExt cx="10672857" cy="508598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EE09CA-B613-469C-9790-9777F541EBD8}"/>
                </a:ext>
              </a:extLst>
            </p:cNvPr>
            <p:cNvSpPr/>
            <p:nvPr/>
          </p:nvSpPr>
          <p:spPr>
            <a:xfrm>
              <a:off x="2039112" y="960120"/>
              <a:ext cx="3502152" cy="201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F69E119-2B33-4FA5-A644-D57C1A6372D8}"/>
                </a:ext>
              </a:extLst>
            </p:cNvPr>
            <p:cNvSpPr/>
            <p:nvPr/>
          </p:nvSpPr>
          <p:spPr>
            <a:xfrm>
              <a:off x="4903393" y="1278080"/>
              <a:ext cx="1506551" cy="5598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74B296F-60C6-4085-9E35-821E8E4C78F6}"/>
                </a:ext>
              </a:extLst>
            </p:cNvPr>
            <p:cNvSpPr/>
            <p:nvPr/>
          </p:nvSpPr>
          <p:spPr>
            <a:xfrm>
              <a:off x="288036" y="2703576"/>
              <a:ext cx="379476" cy="12243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4EF11D-6BAC-40FC-9BDA-591A4467B7FD}"/>
                </a:ext>
              </a:extLst>
            </p:cNvPr>
            <p:cNvSpPr/>
            <p:nvPr/>
          </p:nvSpPr>
          <p:spPr>
            <a:xfrm>
              <a:off x="3031958" y="5753983"/>
              <a:ext cx="1521754" cy="292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7B1B90-639A-49EE-8F0E-CB75C00AA974}"/>
                </a:ext>
              </a:extLst>
            </p:cNvPr>
            <p:cNvSpPr/>
            <p:nvPr/>
          </p:nvSpPr>
          <p:spPr>
            <a:xfrm>
              <a:off x="1382990" y="4955407"/>
              <a:ext cx="3381034" cy="292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C14E732-3D25-4144-9AB0-9A6DED756792}"/>
                </a:ext>
              </a:extLst>
            </p:cNvPr>
            <p:cNvSpPr/>
            <p:nvPr/>
          </p:nvSpPr>
          <p:spPr>
            <a:xfrm>
              <a:off x="1026374" y="5492416"/>
              <a:ext cx="5676178" cy="292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8E2919-2B23-4022-8D7B-AC8601F49873}"/>
                </a:ext>
              </a:extLst>
            </p:cNvPr>
            <p:cNvSpPr/>
            <p:nvPr/>
          </p:nvSpPr>
          <p:spPr>
            <a:xfrm>
              <a:off x="1108670" y="5304802"/>
              <a:ext cx="1521754" cy="1876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7B25108-7032-44A0-BD29-54D5F84438AB}"/>
                </a:ext>
              </a:extLst>
            </p:cNvPr>
            <p:cNvSpPr/>
            <p:nvPr/>
          </p:nvSpPr>
          <p:spPr>
            <a:xfrm>
              <a:off x="1659949" y="1787118"/>
              <a:ext cx="2878255" cy="23002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85A6A6-D6B2-4005-92A8-497C5B64D7A0}"/>
                </a:ext>
              </a:extLst>
            </p:cNvPr>
            <p:cNvSpPr txBox="1"/>
            <p:nvPr/>
          </p:nvSpPr>
          <p:spPr>
            <a:xfrm>
              <a:off x="6775132" y="4423109"/>
              <a:ext cx="41857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Plot 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88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DDDD3-8F76-4F96-9E93-BF1F7D8E81B7}"/>
              </a:ext>
            </a:extLst>
          </p:cNvPr>
          <p:cNvSpPr txBox="1"/>
          <p:nvPr/>
        </p:nvSpPr>
        <p:spPr>
          <a:xfrm>
            <a:off x="30757" y="688239"/>
            <a:ext cx="51251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(0,2*pi,50)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 = sin(x)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 = cos(x)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03ED3-6E7A-4C11-8C41-5D96936525CA}"/>
              </a:ext>
            </a:extLst>
          </p:cNvPr>
          <p:cNvSpPr txBox="1"/>
          <p:nvPr/>
        </p:nvSpPr>
        <p:spPr>
          <a:xfrm>
            <a:off x="66815" y="5475158"/>
            <a:ext cx="4424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</a:t>
            </a:r>
            <a:r>
              <a:rPr lang="en-US" sz="240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’Color’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’r</a:t>
            </a:r>
            <a:r>
              <a:rPr lang="en-US" sz="24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hold on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scatter(x,y,30,</a:t>
            </a:r>
            <a:r>
              <a:rPr lang="en-US" sz="24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’g’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’x’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88CD96-BA49-4063-A7A7-5ACD2C61DA09}"/>
              </a:ext>
            </a:extLst>
          </p:cNvPr>
          <p:cNvSpPr txBox="1">
            <a:spLocks/>
          </p:cNvSpPr>
          <p:nvPr/>
        </p:nvSpPr>
        <p:spPr>
          <a:xfrm>
            <a:off x="0" y="-42448"/>
            <a:ext cx="10515600" cy="7747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Multiple paths lead to same endpoint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9B1314-DC99-417D-B1FB-B38400808C8D}"/>
              </a:ext>
            </a:extLst>
          </p:cNvPr>
          <p:cNvSpPr/>
          <p:nvPr/>
        </p:nvSpPr>
        <p:spPr>
          <a:xfrm>
            <a:off x="79515" y="2752919"/>
            <a:ext cx="424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plot(x,y,</a:t>
            </a:r>
            <a:r>
              <a:rPr lang="en-US" sz="24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,x,z,</a:t>
            </a:r>
            <a:r>
              <a:rPr lang="en-US" sz="24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gx</a:t>
            </a:r>
            <a:r>
              <a:rPr lang="en-US" sz="24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B0C23-4467-488C-843C-B7F969FB9C6A}"/>
              </a:ext>
            </a:extLst>
          </p:cNvPr>
          <p:cNvSpPr txBox="1"/>
          <p:nvPr/>
        </p:nvSpPr>
        <p:spPr>
          <a:xfrm>
            <a:off x="68943" y="2408742"/>
            <a:ext cx="1270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Option 1</a:t>
            </a:r>
          </a:p>
        </p:txBody>
      </p:sp>
      <p:pic>
        <p:nvPicPr>
          <p:cNvPr id="10" name="Picture 9" descr="Figure 1">
            <a:extLst>
              <a:ext uri="{FF2B5EF4-FFF2-40B4-BE49-F238E27FC236}">
                <a16:creationId xmlns:a16="http://schemas.microsoft.com/office/drawing/2014/main" id="{C7401CF1-2530-4089-B8C3-86B155DFD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499" y="1006884"/>
            <a:ext cx="6128716" cy="54583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84CBFA-7FAB-40A4-A9FC-3449EC1DBE1A}"/>
              </a:ext>
            </a:extLst>
          </p:cNvPr>
          <p:cNvSpPr/>
          <p:nvPr/>
        </p:nvSpPr>
        <p:spPr>
          <a:xfrm>
            <a:off x="92215" y="3681517"/>
            <a:ext cx="27655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</a:t>
            </a:r>
            <a:r>
              <a:rPr lang="en-US" sz="240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’r</a:t>
            </a:r>
            <a:r>
              <a:rPr lang="en-US" sz="24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hold </a:t>
            </a:r>
            <a:r>
              <a:rPr lang="en-US" sz="24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plot(x,z,</a:t>
            </a:r>
            <a:r>
              <a:rPr lang="en-US" sz="24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40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gx</a:t>
            </a:r>
            <a:r>
              <a:rPr lang="en-US" sz="24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4B4B04-3117-49B5-A94B-00B8F25550B9}"/>
              </a:ext>
            </a:extLst>
          </p:cNvPr>
          <p:cNvSpPr txBox="1"/>
          <p:nvPr/>
        </p:nvSpPr>
        <p:spPr>
          <a:xfrm>
            <a:off x="92215" y="3312513"/>
            <a:ext cx="1270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Option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2A185-68F1-4F95-B15F-152D7F71210C}"/>
              </a:ext>
            </a:extLst>
          </p:cNvPr>
          <p:cNvSpPr txBox="1"/>
          <p:nvPr/>
        </p:nvSpPr>
        <p:spPr>
          <a:xfrm>
            <a:off x="57586" y="5067265"/>
            <a:ext cx="1270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85574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8" grpId="0"/>
      <p:bldP spid="11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</TotalTime>
  <Words>331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Adobe Garamond Pro</vt:lpstr>
      <vt:lpstr>Arial</vt:lpstr>
      <vt:lpstr>Calibri</vt:lpstr>
      <vt:lpstr>Calibri Light</vt:lpstr>
      <vt:lpstr>Courier New</vt:lpstr>
      <vt:lpstr>LatoWeb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Plotting/Visualization</dc:title>
  <dc:creator>John Thompson</dc:creator>
  <cp:lastModifiedBy>John Thompson</cp:lastModifiedBy>
  <cp:revision>41</cp:revision>
  <dcterms:created xsi:type="dcterms:W3CDTF">2018-05-28T04:03:27Z</dcterms:created>
  <dcterms:modified xsi:type="dcterms:W3CDTF">2023-06-26T01:06:02Z</dcterms:modified>
</cp:coreProperties>
</file>