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CDD2-7DCA-4F28-ACE9-C9BDDA7AD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AF485-BB87-4427-9BEE-F3F7030A8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A6A80-3790-4584-A610-00CF8B6AA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A8144-AEB4-4A05-B608-3381CB2C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47C26-7D23-4C9B-A8A8-89148E88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E260-8F50-4890-95FE-31E55B3D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35A8D-7F78-432F-96BC-E69548F8F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A5831-0D41-4AF4-A9BF-A2263BC8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E2201-A253-42B9-8ECE-9B21BF15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86CCA-5F75-4667-91A2-E5E17FB9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9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E3668-FFAC-47EF-B928-49D505935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49438-020F-4915-9BCE-82A194343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B20B8-258B-45E4-8EEA-EF8F09BD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2DAF6-1ECE-430B-A73D-8B43209D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2F1F5-74CC-46AD-B76E-353311BA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3CEB-208A-46AF-B5C8-DEF056AD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1C82B-9163-4232-8F66-44B39A05A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80CCE-A632-4606-8A81-E4761492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75CAA-F203-4BB9-A048-62E00F61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3DE9F-31F8-4BD8-9118-5F946271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2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1912-CF85-44D3-9CE0-B17D2D34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2650D-9A3D-4B70-979C-4A0FFEAB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29EB6-3CF5-4635-8A09-EE66A050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EE443-F4DF-43E3-BF5E-3DCA3E30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1E346-A02B-4D65-AC59-67D47FD6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0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121C-E68F-413B-AF6F-055B4088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7E19-98DA-48BE-B1B0-0D6A2E19C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93445-1375-4F7C-BC6A-79F379EF9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97360-BC1E-4503-A28B-999B6D34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48743-0810-46BE-8AA1-F84346DE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9D7A3-4E25-41B9-A1F2-115567E2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9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C3A3-496C-4309-B6FC-9498EF2F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9D151-1C74-4D7D-8DE7-454201242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F9268-AF8F-4D4C-B537-211A2E6E3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FAE62-38C4-498A-8A67-2818A8FF3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0360E-E98C-4BD5-A28C-A24F9894E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5F144-866C-4614-8BB5-2377BDCF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25229-A4E7-4C45-94D5-F622DEB0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C29F3-F91D-4C42-B5BD-1619A76C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9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E026-6D28-4EFE-B256-AFB3D51D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E81BF-B5BB-427D-8565-B7A9056E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5585A-F30F-4637-88A9-4B3A50BF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8515D-51D3-494F-9E2C-1DC6C6AA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4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ECA85-A7C7-46C0-B353-01A8D30C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E81B8-0C61-4B18-A3F9-0A67B911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FA6C7-161F-46A0-B716-A0A7052F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3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7B8E-6D18-477D-990D-A41C3142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B8D4-2FDC-4BCC-8391-A0DE7879A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A43D1-D657-4368-99A7-4128F5C8C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D825D-4635-45AC-8078-E11D1A4D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1E753-1E28-48C8-8390-3F21A90D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75A90-F1E1-423B-9D08-5C68627A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8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70E2-98DA-4E2A-8D07-0EB96FF7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F6B99-3BD6-4DF1-97B5-133E78C30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5E2EB-40BF-4540-BBFD-443A73F85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1364D-9939-4F8B-AA65-F4D31E65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A35FA-CCDF-4DC3-878D-D1CC9EF6181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5E1A2-DA12-4E8A-BCEA-312F76A9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EF503-B9F2-42F8-9222-0C2421A5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8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24980-DDA4-4994-B522-CD7C78DD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B8DD6-21ED-4D9C-9B7C-77B1BAF40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E6BBB-C4A8-49FA-AFC0-089257535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A35FA-CCDF-4DC3-878D-D1CC9EF6181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9F57B-566E-4767-9535-80C0A6F98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E443A-2279-4C75-B35B-F43E2FF17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DC7C0-EC69-4DCA-9741-0451F73AD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2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F12350-597A-469C-B9EE-7977FC06E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06" y="0"/>
            <a:ext cx="9681882" cy="685800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6BF374E9-52A1-4C38-92EC-5BED0D0D7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6" y="4463780"/>
            <a:ext cx="2257425" cy="2028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58E5EA-D199-47D9-8478-BAC26C938CEB}"/>
              </a:ext>
            </a:extLst>
          </p:cNvPr>
          <p:cNvSpPr txBox="1"/>
          <p:nvPr/>
        </p:nvSpPr>
        <p:spPr>
          <a:xfrm>
            <a:off x="288387" y="2691638"/>
            <a:ext cx="126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Mature IDE</a:t>
            </a:r>
          </a:p>
        </p:txBody>
      </p:sp>
    </p:spTree>
    <p:extLst>
      <p:ext uri="{BB962C8B-B14F-4D97-AF65-F5344CB8AC3E}">
        <p14:creationId xmlns:p14="http://schemas.microsoft.com/office/powerpoint/2010/main" val="314339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861F9-3D86-4FB3-9CEE-EF0030EA7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775" y="0"/>
            <a:ext cx="943846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A05A70-5E96-4DA0-AA11-2769A71B5E3C}"/>
              </a:ext>
            </a:extLst>
          </p:cNvPr>
          <p:cNvSpPr txBox="1"/>
          <p:nvPr/>
        </p:nvSpPr>
        <p:spPr>
          <a:xfrm>
            <a:off x="499403" y="2468880"/>
            <a:ext cx="1107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.m files</a:t>
            </a:r>
          </a:p>
          <a:p>
            <a:endParaRPr lang="en-US" b="1" dirty="0"/>
          </a:p>
          <a:p>
            <a:r>
              <a:rPr lang="en-US" b="1" dirty="0"/>
              <a:t>Scripts</a:t>
            </a:r>
          </a:p>
          <a:p>
            <a:endParaRPr lang="en-US" b="1" dirty="0"/>
          </a:p>
          <a:p>
            <a:r>
              <a:rPr lang="en-US" b="1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3578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EDB9C3D6-A9CC-4CA2-95D9-63CDA1C7D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2" y="200936"/>
            <a:ext cx="2257425" cy="2028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05AD37-E3E4-454E-9B18-D85CF68D1C3E}"/>
              </a:ext>
            </a:extLst>
          </p:cNvPr>
          <p:cNvSpPr txBox="1"/>
          <p:nvPr/>
        </p:nvSpPr>
        <p:spPr>
          <a:xfrm>
            <a:off x="2729132" y="447299"/>
            <a:ext cx="51946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Company: The MathWorks</a:t>
            </a:r>
          </a:p>
          <a:p>
            <a:r>
              <a:rPr lang="en-US" dirty="0"/>
              <a:t>Products: MATLAB and Simulink</a:t>
            </a:r>
          </a:p>
          <a:p>
            <a:r>
              <a:rPr lang="en-US" dirty="0"/>
              <a:t>Est. 1984</a:t>
            </a:r>
          </a:p>
          <a:p>
            <a:endParaRPr lang="en-US" dirty="0"/>
          </a:p>
          <a:p>
            <a:r>
              <a:rPr lang="en-US" dirty="0"/>
              <a:t>Commercial programming language and environment</a:t>
            </a:r>
          </a:p>
          <a:p>
            <a:r>
              <a:rPr lang="en-US" dirty="0"/>
              <a:t>- Used in industry and the basic sciences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E7B38-D9F8-48D0-B66C-94EBB387437F}"/>
              </a:ext>
            </a:extLst>
          </p:cNvPr>
          <p:cNvSpPr txBox="1"/>
          <p:nvPr/>
        </p:nvSpPr>
        <p:spPr>
          <a:xfrm>
            <a:off x="163202" y="3240744"/>
            <a:ext cx="72954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to Python:</a:t>
            </a:r>
          </a:p>
          <a:p>
            <a:r>
              <a:rPr lang="en-US" dirty="0"/>
              <a:t>- It is a ‘scripted’ / ‘interpreted’ language</a:t>
            </a:r>
          </a:p>
          <a:p>
            <a:endParaRPr lang="en-US" dirty="0"/>
          </a:p>
          <a:p>
            <a:r>
              <a:rPr lang="en-US" dirty="0"/>
              <a:t>MathWorks provides extended functionality through Toolboxes: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Image Processing Toolbox</a:t>
            </a:r>
          </a:p>
          <a:p>
            <a:pPr marL="285750" indent="-285750">
              <a:buFontTx/>
              <a:buChar char="-"/>
            </a:pPr>
            <a:r>
              <a:rPr lang="en-US" dirty="0"/>
              <a:t>Signal Processing Toolbox</a:t>
            </a:r>
          </a:p>
          <a:p>
            <a:endParaRPr lang="en-US" dirty="0"/>
          </a:p>
          <a:p>
            <a:r>
              <a:rPr lang="en-US" dirty="0"/>
              <a:t>User generated function libraries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MathWorks File Exchange</a:t>
            </a:r>
          </a:p>
          <a:p>
            <a:pPr marL="285750" indent="-285750">
              <a:buFontTx/>
              <a:buChar char="-"/>
            </a:pPr>
            <a:r>
              <a:rPr lang="en-US" dirty="0"/>
              <a:t>Github</a:t>
            </a:r>
          </a:p>
          <a:p>
            <a:pPr marL="285750" indent="-285750">
              <a:buFontTx/>
              <a:buChar char="-"/>
            </a:pPr>
            <a:r>
              <a:rPr lang="en-US" dirty="0"/>
              <a:t>NIH supported field standard tools for human neuroscience (+20 years)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FA7C8A-3C8C-4D68-91C8-96D856283A0C}"/>
              </a:ext>
            </a:extLst>
          </p:cNvPr>
          <p:cNvGrpSpPr/>
          <p:nvPr/>
        </p:nvGrpSpPr>
        <p:grpSpPr>
          <a:xfrm>
            <a:off x="7189748" y="2472169"/>
            <a:ext cx="4839050" cy="4336595"/>
            <a:chOff x="7189748" y="2472169"/>
            <a:chExt cx="4839050" cy="433659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F3900C0-196C-4D1F-98B8-1210803E1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9966" y="2472169"/>
              <a:ext cx="3219048" cy="800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99294E-632B-4EBE-A044-9E202AC9A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3318" y="3209717"/>
              <a:ext cx="1971429" cy="159047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CE2D79B-EE9C-45BC-9B82-A4ECD1D52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31395" y="3249705"/>
              <a:ext cx="2597403" cy="148325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1BB9A2-FA31-4A18-A1B3-5D97AADEBB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787" t="7955"/>
            <a:stretch/>
          </p:blipFill>
          <p:spPr>
            <a:xfrm>
              <a:off x="7189748" y="4800194"/>
              <a:ext cx="2510265" cy="20085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BB2E626-9697-4ADA-8273-DB493F25E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08317" y="4702998"/>
              <a:ext cx="2519211" cy="2105766"/>
            </a:xfrm>
            <a:prstGeom prst="rect">
              <a:avLst/>
            </a:prstGeom>
          </p:spPr>
        </p:pic>
      </p:grpSp>
      <p:pic>
        <p:nvPicPr>
          <p:cNvPr id="2050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CBAEC89F-B5A4-42E0-B4D9-95013BE60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1027119"/>
            <a:ext cx="3352800" cy="1362075"/>
          </a:xfrm>
          <a:prstGeom prst="rect">
            <a:avLst/>
          </a:prstGeom>
          <a:noFill/>
        </p:spPr>
      </p:pic>
      <p:pic>
        <p:nvPicPr>
          <p:cNvPr id="1026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16411DE-78EA-4B11-BBC9-83AF4F669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651" y="498711"/>
            <a:ext cx="1933060" cy="1298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01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B9E6FB-DDC0-43E5-B178-49BD0A0FBB15}"/>
              </a:ext>
            </a:extLst>
          </p:cNvPr>
          <p:cNvSpPr txBox="1"/>
          <p:nvPr/>
        </p:nvSpPr>
        <p:spPr>
          <a:xfrm>
            <a:off x="585233" y="385003"/>
            <a:ext cx="72954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Stable language and toolboxes for Mathworks products</a:t>
            </a:r>
          </a:p>
          <a:p>
            <a:pPr marL="285750" indent="-285750">
              <a:buFontTx/>
              <a:buChar char="-"/>
            </a:pPr>
            <a:r>
              <a:rPr lang="en-US" dirty="0"/>
              <a:t>Robust/mature IDE</a:t>
            </a:r>
          </a:p>
          <a:p>
            <a:pPr marL="285750" indent="-285750">
              <a:buFontTx/>
              <a:buChar char="-"/>
            </a:pPr>
            <a:r>
              <a:rPr lang="en-US" dirty="0"/>
              <a:t>Syntax is moderately easy to learn [i.e., Julia] – arguably the second most readable data science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Like Python/R/Julia – interpreted, can be queried line-by-line</a:t>
            </a:r>
          </a:p>
          <a:p>
            <a:pPr marL="285750" indent="-285750">
              <a:buFontTx/>
              <a:buChar char="-"/>
            </a:pPr>
            <a:r>
              <a:rPr lang="en-US" dirty="0"/>
              <a:t>Base data type is matrix – makes vectorized programming very intuitive – easy to rapid prototype complex algorithms in base MATLAB</a:t>
            </a:r>
          </a:p>
          <a:p>
            <a:pPr marL="285750" indent="-285750">
              <a:buFontTx/>
              <a:buChar char="-"/>
            </a:pPr>
            <a:r>
              <a:rPr lang="en-US" dirty="0"/>
              <a:t>With campus license can request engineering assistance with code problem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35574-25C8-4B88-A2E8-DBACCB654832}"/>
              </a:ext>
            </a:extLst>
          </p:cNvPr>
          <p:cNvSpPr txBox="1"/>
          <p:nvPr/>
        </p:nvSpPr>
        <p:spPr>
          <a:xfrm>
            <a:off x="585233" y="3347561"/>
            <a:ext cx="72954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Disadvantages: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Slow to adapt – Python/R/Julia – bleeding edge developments in Stats/ML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Proprietary – less optimal for sharing/open sourcing code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Matlab does have Live Scripts (similar to a notebook), but is FAR behind with browser based, collaborative interaction [basically non-existent] – although work in progress.</a:t>
            </a:r>
          </a:p>
          <a:p>
            <a:pPr marL="285750" indent="-285750">
              <a:buFontTx/>
              <a:buChar char="-"/>
            </a:pPr>
            <a:r>
              <a:rPr lang="en-US" dirty="0"/>
              <a:t>Does not have the vibrant active package development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Data visualization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Data exploration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ML</a:t>
            </a:r>
          </a:p>
          <a:p>
            <a:pPr marL="285750" indent="-285750">
              <a:buFontTx/>
              <a:buChar char="-"/>
            </a:pPr>
            <a:r>
              <a:rPr lang="en-US" dirty="0"/>
              <a:t>TERRIBLE for common statistics – compared to </a:t>
            </a:r>
            <a:r>
              <a:rPr lang="en-US" b="1" u="sng" dirty="0">
                <a:solidFill>
                  <a:srgbClr val="FF0000"/>
                </a:solidFill>
              </a:rPr>
              <a:t>R</a:t>
            </a:r>
            <a:r>
              <a:rPr lang="en-US" dirty="0"/>
              <a:t>/Python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5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361C0F-8D6A-42B0-B218-DA298196404C}"/>
              </a:ext>
            </a:extLst>
          </p:cNvPr>
          <p:cNvSpPr txBox="1"/>
          <p:nvPr/>
        </p:nvSpPr>
        <p:spPr>
          <a:xfrm>
            <a:off x="3260339" y="404459"/>
            <a:ext cx="20071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Python</a:t>
            </a:r>
          </a:p>
          <a:p>
            <a:endParaRPr lang="en-US" sz="2000" dirty="0"/>
          </a:p>
          <a:p>
            <a:r>
              <a:rPr lang="en-US" sz="2000" dirty="0"/>
              <a:t>Dictionary</a:t>
            </a:r>
          </a:p>
          <a:p>
            <a:endParaRPr lang="en-US" sz="2000" dirty="0"/>
          </a:p>
          <a:p>
            <a:r>
              <a:rPr lang="en-US" sz="2000" dirty="0"/>
              <a:t>List</a:t>
            </a:r>
          </a:p>
          <a:p>
            <a:endParaRPr lang="en-US" sz="2000" dirty="0"/>
          </a:p>
          <a:p>
            <a:r>
              <a:rPr lang="en-US" sz="2000" dirty="0"/>
              <a:t>Float</a:t>
            </a:r>
          </a:p>
          <a:p>
            <a:endParaRPr lang="en-US" sz="2000" dirty="0"/>
          </a:p>
          <a:p>
            <a:r>
              <a:rPr lang="en-US" sz="2000" dirty="0"/>
              <a:t>Int</a:t>
            </a:r>
          </a:p>
          <a:p>
            <a:endParaRPr lang="en-US" sz="2000" dirty="0"/>
          </a:p>
          <a:p>
            <a:r>
              <a:rPr lang="en-US" sz="2000" dirty="0"/>
              <a:t>String</a:t>
            </a:r>
          </a:p>
          <a:p>
            <a:endParaRPr lang="en-US" sz="2000" dirty="0"/>
          </a:p>
          <a:p>
            <a:r>
              <a:rPr lang="en-US" sz="2000" dirty="0"/>
              <a:t>Tuple</a:t>
            </a:r>
          </a:p>
          <a:p>
            <a:endParaRPr lang="en-US" sz="2000" dirty="0"/>
          </a:p>
          <a:p>
            <a:r>
              <a:rPr lang="en-US" sz="2000" dirty="0" err="1">
                <a:solidFill>
                  <a:srgbClr val="FF0000"/>
                </a:solidFill>
              </a:rPr>
              <a:t>DataFrame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~</a:t>
            </a:r>
          </a:p>
          <a:p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E489D-FEE5-4531-9C05-B69C2EB5C74E}"/>
              </a:ext>
            </a:extLst>
          </p:cNvPr>
          <p:cNvSpPr txBox="1"/>
          <p:nvPr/>
        </p:nvSpPr>
        <p:spPr>
          <a:xfrm>
            <a:off x="6700688" y="411705"/>
            <a:ext cx="200718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Matlab</a:t>
            </a:r>
          </a:p>
          <a:p>
            <a:endParaRPr lang="en-US" sz="2000" dirty="0"/>
          </a:p>
          <a:p>
            <a:r>
              <a:rPr lang="en-US" sz="2000" dirty="0"/>
              <a:t>Struct</a:t>
            </a:r>
          </a:p>
          <a:p>
            <a:endParaRPr lang="en-US" sz="2000" dirty="0"/>
          </a:p>
          <a:p>
            <a:r>
              <a:rPr lang="en-US" sz="2000" dirty="0"/>
              <a:t>Cell array</a:t>
            </a:r>
          </a:p>
          <a:p>
            <a:endParaRPr lang="en-US" sz="2000" dirty="0"/>
          </a:p>
          <a:p>
            <a:r>
              <a:rPr lang="en-US" sz="2000" dirty="0"/>
              <a:t>Double</a:t>
            </a:r>
          </a:p>
          <a:p>
            <a:endParaRPr lang="en-US" sz="2000" dirty="0"/>
          </a:p>
          <a:p>
            <a:r>
              <a:rPr lang="en-US" sz="2000" dirty="0"/>
              <a:t>Int</a:t>
            </a:r>
          </a:p>
          <a:p>
            <a:endParaRPr lang="en-US" sz="2000" dirty="0"/>
          </a:p>
          <a:p>
            <a:r>
              <a:rPr lang="en-US" sz="2000" dirty="0"/>
              <a:t>String</a:t>
            </a:r>
          </a:p>
          <a:p>
            <a:endParaRPr lang="en-US" sz="2000" dirty="0"/>
          </a:p>
          <a:p>
            <a:r>
              <a:rPr lang="en-US" sz="2000" dirty="0"/>
              <a:t>~</a:t>
            </a:r>
          </a:p>
          <a:p>
            <a:endParaRPr lang="en-US" sz="2000" dirty="0"/>
          </a:p>
          <a:p>
            <a:r>
              <a:rPr lang="en-US" sz="2000" dirty="0"/>
              <a:t>Table</a:t>
            </a:r>
          </a:p>
          <a:p>
            <a:endParaRPr lang="en-US" sz="2000" dirty="0"/>
          </a:p>
          <a:p>
            <a:r>
              <a:rPr lang="en-US" sz="2000" dirty="0"/>
              <a:t>Character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8F02BF-8406-4030-966D-59AAF3D4B8A8}"/>
              </a:ext>
            </a:extLst>
          </p:cNvPr>
          <p:cNvCxnSpPr/>
          <p:nvPr/>
        </p:nvCxnSpPr>
        <p:spPr>
          <a:xfrm>
            <a:off x="4635230" y="1250003"/>
            <a:ext cx="2018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09C9C-80F5-4FA5-8DC8-C4A1B97458B9}"/>
              </a:ext>
            </a:extLst>
          </p:cNvPr>
          <p:cNvCxnSpPr/>
          <p:nvPr/>
        </p:nvCxnSpPr>
        <p:spPr>
          <a:xfrm>
            <a:off x="4597941" y="1815828"/>
            <a:ext cx="2018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FC1C55-C537-4D86-B26C-9F49F6A65891}"/>
              </a:ext>
            </a:extLst>
          </p:cNvPr>
          <p:cNvCxnSpPr/>
          <p:nvPr/>
        </p:nvCxnSpPr>
        <p:spPr>
          <a:xfrm>
            <a:off x="4597941" y="2454611"/>
            <a:ext cx="2018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2DBB2C-2559-487F-80C0-094360A038A8}"/>
              </a:ext>
            </a:extLst>
          </p:cNvPr>
          <p:cNvCxnSpPr/>
          <p:nvPr/>
        </p:nvCxnSpPr>
        <p:spPr>
          <a:xfrm>
            <a:off x="4597941" y="3072317"/>
            <a:ext cx="2018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66BFEF-0344-4725-B4A1-EAF3673835F4}"/>
              </a:ext>
            </a:extLst>
          </p:cNvPr>
          <p:cNvCxnSpPr/>
          <p:nvPr/>
        </p:nvCxnSpPr>
        <p:spPr>
          <a:xfrm>
            <a:off x="4597941" y="3685160"/>
            <a:ext cx="2018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2E2965-2494-47F9-A2C8-C8D9D1380B9A}"/>
              </a:ext>
            </a:extLst>
          </p:cNvPr>
          <p:cNvCxnSpPr/>
          <p:nvPr/>
        </p:nvCxnSpPr>
        <p:spPr>
          <a:xfrm>
            <a:off x="4597941" y="4273684"/>
            <a:ext cx="2018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67F59C-416E-477F-81BE-735B7A446916}"/>
              </a:ext>
            </a:extLst>
          </p:cNvPr>
          <p:cNvCxnSpPr/>
          <p:nvPr/>
        </p:nvCxnSpPr>
        <p:spPr>
          <a:xfrm>
            <a:off x="4528226" y="4888148"/>
            <a:ext cx="2018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8B246C-3649-4BA8-B2E3-5FEDFC4CD5C3}"/>
              </a:ext>
            </a:extLst>
          </p:cNvPr>
          <p:cNvCxnSpPr/>
          <p:nvPr/>
        </p:nvCxnSpPr>
        <p:spPr>
          <a:xfrm>
            <a:off x="4528226" y="5510718"/>
            <a:ext cx="20184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63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261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Thompson</dc:creator>
  <cp:lastModifiedBy>John Thompson</cp:lastModifiedBy>
  <cp:revision>4</cp:revision>
  <dcterms:created xsi:type="dcterms:W3CDTF">2021-06-11T03:35:49Z</dcterms:created>
  <dcterms:modified xsi:type="dcterms:W3CDTF">2022-06-13T01:09:24Z</dcterms:modified>
</cp:coreProperties>
</file>