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gI/tyyW3rOBIUk9LoVQd7IMxKP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GillSans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a69c0c9afc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a69c0c9af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2a69c0c9afc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69c0c9afc_0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69c0c9af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a69c0c9afc_0_1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69c0c9afc_0_1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69c0c9af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a69c0c9afc_0_1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69c0c9afc_0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69c0c9af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a69c0c9afc_0_1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69c0c9afc_0_1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69c0c9afc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a69c0c9afc_0_1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69c0c9af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a69c0c9afc_0_1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69c0c9afc_0_2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69c0c9af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a69c0c9afc_0_20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69c0c9afc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69c0c9af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a69c0c9afc_0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3de9c4d4c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3de9c4d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63de9c4d4c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69c0c9afc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69c0c9af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a69c0c9afc_0_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</a:rPr>
              <a:t>Ensures that the café has the required number of full-time and part-time staff for each shift from Monday to Thursday and Friday to Sunday.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</a:rPr>
              <a:t>Ensures that full-time employees work a minimum of 40 hours per week.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a69c0c9afc_0_38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g2a69c0c9afc_0_38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g2a69c0c9afc_0_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a69c0c9afc_0_73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g2a69c0c9afc_0_73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g2a69c0c9afc_0_7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a69c0c9afc_0_7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a69c0c9afc_0_79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6" name="Google Shape;56;g2a69c0c9afc_0_79"/>
          <p:cNvSpPr txBox="1"/>
          <p:nvPr>
            <p:ph idx="10" type="dt"/>
          </p:nvPr>
        </p:nvSpPr>
        <p:spPr>
          <a:xfrm>
            <a:off x="8534400" y="6356350"/>
            <a:ext cx="3052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2a69c0c9afc_0_79"/>
          <p:cNvSpPr txBox="1"/>
          <p:nvPr>
            <p:ph idx="11" type="ftr"/>
          </p:nvPr>
        </p:nvSpPr>
        <p:spPr>
          <a:xfrm>
            <a:off x="3864864" y="6356350"/>
            <a:ext cx="4673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2a69c0c9afc_0_79"/>
          <p:cNvSpPr txBox="1"/>
          <p:nvPr>
            <p:ph idx="12" type="sldNum"/>
          </p:nvPr>
        </p:nvSpPr>
        <p:spPr>
          <a:xfrm>
            <a:off x="816864" y="6356350"/>
            <a:ext cx="2641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g2a69c0c9afc_0_79"/>
          <p:cNvSpPr txBox="1"/>
          <p:nvPr>
            <p:ph idx="1" type="body"/>
          </p:nvPr>
        </p:nvSpPr>
        <p:spPr>
          <a:xfrm>
            <a:off x="609600" y="1219200"/>
            <a:ext cx="109728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rtl="0" algn="l">
              <a:spcBef>
                <a:spcPts val="600"/>
              </a:spcBef>
              <a:spcAft>
                <a:spcPts val="0"/>
              </a:spcAft>
              <a:buSzPts val="1368"/>
              <a:buChar char="●"/>
              <a:defRPr/>
            </a:lvl1pPr>
            <a:lvl2pPr indent="-315468" lvl="1" marL="914400" rtl="0" algn="l">
              <a:spcBef>
                <a:spcPts val="1600"/>
              </a:spcBef>
              <a:spcAft>
                <a:spcPts val="0"/>
              </a:spcAft>
              <a:buSzPts val="1368"/>
              <a:buChar char="○"/>
              <a:defRPr/>
            </a:lvl2pPr>
            <a:lvl3pPr indent="-315467" lvl="2" marL="1371600" rtl="0" algn="l">
              <a:spcBef>
                <a:spcPts val="1600"/>
              </a:spcBef>
              <a:spcAft>
                <a:spcPts val="0"/>
              </a:spcAft>
              <a:buSzPts val="1368"/>
              <a:buChar char="■"/>
              <a:defRPr/>
            </a:lvl3pPr>
            <a:lvl4pPr indent="-308610" lvl="3" marL="1828800" rtl="0" algn="l">
              <a:spcBef>
                <a:spcPts val="1600"/>
              </a:spcBef>
              <a:spcAft>
                <a:spcPts val="0"/>
              </a:spcAft>
              <a:buSzPts val="1260"/>
              <a:buChar char="●"/>
              <a:defRPr/>
            </a:lvl4pPr>
            <a:lvl5pPr indent="-308610" lvl="4" marL="2286000" rtl="0" algn="l">
              <a:spcBef>
                <a:spcPts val="1600"/>
              </a:spcBef>
              <a:spcAft>
                <a:spcPts val="0"/>
              </a:spcAft>
              <a:buSzPts val="1260"/>
              <a:buChar char="○"/>
              <a:defRPr/>
            </a:lvl5pPr>
            <a:lvl6pPr indent="-314325" lvl="5" marL="2743200" rtl="0" algn="l">
              <a:spcBef>
                <a:spcPts val="160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rtl="0" algn="l">
              <a:spcBef>
                <a:spcPts val="160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rtl="0" algn="l">
              <a:spcBef>
                <a:spcPts val="160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rtl="0" algn="l">
              <a:spcBef>
                <a:spcPts val="1600"/>
              </a:spcBef>
              <a:spcAft>
                <a:spcPts val="1600"/>
              </a:spcAft>
              <a:buSzPts val="135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a69c0c9afc_0_42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2a69c0c9afc_0_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a69c0c9afc_0_4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2a69c0c9afc_0_4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g2a69c0c9afc_0_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a69c0c9afc_0_4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g2a69c0c9afc_0_49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2a69c0c9afc_0_49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2a69c0c9afc_0_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a69c0c9afc_0_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g2a69c0c9afc_0_5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a69c0c9afc_0_5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g2a69c0c9afc_0_5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2a69c0c9afc_0_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a69c0c9afc_0_61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g2a69c0c9afc_0_6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a69c0c9afc_0_64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2a69c0c9afc_0_64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g2a69c0c9afc_0_64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g2a69c0c9afc_0_64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g2a69c0c9afc_0_6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a69c0c9afc_0_7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g2a69c0c9afc_0_7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a69c0c9afc_0_3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2a69c0c9afc_0_3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2a69c0c9afc_0_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69c0c9afc_0_18"/>
          <p:cNvSpPr txBox="1"/>
          <p:nvPr/>
        </p:nvSpPr>
        <p:spPr>
          <a:xfrm>
            <a:off x="1407775" y="4520375"/>
            <a:ext cx="10190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Project Proposal:- WeatherTech WorkForce Scheduling</a:t>
            </a:r>
            <a:endParaRPr b="1" sz="29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g2a69c0c9afc_0_18"/>
          <p:cNvSpPr txBox="1"/>
          <p:nvPr/>
        </p:nvSpPr>
        <p:spPr>
          <a:xfrm>
            <a:off x="9337725" y="4959475"/>
            <a:ext cx="2748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Presented By:</a:t>
            </a:r>
            <a:r>
              <a:rPr b="1" lang="en-US" sz="3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Amandeep, </a:t>
            </a:r>
            <a:endParaRPr b="1" sz="3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Himani, </a:t>
            </a:r>
            <a:endParaRPr b="1" sz="3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Arvind</a:t>
            </a:r>
            <a:endParaRPr b="1" sz="3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67" name="Google Shape;67;g2a69c0c9afc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69c0c9afc_0_154"/>
          <p:cNvSpPr txBox="1"/>
          <p:nvPr/>
        </p:nvSpPr>
        <p:spPr>
          <a:xfrm>
            <a:off x="631650" y="1278375"/>
            <a:ext cx="10407300" cy="38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</a:rPr>
              <a:t>Gurobi Model </a:t>
            </a:r>
            <a:endParaRPr b="1"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 sz="3800"/>
              <a:t>WeatherTech WorkForce Scheduling Data </a:t>
            </a:r>
            <a:endParaRPr b="1" sz="3800"/>
          </a:p>
        </p:txBody>
      </p:sp>
      <p:sp>
        <p:nvSpPr>
          <p:cNvPr id="134" name="Google Shape;134;p10"/>
          <p:cNvSpPr txBox="1"/>
          <p:nvPr>
            <p:ph idx="1" type="body"/>
          </p:nvPr>
        </p:nvSpPr>
        <p:spPr>
          <a:xfrm>
            <a:off x="609600" y="1143000"/>
            <a:ext cx="10972800" cy="54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b="1" lang="en-US" sz="2400" u="sng">
                <a:solidFill>
                  <a:schemeClr val="dk1"/>
                </a:solidFill>
              </a:rPr>
              <a:t>Total Workforce Composition: </a:t>
            </a:r>
            <a:endParaRPr b="1" sz="2400" u="sng">
              <a:solidFill>
                <a:schemeClr val="dk1"/>
              </a:solidFill>
            </a:endParaRPr>
          </a:p>
          <a:p>
            <a:pPr indent="0" lvl="1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20"/>
              <a:buNone/>
            </a:pPr>
            <a:r>
              <a:rPr lang="en-US" sz="2400">
                <a:solidFill>
                  <a:schemeClr val="dk1"/>
                </a:solidFill>
              </a:rPr>
              <a:t>4 Full-Time Employees, 19 Part-Time Students</a:t>
            </a:r>
            <a:endParaRPr sz="2400">
              <a:solidFill>
                <a:schemeClr val="dk1"/>
              </a:solidFill>
            </a:endParaRPr>
          </a:p>
          <a:p>
            <a:pPr indent="0" lvl="1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20"/>
              <a:buNone/>
            </a:pPr>
            <a:r>
              <a:rPr b="1" lang="en-US" sz="2400" u="sng">
                <a:solidFill>
                  <a:schemeClr val="dk1"/>
                </a:solidFill>
              </a:rPr>
              <a:t>Full-Time Employees:</a:t>
            </a:r>
            <a:endParaRPr b="1" sz="2400" u="sng">
              <a:solidFill>
                <a:schemeClr val="dk1"/>
              </a:solidFill>
            </a:endParaRPr>
          </a:p>
          <a:p>
            <a:pPr indent="0" lvl="1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20"/>
              <a:buNone/>
            </a:pPr>
            <a:r>
              <a:rPr b="1" lang="en-US" sz="2400">
                <a:solidFill>
                  <a:schemeClr val="dk1"/>
                </a:solidFill>
              </a:rPr>
              <a:t>Shifts:</a:t>
            </a:r>
            <a:r>
              <a:rPr lang="en-US" sz="2400">
                <a:solidFill>
                  <a:schemeClr val="dk1"/>
                </a:solidFill>
              </a:rPr>
              <a:t> Morning (7 am - 3 pm) and Evening (3 pm - 11 pm)</a:t>
            </a:r>
            <a:endParaRPr sz="2400">
              <a:solidFill>
                <a:schemeClr val="dk1"/>
              </a:solidFill>
            </a:endParaRPr>
          </a:p>
          <a:p>
            <a:pPr indent="0" lvl="1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20"/>
              <a:buNone/>
            </a:pPr>
            <a:r>
              <a:rPr b="1" lang="en-US" sz="2400">
                <a:solidFill>
                  <a:schemeClr val="dk1"/>
                </a:solidFill>
              </a:rPr>
              <a:t>Staffing per Shift: </a:t>
            </a:r>
            <a:r>
              <a:rPr lang="en-US" sz="2400">
                <a:solidFill>
                  <a:schemeClr val="dk1"/>
                </a:solidFill>
              </a:rPr>
              <a:t>2 employees (Mon - Fri), 1 employee (Sat-Sun)</a:t>
            </a:r>
            <a:endParaRPr sz="2400">
              <a:solidFill>
                <a:schemeClr val="dk1"/>
              </a:solidFill>
            </a:endParaRPr>
          </a:p>
          <a:p>
            <a:pPr indent="0" lvl="1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20"/>
              <a:buNone/>
            </a:pPr>
            <a:r>
              <a:rPr b="1" lang="en-US" sz="2400" u="sng">
                <a:solidFill>
                  <a:schemeClr val="dk1"/>
                </a:solidFill>
              </a:rPr>
              <a:t>Part-Time Employees:</a:t>
            </a:r>
            <a:endParaRPr b="1" sz="2400" u="sng">
              <a:solidFill>
                <a:schemeClr val="dk1"/>
              </a:solidFill>
            </a:endParaRPr>
          </a:p>
          <a:p>
            <a:pPr indent="0" lvl="1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20"/>
              <a:buNone/>
            </a:pPr>
            <a:r>
              <a:rPr lang="en-US" sz="2400">
                <a:solidFill>
                  <a:schemeClr val="dk1"/>
                </a:solidFill>
              </a:rPr>
              <a:t>They have a f</a:t>
            </a:r>
            <a:r>
              <a:rPr lang="en-US" sz="2400">
                <a:solidFill>
                  <a:schemeClr val="dk1"/>
                </a:solidFill>
              </a:rPr>
              <a:t>lexible 4-hour shift blocks</a:t>
            </a:r>
            <a:endParaRPr sz="2400">
              <a:solidFill>
                <a:schemeClr val="dk1"/>
              </a:solidFill>
            </a:endParaRPr>
          </a:p>
          <a:p>
            <a:pPr indent="0" lvl="1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20"/>
              <a:buNone/>
            </a:pPr>
            <a:r>
              <a:rPr b="1" lang="en-US" sz="2400">
                <a:solidFill>
                  <a:schemeClr val="dk1"/>
                </a:solidFill>
              </a:rPr>
              <a:t>Shift Timings: </a:t>
            </a:r>
            <a:r>
              <a:rPr lang="en-US" sz="2400">
                <a:solidFill>
                  <a:schemeClr val="dk1"/>
                </a:solidFill>
              </a:rPr>
              <a:t>Ranging from Morning (7 am) to Late Night (11 pm)</a:t>
            </a:r>
            <a:endParaRPr sz="2400">
              <a:solidFill>
                <a:schemeClr val="dk1"/>
              </a:solidFill>
            </a:endParaRPr>
          </a:p>
          <a:p>
            <a:pPr indent="0" lvl="1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20"/>
              <a:buNone/>
            </a:pPr>
            <a:r>
              <a:rPr b="1" lang="en-US" sz="2400">
                <a:solidFill>
                  <a:schemeClr val="dk1"/>
                </a:solidFill>
              </a:rPr>
              <a:t>Staffing per 4-Hour Block: </a:t>
            </a:r>
            <a:r>
              <a:rPr lang="en-US" sz="2400">
                <a:solidFill>
                  <a:schemeClr val="dk1"/>
                </a:solidFill>
              </a:rPr>
              <a:t>3 employees at every hour (Mon - Fri), 4 employees at every hour (Sat - Sun)</a:t>
            </a:r>
            <a:endParaRPr sz="2400">
              <a:solidFill>
                <a:schemeClr val="dk1"/>
              </a:solidFill>
            </a:endParaRPr>
          </a:p>
          <a:p>
            <a:pPr indent="0" lvl="1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2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69c0c9afc_0_160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/>
              <a:t>Code Snippets </a:t>
            </a:r>
            <a:endParaRPr b="1" sz="3800"/>
          </a:p>
        </p:txBody>
      </p:sp>
      <p:sp>
        <p:nvSpPr>
          <p:cNvPr id="141" name="Google Shape;141;g2a69c0c9afc_0_160"/>
          <p:cNvSpPr txBox="1"/>
          <p:nvPr>
            <p:ph idx="1" type="body"/>
          </p:nvPr>
        </p:nvSpPr>
        <p:spPr>
          <a:xfrm>
            <a:off x="271225" y="1219200"/>
            <a:ext cx="11675400" cy="563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b="1" lang="en-US" sz="2000">
                <a:solidFill>
                  <a:schemeClr val="dk1"/>
                </a:solidFill>
              </a:rPr>
              <a:t>Ensuring Full-Time Staffing Requirements: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r>
              <a:rPr lang="en-US" sz="2000">
                <a:solidFill>
                  <a:schemeClr val="dk1"/>
                </a:solidFill>
              </a:rPr>
              <a:t>Code Functionality: This constraints to ensure that the number of full-time employees scheduled for each shift matches the required staffing levels.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r>
              <a:rPr lang="en-US" sz="2000">
                <a:solidFill>
                  <a:schemeClr val="dk1"/>
                </a:solidFill>
              </a:rPr>
              <a:t>Loop Structure: Iterates over each day and shift combination.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r>
              <a:rPr lang="en-US" sz="2000">
                <a:solidFill>
                  <a:schemeClr val="dk1"/>
                </a:solidFill>
              </a:rPr>
              <a:t>Constraint Logic: The sum of full-time employees working (work_ft[i, day, shift]) on a particular day and shift must equal the predefined requirement (FT_REQ_FALL_SPRING[day][shift]).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r>
              <a:rPr lang="en-US" sz="2000">
                <a:solidFill>
                  <a:schemeClr val="dk1"/>
                </a:solidFill>
              </a:rPr>
              <a:t>Objective: This constraint guarantees that Weathertech Café is adequately staffed with full-time employees during all operating hours, ensuring consistent service quality and operational efficiency.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solidFill>
                  <a:srgbClr val="008000"/>
                </a:solidFill>
                <a:highlight>
                  <a:srgbClr val="F7F7F7"/>
                </a:highlight>
              </a:rPr>
              <a:t># Full-time staffing requirements</a:t>
            </a:r>
            <a:endParaRPr b="1" sz="2000">
              <a:solidFill>
                <a:srgbClr val="008000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solidFill>
                  <a:srgbClr val="AF00DB"/>
                </a:solidFill>
                <a:highlight>
                  <a:srgbClr val="F7F7F7"/>
                </a:highlight>
              </a:rPr>
              <a:t>for</a:t>
            </a:r>
            <a:r>
              <a:rPr b="1" lang="en-US" sz="2000">
                <a:solidFill>
                  <a:schemeClr val="dk1"/>
                </a:solidFill>
                <a:highlight>
                  <a:srgbClr val="F7F7F7"/>
                </a:highlight>
              </a:rPr>
              <a:t> day </a:t>
            </a:r>
            <a:r>
              <a:rPr b="1" lang="en-US" sz="2000">
                <a:solidFill>
                  <a:srgbClr val="0000FF"/>
                </a:solidFill>
                <a:highlight>
                  <a:srgbClr val="F7F7F7"/>
                </a:highlight>
              </a:rPr>
              <a:t>in</a:t>
            </a:r>
            <a:r>
              <a:rPr b="1" lang="en-US" sz="2000">
                <a:solidFill>
                  <a:schemeClr val="dk1"/>
                </a:solidFill>
                <a:highlight>
                  <a:srgbClr val="F7F7F7"/>
                </a:highlight>
              </a:rPr>
              <a:t> DAYS:</a:t>
            </a:r>
            <a:endParaRPr b="1" sz="200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solidFill>
                  <a:schemeClr val="dk1"/>
                </a:solidFill>
                <a:highlight>
                  <a:srgbClr val="F7F7F7"/>
                </a:highlight>
              </a:rPr>
              <a:t>   </a:t>
            </a:r>
            <a:r>
              <a:rPr b="1" lang="en-US" sz="2000">
                <a:solidFill>
                  <a:srgbClr val="AF00DB"/>
                </a:solidFill>
                <a:highlight>
                  <a:srgbClr val="F7F7F7"/>
                </a:highlight>
              </a:rPr>
              <a:t>for</a:t>
            </a:r>
            <a:r>
              <a:rPr b="1" lang="en-US" sz="2000">
                <a:solidFill>
                  <a:schemeClr val="dk1"/>
                </a:solidFill>
                <a:highlight>
                  <a:srgbClr val="F7F7F7"/>
                </a:highlight>
              </a:rPr>
              <a:t> shift </a:t>
            </a:r>
            <a:r>
              <a:rPr b="1" lang="en-US" sz="2000">
                <a:solidFill>
                  <a:srgbClr val="0000FF"/>
                </a:solidFill>
                <a:highlight>
                  <a:srgbClr val="F7F7F7"/>
                </a:highlight>
              </a:rPr>
              <a:t>in</a:t>
            </a:r>
            <a:r>
              <a:rPr b="1" lang="en-US" sz="2000">
                <a:solidFill>
                  <a:schemeClr val="dk1"/>
                </a:solidFill>
                <a:highlight>
                  <a:srgbClr val="F7F7F7"/>
                </a:highlight>
              </a:rPr>
              <a:t> FT_SHIFT_TIMES:</a:t>
            </a:r>
            <a:endParaRPr b="1" sz="200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solidFill>
                  <a:schemeClr val="dk1"/>
                </a:solidFill>
                <a:highlight>
                  <a:srgbClr val="F7F7F7"/>
                </a:highlight>
              </a:rPr>
              <a:t>       model.addConstr(</a:t>
            </a:r>
            <a:r>
              <a:rPr b="1" lang="en-US" sz="2000">
                <a:solidFill>
                  <a:srgbClr val="795E26"/>
                </a:solidFill>
                <a:highlight>
                  <a:srgbClr val="F7F7F7"/>
                </a:highlight>
              </a:rPr>
              <a:t>sum</a:t>
            </a:r>
            <a:r>
              <a:rPr b="1" lang="en-US" sz="2000">
                <a:solidFill>
                  <a:schemeClr val="dk1"/>
                </a:solidFill>
                <a:highlight>
                  <a:srgbClr val="F7F7F7"/>
                </a:highlight>
              </a:rPr>
              <a:t>(work_ft[i, day, shift] </a:t>
            </a:r>
            <a:r>
              <a:rPr b="1" lang="en-US" sz="2000">
                <a:solidFill>
                  <a:srgbClr val="AF00DB"/>
                </a:solidFill>
                <a:highlight>
                  <a:srgbClr val="F7F7F7"/>
                </a:highlight>
              </a:rPr>
              <a:t>for</a:t>
            </a:r>
            <a:r>
              <a:rPr b="1" lang="en-US" sz="2000">
                <a:solidFill>
                  <a:schemeClr val="dk1"/>
                </a:solidFill>
                <a:highlight>
                  <a:srgbClr val="F7F7F7"/>
                </a:highlight>
              </a:rPr>
              <a:t> i </a:t>
            </a:r>
            <a:r>
              <a:rPr b="1" lang="en-US" sz="2000">
                <a:solidFill>
                  <a:srgbClr val="0000FF"/>
                </a:solidFill>
                <a:highlight>
                  <a:srgbClr val="F7F7F7"/>
                </a:highlight>
              </a:rPr>
              <a:t>in</a:t>
            </a:r>
            <a:r>
              <a:rPr b="1" lang="en-US" sz="2000">
                <a:solidFill>
                  <a:schemeClr val="dk1"/>
                </a:solidFill>
                <a:highlight>
                  <a:srgbClr val="F7F7F7"/>
                </a:highlight>
              </a:rPr>
              <a:t> </a:t>
            </a:r>
            <a:r>
              <a:rPr b="1" lang="en-US" sz="2000">
                <a:solidFill>
                  <a:srgbClr val="795E26"/>
                </a:solidFill>
                <a:highlight>
                  <a:srgbClr val="F7F7F7"/>
                </a:highlight>
              </a:rPr>
              <a:t>range</a:t>
            </a:r>
            <a:r>
              <a:rPr b="1" lang="en-US" sz="2000">
                <a:solidFill>
                  <a:schemeClr val="dk1"/>
                </a:solidFill>
                <a:highlight>
                  <a:srgbClr val="F7F7F7"/>
                </a:highlight>
              </a:rPr>
              <a:t>(FT_EMPLOYEES)) == FT_REQ_FALL_SPRING[day][shift],</a:t>
            </a:r>
            <a:endParaRPr b="1" sz="200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solidFill>
                  <a:schemeClr val="dk1"/>
                </a:solidFill>
                <a:highlight>
                  <a:srgbClr val="F7F7F7"/>
                </a:highlight>
              </a:rPr>
              <a:t>                       </a:t>
            </a:r>
            <a:r>
              <a:rPr b="1" lang="en-US" sz="2000">
                <a:solidFill>
                  <a:srgbClr val="0000FF"/>
                </a:solidFill>
                <a:highlight>
                  <a:srgbClr val="F7F7F7"/>
                </a:highlight>
              </a:rPr>
              <a:t>f</a:t>
            </a:r>
            <a:r>
              <a:rPr b="1" lang="en-US" sz="2000">
                <a:solidFill>
                  <a:srgbClr val="A31515"/>
                </a:solidFill>
                <a:highlight>
                  <a:srgbClr val="F7F7F7"/>
                </a:highlight>
              </a:rPr>
              <a:t>"ft_req_</a:t>
            </a:r>
            <a:r>
              <a:rPr b="1" lang="en-US" sz="2000">
                <a:solidFill>
                  <a:schemeClr val="dk1"/>
                </a:solidFill>
                <a:highlight>
                  <a:srgbClr val="F7F7F7"/>
                </a:highlight>
              </a:rPr>
              <a:t>{day}</a:t>
            </a:r>
            <a:r>
              <a:rPr b="1" lang="en-US" sz="2000">
                <a:solidFill>
                  <a:srgbClr val="A31515"/>
                </a:solidFill>
                <a:highlight>
                  <a:srgbClr val="F7F7F7"/>
                </a:highlight>
              </a:rPr>
              <a:t>_</a:t>
            </a:r>
            <a:r>
              <a:rPr b="1" lang="en-US" sz="2000">
                <a:solidFill>
                  <a:schemeClr val="dk1"/>
                </a:solidFill>
                <a:highlight>
                  <a:srgbClr val="F7F7F7"/>
                </a:highlight>
              </a:rPr>
              <a:t>{shift}</a:t>
            </a:r>
            <a:r>
              <a:rPr b="1" lang="en-US" sz="2000">
                <a:solidFill>
                  <a:srgbClr val="A31515"/>
                </a:solidFill>
                <a:highlight>
                  <a:srgbClr val="F7F7F7"/>
                </a:highlight>
              </a:rPr>
              <a:t>"</a:t>
            </a:r>
            <a:r>
              <a:rPr b="1" lang="en-US" sz="2000">
                <a:solidFill>
                  <a:schemeClr val="dk1"/>
                </a:solidFill>
                <a:highlight>
                  <a:srgbClr val="F7F7F7"/>
                </a:highlight>
              </a:rPr>
              <a:t>)</a:t>
            </a:r>
            <a:endParaRPr b="1" sz="200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SzPts val="1018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69c0c9afc_0_167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7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3720"/>
              <a:t>Code Snippets </a:t>
            </a:r>
            <a:endParaRPr b="1" sz="3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330"/>
          </a:p>
        </p:txBody>
      </p:sp>
      <p:sp>
        <p:nvSpPr>
          <p:cNvPr id="148" name="Google Shape;148;g2a69c0c9afc_0_167"/>
          <p:cNvSpPr txBox="1"/>
          <p:nvPr>
            <p:ph idx="1" type="body"/>
          </p:nvPr>
        </p:nvSpPr>
        <p:spPr>
          <a:xfrm>
            <a:off x="609600" y="1219200"/>
            <a:ext cx="10972800" cy="530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407"/>
              <a:buNone/>
            </a:pPr>
            <a:r>
              <a:rPr b="1" lang="en-US" sz="5039">
                <a:solidFill>
                  <a:schemeClr val="dk1"/>
                </a:solidFill>
              </a:rPr>
              <a:t>4-Hour Block Staffing:</a:t>
            </a:r>
            <a:endParaRPr b="1" sz="5039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407"/>
              <a:buNone/>
            </a:pPr>
            <a:r>
              <a:rPr lang="en-US" sz="5039">
                <a:solidFill>
                  <a:schemeClr val="dk1"/>
                </a:solidFill>
              </a:rPr>
              <a:t>Assigns part-time staff to meet specific requirements for every 4-hour shift block.</a:t>
            </a:r>
            <a:endParaRPr sz="5039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407"/>
              <a:buNone/>
            </a:pPr>
            <a:r>
              <a:rPr lang="en-US" sz="5039">
                <a:solidFill>
                  <a:schemeClr val="dk1"/>
                </a:solidFill>
              </a:rPr>
              <a:t>Ensures the sum of part-time employees working in each block is at least the set minimum</a:t>
            </a:r>
            <a:r>
              <a:rPr lang="en-US" sz="5039"/>
              <a:t>.</a:t>
            </a:r>
            <a:endParaRPr sz="5039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440"/>
              <a:buNone/>
            </a:pPr>
            <a:r>
              <a:rPr b="1" lang="en-US" sz="5039">
                <a:solidFill>
                  <a:srgbClr val="008000"/>
                </a:solidFill>
                <a:highlight>
                  <a:srgbClr val="F7F7F7"/>
                </a:highlight>
              </a:rPr>
              <a:t># Part-time staffing requirements for every 4-hour block</a:t>
            </a:r>
            <a:endParaRPr b="1" sz="5039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-US" sz="5039">
                <a:solidFill>
                  <a:srgbClr val="AF00DB"/>
                </a:solidFill>
                <a:highlight>
                  <a:srgbClr val="F7F7F7"/>
                </a:highlight>
              </a:rPr>
              <a:t>for</a:t>
            </a:r>
            <a:r>
              <a:rPr b="1" lang="en-US" sz="5039">
                <a:solidFill>
                  <a:schemeClr val="dk1"/>
                </a:solidFill>
                <a:highlight>
                  <a:srgbClr val="F7F7F7"/>
                </a:highlight>
              </a:rPr>
              <a:t> day </a:t>
            </a:r>
            <a:r>
              <a:rPr b="1" lang="en-US" sz="5039">
                <a:solidFill>
                  <a:srgbClr val="0000FF"/>
                </a:solidFill>
                <a:highlight>
                  <a:srgbClr val="F7F7F7"/>
                </a:highlight>
              </a:rPr>
              <a:t>in</a:t>
            </a:r>
            <a:r>
              <a:rPr b="1" lang="en-US" sz="5039">
                <a:solidFill>
                  <a:schemeClr val="dk1"/>
                </a:solidFill>
                <a:highlight>
                  <a:srgbClr val="F7F7F7"/>
                </a:highlight>
              </a:rPr>
              <a:t> DAYS:</a:t>
            </a:r>
            <a:endParaRPr b="1" sz="5039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-US" sz="5039">
                <a:solidFill>
                  <a:schemeClr val="dk1"/>
                </a:solidFill>
                <a:highlight>
                  <a:srgbClr val="F7F7F7"/>
                </a:highlight>
              </a:rPr>
              <a:t>   </a:t>
            </a:r>
            <a:r>
              <a:rPr b="1" lang="en-US" sz="5039">
                <a:solidFill>
                  <a:srgbClr val="AF00DB"/>
                </a:solidFill>
                <a:highlight>
                  <a:srgbClr val="F7F7F7"/>
                </a:highlight>
              </a:rPr>
              <a:t>for</a:t>
            </a:r>
            <a:r>
              <a:rPr b="1" lang="en-US" sz="5039">
                <a:solidFill>
                  <a:schemeClr val="dk1"/>
                </a:solidFill>
                <a:highlight>
                  <a:srgbClr val="F7F7F7"/>
                </a:highlight>
              </a:rPr>
              <a:t> period </a:t>
            </a:r>
            <a:r>
              <a:rPr b="1" lang="en-US" sz="5039">
                <a:solidFill>
                  <a:srgbClr val="0000FF"/>
                </a:solidFill>
                <a:highlight>
                  <a:srgbClr val="F7F7F7"/>
                </a:highlight>
              </a:rPr>
              <a:t>in</a:t>
            </a:r>
            <a:r>
              <a:rPr b="1" lang="en-US" sz="5039">
                <a:solidFill>
                  <a:schemeClr val="dk1"/>
                </a:solidFill>
                <a:highlight>
                  <a:srgbClr val="F7F7F7"/>
                </a:highlight>
              </a:rPr>
              <a:t> PT_SHIFT_PERIODS:</a:t>
            </a:r>
            <a:endParaRPr b="1" sz="5039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-US" sz="5039">
                <a:solidFill>
                  <a:schemeClr val="dk1"/>
                </a:solidFill>
                <a:highlight>
                  <a:srgbClr val="F7F7F7"/>
                </a:highlight>
              </a:rPr>
              <a:t>       model.addConstr(</a:t>
            </a:r>
            <a:endParaRPr b="1" sz="5039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-US" sz="5039">
                <a:solidFill>
                  <a:schemeClr val="dk1"/>
                </a:solidFill>
                <a:highlight>
                  <a:srgbClr val="F7F7F7"/>
                </a:highlight>
              </a:rPr>
              <a:t>           </a:t>
            </a:r>
            <a:r>
              <a:rPr b="1" lang="en-US" sz="5039">
                <a:solidFill>
                  <a:srgbClr val="795E26"/>
                </a:solidFill>
                <a:highlight>
                  <a:srgbClr val="F7F7F7"/>
                </a:highlight>
              </a:rPr>
              <a:t>sum</a:t>
            </a:r>
            <a:r>
              <a:rPr b="1" lang="en-US" sz="5039">
                <a:solidFill>
                  <a:schemeClr val="dk1"/>
                </a:solidFill>
                <a:highlight>
                  <a:srgbClr val="F7F7F7"/>
                </a:highlight>
              </a:rPr>
              <a:t>(work_pt[j, day, shift]</a:t>
            </a:r>
            <a:endParaRPr b="1" sz="5039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-US" sz="5039">
                <a:solidFill>
                  <a:schemeClr val="dk1"/>
                </a:solidFill>
                <a:highlight>
                  <a:srgbClr val="F7F7F7"/>
                </a:highlight>
              </a:rPr>
              <a:t>               </a:t>
            </a:r>
            <a:r>
              <a:rPr b="1" lang="en-US" sz="5039">
                <a:solidFill>
                  <a:srgbClr val="AF00DB"/>
                </a:solidFill>
                <a:highlight>
                  <a:srgbClr val="F7F7F7"/>
                </a:highlight>
              </a:rPr>
              <a:t>for</a:t>
            </a:r>
            <a:r>
              <a:rPr b="1" lang="en-US" sz="5039">
                <a:solidFill>
                  <a:schemeClr val="dk1"/>
                </a:solidFill>
                <a:highlight>
                  <a:srgbClr val="F7F7F7"/>
                </a:highlight>
              </a:rPr>
              <a:t> j </a:t>
            </a:r>
            <a:r>
              <a:rPr b="1" lang="en-US" sz="5039">
                <a:solidFill>
                  <a:srgbClr val="0000FF"/>
                </a:solidFill>
                <a:highlight>
                  <a:srgbClr val="F7F7F7"/>
                </a:highlight>
              </a:rPr>
              <a:t>in</a:t>
            </a:r>
            <a:r>
              <a:rPr b="1" lang="en-US" sz="5039">
                <a:solidFill>
                  <a:schemeClr val="dk1"/>
                </a:solidFill>
                <a:highlight>
                  <a:srgbClr val="F7F7F7"/>
                </a:highlight>
              </a:rPr>
              <a:t> </a:t>
            </a:r>
            <a:r>
              <a:rPr b="1" lang="en-US" sz="5039">
                <a:solidFill>
                  <a:srgbClr val="795E26"/>
                </a:solidFill>
                <a:highlight>
                  <a:srgbClr val="F7F7F7"/>
                </a:highlight>
              </a:rPr>
              <a:t>range</a:t>
            </a:r>
            <a:r>
              <a:rPr b="1" lang="en-US" sz="5039">
                <a:solidFill>
                  <a:schemeClr val="dk1"/>
                </a:solidFill>
                <a:highlight>
                  <a:srgbClr val="F7F7F7"/>
                </a:highlight>
              </a:rPr>
              <a:t>(PT_EMPLOYEES)</a:t>
            </a:r>
            <a:endParaRPr b="1" sz="5039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-US" sz="5039">
                <a:solidFill>
                  <a:schemeClr val="dk1"/>
                </a:solidFill>
                <a:highlight>
                  <a:srgbClr val="F7F7F7"/>
                </a:highlight>
              </a:rPr>
              <a:t>               </a:t>
            </a:r>
            <a:r>
              <a:rPr b="1" lang="en-US" sz="5039">
                <a:solidFill>
                  <a:srgbClr val="AF00DB"/>
                </a:solidFill>
                <a:highlight>
                  <a:srgbClr val="F7F7F7"/>
                </a:highlight>
              </a:rPr>
              <a:t>for</a:t>
            </a:r>
            <a:r>
              <a:rPr b="1" lang="en-US" sz="5039">
                <a:solidFill>
                  <a:schemeClr val="dk1"/>
                </a:solidFill>
                <a:highlight>
                  <a:srgbClr val="F7F7F7"/>
                </a:highlight>
              </a:rPr>
              <a:t> shift </a:t>
            </a:r>
            <a:r>
              <a:rPr b="1" lang="en-US" sz="5039">
                <a:solidFill>
                  <a:srgbClr val="0000FF"/>
                </a:solidFill>
                <a:highlight>
                  <a:srgbClr val="F7F7F7"/>
                </a:highlight>
              </a:rPr>
              <a:t>in</a:t>
            </a:r>
            <a:r>
              <a:rPr b="1" lang="en-US" sz="5039">
                <a:solidFill>
                  <a:schemeClr val="dk1"/>
                </a:solidFill>
                <a:highlight>
                  <a:srgbClr val="F7F7F7"/>
                </a:highlight>
              </a:rPr>
              <a:t> PT_SHIFT_TIMES</a:t>
            </a:r>
            <a:endParaRPr b="1" sz="5039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-US" sz="5039">
                <a:solidFill>
                  <a:schemeClr val="dk1"/>
                </a:solidFill>
                <a:highlight>
                  <a:srgbClr val="F7F7F7"/>
                </a:highlight>
              </a:rPr>
              <a:t>               </a:t>
            </a:r>
            <a:r>
              <a:rPr b="1" lang="en-US" sz="5039">
                <a:solidFill>
                  <a:srgbClr val="AF00DB"/>
                </a:solidFill>
                <a:highlight>
                  <a:srgbClr val="F7F7F7"/>
                </a:highlight>
              </a:rPr>
              <a:t>if</a:t>
            </a:r>
            <a:r>
              <a:rPr b="1" lang="en-US" sz="5039">
                <a:solidFill>
                  <a:schemeClr val="dk1"/>
                </a:solidFill>
                <a:highlight>
                  <a:srgbClr val="F7F7F7"/>
                </a:highlight>
              </a:rPr>
              <a:t> period </a:t>
            </a:r>
            <a:r>
              <a:rPr b="1" lang="en-US" sz="5039">
                <a:solidFill>
                  <a:srgbClr val="0000FF"/>
                </a:solidFill>
                <a:highlight>
                  <a:srgbClr val="F7F7F7"/>
                </a:highlight>
              </a:rPr>
              <a:t>in</a:t>
            </a:r>
            <a:r>
              <a:rPr b="1" lang="en-US" sz="5039">
                <a:solidFill>
                  <a:schemeClr val="dk1"/>
                </a:solidFill>
                <a:highlight>
                  <a:srgbClr val="F7F7F7"/>
                </a:highlight>
              </a:rPr>
              <a:t> shift_periods[shift]</a:t>
            </a:r>
            <a:endParaRPr b="1" sz="5039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-US" sz="5039">
                <a:solidFill>
                  <a:schemeClr val="dk1"/>
                </a:solidFill>
                <a:highlight>
                  <a:srgbClr val="F7F7F7"/>
                </a:highlight>
              </a:rPr>
              <a:t>           )</a:t>
            </a:r>
            <a:endParaRPr b="1" sz="5039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-US" sz="5039">
                <a:solidFill>
                  <a:schemeClr val="dk1"/>
                </a:solidFill>
                <a:highlight>
                  <a:srgbClr val="F7F7F7"/>
                </a:highlight>
              </a:rPr>
              <a:t>           &gt;= PT_REQ_FALL_SPRING_NEW[day][period],</a:t>
            </a:r>
            <a:endParaRPr b="1" sz="5039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-US" sz="5039">
                <a:solidFill>
                  <a:schemeClr val="dk1"/>
                </a:solidFill>
                <a:highlight>
                  <a:srgbClr val="F7F7F7"/>
                </a:highlight>
              </a:rPr>
              <a:t>           </a:t>
            </a:r>
            <a:r>
              <a:rPr b="1" lang="en-US" sz="5039">
                <a:solidFill>
                  <a:srgbClr val="0000FF"/>
                </a:solidFill>
                <a:highlight>
                  <a:srgbClr val="F7F7F7"/>
                </a:highlight>
              </a:rPr>
              <a:t>f</a:t>
            </a:r>
            <a:r>
              <a:rPr b="1" lang="en-US" sz="5039">
                <a:solidFill>
                  <a:srgbClr val="A31515"/>
                </a:solidFill>
                <a:highlight>
                  <a:srgbClr val="F7F7F7"/>
                </a:highlight>
              </a:rPr>
              <a:t>"pt_coverage_</a:t>
            </a:r>
            <a:r>
              <a:rPr b="1" lang="en-US" sz="5039">
                <a:solidFill>
                  <a:schemeClr val="dk1"/>
                </a:solidFill>
                <a:highlight>
                  <a:srgbClr val="F7F7F7"/>
                </a:highlight>
              </a:rPr>
              <a:t>{day}</a:t>
            </a:r>
            <a:r>
              <a:rPr b="1" lang="en-US" sz="5039">
                <a:solidFill>
                  <a:srgbClr val="A31515"/>
                </a:solidFill>
                <a:highlight>
                  <a:srgbClr val="F7F7F7"/>
                </a:highlight>
              </a:rPr>
              <a:t>_</a:t>
            </a:r>
            <a:r>
              <a:rPr b="1" lang="en-US" sz="5039">
                <a:solidFill>
                  <a:schemeClr val="dk1"/>
                </a:solidFill>
                <a:highlight>
                  <a:srgbClr val="F7F7F7"/>
                </a:highlight>
              </a:rPr>
              <a:t>{shift}</a:t>
            </a:r>
            <a:r>
              <a:rPr b="1" lang="en-US" sz="5039">
                <a:solidFill>
                  <a:srgbClr val="A31515"/>
                </a:solidFill>
                <a:highlight>
                  <a:srgbClr val="F7F7F7"/>
                </a:highlight>
              </a:rPr>
              <a:t>"</a:t>
            </a:r>
            <a:endParaRPr b="1" sz="5039">
              <a:solidFill>
                <a:srgbClr val="A31515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-US" sz="5039">
                <a:solidFill>
                  <a:schemeClr val="dk1"/>
                </a:solidFill>
                <a:highlight>
                  <a:srgbClr val="F7F7F7"/>
                </a:highlight>
              </a:rPr>
              <a:t>       )</a:t>
            </a:r>
            <a:endParaRPr b="1" sz="5039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1600"/>
              </a:spcAft>
              <a:buSzPct val="50371"/>
              <a:buNone/>
            </a:pPr>
            <a:r>
              <a:t/>
            </a:r>
            <a:endParaRPr sz="20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 sz="3800"/>
              <a:t>Code Snippets </a:t>
            </a:r>
            <a:endParaRPr b="1" sz="3800"/>
          </a:p>
        </p:txBody>
      </p:sp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609600" y="1000925"/>
            <a:ext cx="10972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</a:rPr>
              <a:t>Preventing Overlap in Shifts: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Ensures part-time employees are not scheduled for overlapping shifts.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r>
              <a:rPr lang="en-US" sz="1900">
                <a:solidFill>
                  <a:schemeClr val="dk1"/>
                </a:solidFill>
              </a:rPr>
              <a:t>Applies a constraint that limits each part-time employee to one shift per time period.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008000"/>
                </a:solidFill>
                <a:highlight>
                  <a:srgbClr val="F7F7F7"/>
                </a:highlight>
              </a:rPr>
              <a:t># Prevent overlapping shifts for part-time employees using shift periods</a:t>
            </a:r>
            <a:endParaRPr b="1" sz="1900">
              <a:solidFill>
                <a:srgbClr val="008000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AF00DB"/>
                </a:solidFill>
                <a:highlight>
                  <a:srgbClr val="F7F7F7"/>
                </a:highlight>
              </a:rPr>
              <a:t>for</a:t>
            </a:r>
            <a:r>
              <a:rPr b="1" lang="en-US" sz="1900">
                <a:solidFill>
                  <a:schemeClr val="dk1"/>
                </a:solidFill>
                <a:highlight>
                  <a:srgbClr val="F7F7F7"/>
                </a:highlight>
              </a:rPr>
              <a:t> j </a:t>
            </a:r>
            <a:r>
              <a:rPr b="1" lang="en-US" sz="1900">
                <a:solidFill>
                  <a:srgbClr val="0000FF"/>
                </a:solidFill>
                <a:highlight>
                  <a:srgbClr val="F7F7F7"/>
                </a:highlight>
              </a:rPr>
              <a:t>in</a:t>
            </a:r>
            <a:r>
              <a:rPr b="1" lang="en-US" sz="1900">
                <a:solidFill>
                  <a:schemeClr val="dk1"/>
                </a:solidFill>
                <a:highlight>
                  <a:srgbClr val="F7F7F7"/>
                </a:highlight>
              </a:rPr>
              <a:t> </a:t>
            </a:r>
            <a:r>
              <a:rPr b="1" lang="en-US" sz="1900">
                <a:solidFill>
                  <a:srgbClr val="795E26"/>
                </a:solidFill>
                <a:highlight>
                  <a:srgbClr val="F7F7F7"/>
                </a:highlight>
              </a:rPr>
              <a:t>range</a:t>
            </a:r>
            <a:r>
              <a:rPr b="1" lang="en-US" sz="1900">
                <a:solidFill>
                  <a:schemeClr val="dk1"/>
                </a:solidFill>
                <a:highlight>
                  <a:srgbClr val="F7F7F7"/>
                </a:highlight>
              </a:rPr>
              <a:t>(PT_EMPLOYEES):</a:t>
            </a:r>
            <a:endParaRPr b="1" sz="190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highlight>
                  <a:srgbClr val="F7F7F7"/>
                </a:highlight>
              </a:rPr>
              <a:t>   </a:t>
            </a:r>
            <a:r>
              <a:rPr b="1" lang="en-US" sz="1900">
                <a:solidFill>
                  <a:srgbClr val="AF00DB"/>
                </a:solidFill>
                <a:highlight>
                  <a:srgbClr val="F7F7F7"/>
                </a:highlight>
              </a:rPr>
              <a:t>for</a:t>
            </a:r>
            <a:r>
              <a:rPr b="1" lang="en-US" sz="1900">
                <a:solidFill>
                  <a:schemeClr val="dk1"/>
                </a:solidFill>
                <a:highlight>
                  <a:srgbClr val="F7F7F7"/>
                </a:highlight>
              </a:rPr>
              <a:t> day </a:t>
            </a:r>
            <a:r>
              <a:rPr b="1" lang="en-US" sz="1900">
                <a:solidFill>
                  <a:srgbClr val="0000FF"/>
                </a:solidFill>
                <a:highlight>
                  <a:srgbClr val="F7F7F7"/>
                </a:highlight>
              </a:rPr>
              <a:t>in</a:t>
            </a:r>
            <a:r>
              <a:rPr b="1" lang="en-US" sz="1900">
                <a:solidFill>
                  <a:schemeClr val="dk1"/>
                </a:solidFill>
                <a:highlight>
                  <a:srgbClr val="F7F7F7"/>
                </a:highlight>
              </a:rPr>
              <a:t> DAYS:</a:t>
            </a:r>
            <a:endParaRPr b="1" sz="190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highlight>
                  <a:srgbClr val="F7F7F7"/>
                </a:highlight>
              </a:rPr>
              <a:t>       </a:t>
            </a:r>
            <a:r>
              <a:rPr b="1" lang="en-US" sz="1900">
                <a:solidFill>
                  <a:srgbClr val="AF00DB"/>
                </a:solidFill>
                <a:highlight>
                  <a:srgbClr val="F7F7F7"/>
                </a:highlight>
              </a:rPr>
              <a:t>for</a:t>
            </a:r>
            <a:r>
              <a:rPr b="1" lang="en-US" sz="1900">
                <a:solidFill>
                  <a:schemeClr val="dk1"/>
                </a:solidFill>
                <a:highlight>
                  <a:srgbClr val="F7F7F7"/>
                </a:highlight>
              </a:rPr>
              <a:t> period </a:t>
            </a:r>
            <a:r>
              <a:rPr b="1" lang="en-US" sz="1900">
                <a:solidFill>
                  <a:srgbClr val="0000FF"/>
                </a:solidFill>
                <a:highlight>
                  <a:srgbClr val="F7F7F7"/>
                </a:highlight>
              </a:rPr>
              <a:t>in</a:t>
            </a:r>
            <a:r>
              <a:rPr b="1" lang="en-US" sz="1900">
                <a:solidFill>
                  <a:schemeClr val="dk1"/>
                </a:solidFill>
                <a:highlight>
                  <a:srgbClr val="F7F7F7"/>
                </a:highlight>
              </a:rPr>
              <a:t> PT_SHIFT_PERIODS:</a:t>
            </a:r>
            <a:endParaRPr b="1" sz="190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highlight>
                  <a:srgbClr val="F7F7F7"/>
                </a:highlight>
              </a:rPr>
              <a:t>           model.addConstr(</a:t>
            </a:r>
            <a:endParaRPr b="1" sz="190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highlight>
                  <a:srgbClr val="F7F7F7"/>
                </a:highlight>
              </a:rPr>
              <a:t>               </a:t>
            </a:r>
            <a:r>
              <a:rPr b="1" lang="en-US" sz="1900">
                <a:solidFill>
                  <a:srgbClr val="795E26"/>
                </a:solidFill>
                <a:highlight>
                  <a:srgbClr val="F7F7F7"/>
                </a:highlight>
              </a:rPr>
              <a:t>sum</a:t>
            </a:r>
            <a:r>
              <a:rPr b="1" lang="en-US" sz="1900">
                <a:solidFill>
                  <a:schemeClr val="dk1"/>
                </a:solidFill>
                <a:highlight>
                  <a:srgbClr val="F7F7F7"/>
                </a:highlight>
              </a:rPr>
              <a:t>(work_pt[j, day, shift]</a:t>
            </a:r>
            <a:endParaRPr b="1" sz="190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highlight>
                  <a:srgbClr val="F7F7F7"/>
                </a:highlight>
              </a:rPr>
              <a:t>                   </a:t>
            </a:r>
            <a:r>
              <a:rPr b="1" lang="en-US" sz="1900">
                <a:solidFill>
                  <a:srgbClr val="AF00DB"/>
                </a:solidFill>
                <a:highlight>
                  <a:srgbClr val="F7F7F7"/>
                </a:highlight>
              </a:rPr>
              <a:t>for</a:t>
            </a:r>
            <a:r>
              <a:rPr b="1" lang="en-US" sz="1900">
                <a:solidFill>
                  <a:schemeClr val="dk1"/>
                </a:solidFill>
                <a:highlight>
                  <a:srgbClr val="F7F7F7"/>
                </a:highlight>
              </a:rPr>
              <a:t> shift </a:t>
            </a:r>
            <a:r>
              <a:rPr b="1" lang="en-US" sz="1900">
                <a:solidFill>
                  <a:srgbClr val="0000FF"/>
                </a:solidFill>
                <a:highlight>
                  <a:srgbClr val="F7F7F7"/>
                </a:highlight>
              </a:rPr>
              <a:t>in</a:t>
            </a:r>
            <a:r>
              <a:rPr b="1" lang="en-US" sz="1900">
                <a:solidFill>
                  <a:schemeClr val="dk1"/>
                </a:solidFill>
                <a:highlight>
                  <a:srgbClr val="F7F7F7"/>
                </a:highlight>
              </a:rPr>
              <a:t> PT_SHIFT_TIMES</a:t>
            </a:r>
            <a:endParaRPr b="1" sz="190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highlight>
                  <a:srgbClr val="F7F7F7"/>
                </a:highlight>
              </a:rPr>
              <a:t>                   </a:t>
            </a:r>
            <a:r>
              <a:rPr b="1" lang="en-US" sz="1900">
                <a:solidFill>
                  <a:srgbClr val="AF00DB"/>
                </a:solidFill>
                <a:highlight>
                  <a:srgbClr val="F7F7F7"/>
                </a:highlight>
              </a:rPr>
              <a:t>if</a:t>
            </a:r>
            <a:r>
              <a:rPr b="1" lang="en-US" sz="1900">
                <a:solidFill>
                  <a:schemeClr val="dk1"/>
                </a:solidFill>
                <a:highlight>
                  <a:srgbClr val="F7F7F7"/>
                </a:highlight>
              </a:rPr>
              <a:t> period </a:t>
            </a:r>
            <a:r>
              <a:rPr b="1" lang="en-US" sz="1900">
                <a:solidFill>
                  <a:srgbClr val="0000FF"/>
                </a:solidFill>
                <a:highlight>
                  <a:srgbClr val="F7F7F7"/>
                </a:highlight>
              </a:rPr>
              <a:t>in</a:t>
            </a:r>
            <a:r>
              <a:rPr b="1" lang="en-US" sz="1900">
                <a:solidFill>
                  <a:schemeClr val="dk1"/>
                </a:solidFill>
                <a:highlight>
                  <a:srgbClr val="F7F7F7"/>
                </a:highlight>
              </a:rPr>
              <a:t> shift_periods[shift]</a:t>
            </a:r>
            <a:endParaRPr b="1" sz="190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highlight>
                  <a:srgbClr val="F7F7F7"/>
                </a:highlight>
              </a:rPr>
              <a:t>               )</a:t>
            </a:r>
            <a:endParaRPr b="1" sz="190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highlight>
                  <a:srgbClr val="F7F7F7"/>
                </a:highlight>
              </a:rPr>
              <a:t>               &lt;=</a:t>
            </a:r>
            <a:endParaRPr b="1" sz="190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highlight>
                  <a:srgbClr val="F7F7F7"/>
                </a:highlight>
              </a:rPr>
              <a:t>               </a:t>
            </a:r>
            <a:r>
              <a:rPr b="1" lang="en-US" sz="1900">
                <a:solidFill>
                  <a:srgbClr val="116644"/>
                </a:solidFill>
                <a:highlight>
                  <a:srgbClr val="F7F7F7"/>
                </a:highlight>
              </a:rPr>
              <a:t>1</a:t>
            </a:r>
            <a:r>
              <a:rPr b="1" lang="en-US" sz="1900">
                <a:solidFill>
                  <a:schemeClr val="dk1"/>
                </a:solidFill>
                <a:highlight>
                  <a:srgbClr val="F7F7F7"/>
                </a:highlight>
              </a:rPr>
              <a:t>,</a:t>
            </a:r>
            <a:endParaRPr b="1" sz="190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highlight>
                  <a:srgbClr val="F7F7F7"/>
                </a:highlight>
              </a:rPr>
              <a:t>               </a:t>
            </a:r>
            <a:r>
              <a:rPr b="1" lang="en-US" sz="1900">
                <a:solidFill>
                  <a:srgbClr val="0000FF"/>
                </a:solidFill>
                <a:highlight>
                  <a:srgbClr val="F7F7F7"/>
                </a:highlight>
              </a:rPr>
              <a:t>f</a:t>
            </a:r>
            <a:r>
              <a:rPr b="1" lang="en-US" sz="1900">
                <a:solidFill>
                  <a:srgbClr val="A31515"/>
                </a:solidFill>
                <a:highlight>
                  <a:srgbClr val="F7F7F7"/>
                </a:highlight>
              </a:rPr>
              <a:t>"no_overlap_pt_</a:t>
            </a:r>
            <a:r>
              <a:rPr b="1" lang="en-US" sz="1900">
                <a:solidFill>
                  <a:schemeClr val="dk1"/>
                </a:solidFill>
                <a:highlight>
                  <a:srgbClr val="F7F7F7"/>
                </a:highlight>
              </a:rPr>
              <a:t>{j}</a:t>
            </a:r>
            <a:r>
              <a:rPr b="1" lang="en-US" sz="1900">
                <a:solidFill>
                  <a:srgbClr val="A31515"/>
                </a:solidFill>
                <a:highlight>
                  <a:srgbClr val="F7F7F7"/>
                </a:highlight>
              </a:rPr>
              <a:t>_</a:t>
            </a:r>
            <a:r>
              <a:rPr b="1" lang="en-US" sz="1900">
                <a:solidFill>
                  <a:schemeClr val="dk1"/>
                </a:solidFill>
                <a:highlight>
                  <a:srgbClr val="F7F7F7"/>
                </a:highlight>
              </a:rPr>
              <a:t>{day}</a:t>
            </a:r>
            <a:r>
              <a:rPr b="1" lang="en-US" sz="1900">
                <a:solidFill>
                  <a:srgbClr val="A31515"/>
                </a:solidFill>
                <a:highlight>
                  <a:srgbClr val="F7F7F7"/>
                </a:highlight>
              </a:rPr>
              <a:t>_</a:t>
            </a:r>
            <a:r>
              <a:rPr b="1" lang="en-US" sz="1900">
                <a:solidFill>
                  <a:schemeClr val="dk1"/>
                </a:solidFill>
                <a:highlight>
                  <a:srgbClr val="F7F7F7"/>
                </a:highlight>
              </a:rPr>
              <a:t>{period}</a:t>
            </a:r>
            <a:r>
              <a:rPr b="1" lang="en-US" sz="1900">
                <a:solidFill>
                  <a:srgbClr val="A31515"/>
                </a:solidFill>
                <a:highlight>
                  <a:srgbClr val="F7F7F7"/>
                </a:highlight>
              </a:rPr>
              <a:t>"</a:t>
            </a:r>
            <a:endParaRPr b="1" sz="1900">
              <a:solidFill>
                <a:srgbClr val="A31515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highlight>
                  <a:srgbClr val="F7F7F7"/>
                </a:highlight>
              </a:rPr>
              <a:t>           )</a:t>
            </a:r>
            <a:endParaRPr b="1" sz="190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160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69c0c9afc_0_199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/>
              <a:t>Output for the WorkForce Scheduling Model</a:t>
            </a:r>
            <a:endParaRPr b="1" sz="3800"/>
          </a:p>
        </p:txBody>
      </p:sp>
      <p:sp>
        <p:nvSpPr>
          <p:cNvPr id="161" name="Google Shape;161;g2a69c0c9afc_0_199"/>
          <p:cNvSpPr txBox="1"/>
          <p:nvPr>
            <p:ph idx="1" type="body"/>
          </p:nvPr>
        </p:nvSpPr>
        <p:spPr>
          <a:xfrm>
            <a:off x="609600" y="1219200"/>
            <a:ext cx="10972800" cy="518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highlight>
                  <a:srgbClr val="FFFFFF"/>
                </a:highlight>
              </a:rPr>
              <a:t>Total Cost of Optimal Schedule: $9408.00</a:t>
            </a:r>
            <a:endParaRPr b="1" sz="2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highlight>
                  <a:srgbClr val="FFFFFF"/>
                </a:highlight>
              </a:rPr>
              <a:t>Total Cost for Full-Time Employees: $3520.00</a:t>
            </a:r>
            <a:endParaRPr b="1" sz="2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highlight>
                  <a:srgbClr val="FFFFFF"/>
                </a:highlight>
              </a:rPr>
              <a:t>Total Cost for Part-Time Employees: $5888.00</a:t>
            </a:r>
            <a:endParaRPr b="1" sz="2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g2a69c0c9afc_0_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1950" y="2869538"/>
            <a:ext cx="4453924" cy="349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a69c0c9afc_0_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2025" y="2859600"/>
            <a:ext cx="4453924" cy="3517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 sz="3800"/>
              <a:t>WorkForce Scheduling Challenges</a:t>
            </a:r>
            <a:endParaRPr b="1" sz="3800"/>
          </a:p>
        </p:txBody>
      </p:sp>
      <p:sp>
        <p:nvSpPr>
          <p:cNvPr id="169" name="Google Shape;169;p12"/>
          <p:cNvSpPr txBox="1"/>
          <p:nvPr>
            <p:ph idx="1" type="body"/>
          </p:nvPr>
        </p:nvSpPr>
        <p:spPr>
          <a:xfrm>
            <a:off x="609600" y="1143000"/>
            <a:ext cx="10972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b="1" lang="en-US" sz="2100">
                <a:solidFill>
                  <a:schemeClr val="dk1"/>
                </a:solidFill>
              </a:rPr>
              <a:t>Initial Challenge:</a:t>
            </a:r>
            <a:r>
              <a:rPr lang="en-US" sz="2100">
                <a:solidFill>
                  <a:schemeClr val="dk1"/>
                </a:solidFill>
              </a:rPr>
              <a:t> Scheduling part-time employees without overlap; 4-hour shifts from 7 AM to 7 PM; additional staff required on weekends.</a:t>
            </a:r>
            <a:endParaRPr sz="2100">
              <a:solidFill>
                <a:schemeClr val="dk1"/>
              </a:solidFill>
            </a:endParaRPr>
          </a:p>
          <a:p>
            <a:pPr indent="0" lvl="1" marL="0" rtl="0" algn="just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520"/>
              <a:buNone/>
            </a:pPr>
            <a:r>
              <a:rPr b="1" lang="en-US" sz="2100">
                <a:solidFill>
                  <a:schemeClr val="dk1"/>
                </a:solidFill>
              </a:rPr>
              <a:t>Infeasibility Issue:</a:t>
            </a:r>
            <a:r>
              <a:rPr lang="en-US" sz="2100">
                <a:solidFill>
                  <a:schemeClr val="dk1"/>
                </a:solidFill>
              </a:rPr>
              <a:t> Initial model led to infeasible solutions, particularly for weekend staffing.</a:t>
            </a:r>
            <a:endParaRPr sz="2100">
              <a:solidFill>
                <a:schemeClr val="dk1"/>
              </a:solidFill>
            </a:endParaRPr>
          </a:p>
          <a:p>
            <a:pPr indent="0" lvl="1" marL="0" rtl="0" algn="just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520"/>
              <a:buNone/>
            </a:pPr>
            <a:r>
              <a:rPr b="1" lang="en-US" sz="2100">
                <a:solidFill>
                  <a:schemeClr val="dk1"/>
                </a:solidFill>
              </a:rPr>
              <a:t>Solution Approach:</a:t>
            </a:r>
            <a:r>
              <a:rPr lang="en-US" sz="2100">
                <a:solidFill>
                  <a:schemeClr val="dk1"/>
                </a:solidFill>
              </a:rPr>
              <a:t> Utilized Gurobi's model.computeIIS() to generate an ILP file, enabling detailed analysis of part-time constraints.</a:t>
            </a:r>
            <a:endParaRPr sz="2100">
              <a:solidFill>
                <a:schemeClr val="dk1"/>
              </a:solidFill>
            </a:endParaRPr>
          </a:p>
          <a:p>
            <a:pPr indent="0" lvl="1" marL="0" rtl="0" algn="just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520"/>
              <a:buNone/>
            </a:pPr>
            <a:r>
              <a:rPr b="1" lang="en-US" sz="2100">
                <a:solidFill>
                  <a:schemeClr val="dk1"/>
                </a:solidFill>
              </a:rPr>
              <a:t>Key Discovery:</a:t>
            </a:r>
            <a:r>
              <a:rPr lang="en-US" sz="2100">
                <a:solidFill>
                  <a:schemeClr val="dk1"/>
                </a:solidFill>
              </a:rPr>
              <a:t> Model allowed part-timers to work over 20 hours/day.</a:t>
            </a:r>
            <a:endParaRPr sz="2100">
              <a:solidFill>
                <a:schemeClr val="dk1"/>
              </a:solidFill>
            </a:endParaRPr>
          </a:p>
          <a:p>
            <a:pPr indent="0" lvl="1" marL="0" rtl="0" algn="just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520"/>
              <a:buNone/>
            </a:pPr>
            <a:r>
              <a:rPr b="1" lang="en-US" sz="2100">
                <a:solidFill>
                  <a:schemeClr val="dk1"/>
                </a:solidFill>
              </a:rPr>
              <a:t>Resolution:</a:t>
            </a:r>
            <a:r>
              <a:rPr lang="en-US" sz="2100">
                <a:solidFill>
                  <a:schemeClr val="dk1"/>
                </a:solidFill>
              </a:rPr>
              <a:t> Corrected the model with manual recalculations and guidance from a professor, ensuring compliance with daily and weekly work hour limits.</a:t>
            </a:r>
            <a:endParaRPr sz="2100">
              <a:solidFill>
                <a:schemeClr val="dk1"/>
              </a:solidFill>
            </a:endParaRPr>
          </a:p>
          <a:p>
            <a:pPr indent="0" lvl="1" marL="0" rtl="0" algn="just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520"/>
              <a:buNone/>
            </a:pPr>
            <a:r>
              <a:rPr b="1" lang="en-US" sz="2100">
                <a:solidFill>
                  <a:schemeClr val="dk1"/>
                </a:solidFill>
              </a:rPr>
              <a:t>Outcome:</a:t>
            </a:r>
            <a:r>
              <a:rPr lang="en-US" sz="2100">
                <a:solidFill>
                  <a:schemeClr val="dk1"/>
                </a:solidFill>
              </a:rPr>
              <a:t> Successfully implemented a feasible and efficient scheduling system for part-time employees.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69c0c9afc_0_194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 sz="3800"/>
              <a:t>Lessons Learned</a:t>
            </a:r>
            <a:endParaRPr b="1" sz="3800"/>
          </a:p>
        </p:txBody>
      </p:sp>
      <p:sp>
        <p:nvSpPr>
          <p:cNvPr id="175" name="Google Shape;175;g2a69c0c9afc_0_194"/>
          <p:cNvSpPr txBox="1"/>
          <p:nvPr>
            <p:ph idx="1" type="body"/>
          </p:nvPr>
        </p:nvSpPr>
        <p:spPr>
          <a:xfrm>
            <a:off x="609600" y="1285050"/>
            <a:ext cx="10972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b="1" lang="en-US" sz="2500">
                <a:solidFill>
                  <a:schemeClr val="dk1"/>
                </a:solidFill>
              </a:rPr>
              <a:t>Start with Linear Programming (LP) Formulation:</a:t>
            </a:r>
            <a:endParaRPr b="1" sz="2500">
              <a:solidFill>
                <a:schemeClr val="dk1"/>
              </a:solidFill>
            </a:endParaRPr>
          </a:p>
          <a:p>
            <a:pPr indent="-3873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Gain insights into decision variables and constraints.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Facilitates smoother implementation in Gurobi.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b="1" lang="en-US" sz="2500">
                <a:solidFill>
                  <a:schemeClr val="dk1"/>
                </a:solidFill>
              </a:rPr>
              <a:t>Handling Infeasibility:</a:t>
            </a:r>
            <a:endParaRPr b="1" sz="2500">
              <a:solidFill>
                <a:schemeClr val="dk1"/>
              </a:solidFill>
            </a:endParaRPr>
          </a:p>
          <a:p>
            <a:pPr indent="-3873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Learned strategies for diagnosing and resolving model infeasibility.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b="1" lang="en-US" sz="2500">
                <a:solidFill>
                  <a:schemeClr val="dk1"/>
                </a:solidFill>
              </a:rPr>
              <a:t>Data Accuracy: </a:t>
            </a:r>
            <a:endParaRPr b="1" sz="2500">
              <a:solidFill>
                <a:schemeClr val="dk1"/>
              </a:solidFill>
            </a:endParaRPr>
          </a:p>
          <a:p>
            <a:pPr indent="-3873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Ensure up-to-date and reliable employee data.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69c0c9afc_0_209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/>
              <a:t>Conclusion</a:t>
            </a:r>
            <a:endParaRPr b="1" sz="3800"/>
          </a:p>
        </p:txBody>
      </p:sp>
      <p:sp>
        <p:nvSpPr>
          <p:cNvPr id="182" name="Google Shape;182;g2a69c0c9afc_0_209"/>
          <p:cNvSpPr txBox="1"/>
          <p:nvPr>
            <p:ph idx="1" type="body"/>
          </p:nvPr>
        </p:nvSpPr>
        <p:spPr>
          <a:xfrm>
            <a:off x="206650" y="1219200"/>
            <a:ext cx="11375700" cy="493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218" lvl="0" marL="45720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68"/>
              <a:buChar char="●"/>
            </a:pPr>
            <a:r>
              <a:rPr lang="en-US" sz="2900">
                <a:solidFill>
                  <a:schemeClr val="dk1"/>
                </a:solidFill>
              </a:rPr>
              <a:t>Through our model, we have achieved approximately 9.3% cost savings for full-time employees (reduced from $3880 to $3520). </a:t>
            </a:r>
            <a:endParaRPr sz="2900">
              <a:solidFill>
                <a:schemeClr val="dk1"/>
              </a:solidFill>
            </a:endParaRPr>
          </a:p>
          <a:p>
            <a:pPr indent="-347218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8"/>
              <a:buChar char="●"/>
            </a:pPr>
            <a:r>
              <a:rPr lang="en-US" sz="2900">
                <a:solidFill>
                  <a:schemeClr val="dk1"/>
                </a:solidFill>
              </a:rPr>
              <a:t>For part-time employees, despite a slight increase in costs from $5718 to $5888, our model successfully meets all requirements unlike current schedule.</a:t>
            </a:r>
            <a:endParaRPr sz="2900">
              <a:solidFill>
                <a:schemeClr val="dk1"/>
              </a:solidFill>
            </a:endParaRPr>
          </a:p>
          <a:p>
            <a:pPr indent="-347218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8"/>
              <a:buChar char="●"/>
            </a:pPr>
            <a:r>
              <a:rPr lang="en-US" sz="2900">
                <a:solidFill>
                  <a:schemeClr val="dk1"/>
                </a:solidFill>
              </a:rPr>
              <a:t>We are refining our model to better accommodate part-time staff by ensuring that if they are scheduled for two shifts in a day, these shifts are consecutive, avoiding gaps of 4 or 8 hours for improved efficiency.</a:t>
            </a:r>
            <a:endParaRPr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Bookman Old Style"/>
              <a:buNone/>
            </a:pPr>
            <a:r>
              <a:rPr b="1" lang="en-US" sz="3300"/>
              <a:t>Introduction to Workforce Scheduling at WeatherTech</a:t>
            </a:r>
            <a:endParaRPr b="1" sz="3300"/>
          </a:p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432750" y="1452900"/>
            <a:ext cx="11326500" cy="54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8844" lvl="0" marL="27432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en-US">
                <a:solidFill>
                  <a:schemeClr val="dk1"/>
                </a:solidFill>
              </a:rPr>
              <a:t>Scheduling Dynamics: </a:t>
            </a:r>
            <a:r>
              <a:rPr lang="en-US">
                <a:solidFill>
                  <a:schemeClr val="dk1"/>
                </a:solidFill>
              </a:rPr>
              <a:t>Emphasizes the complexity of scheduling in a setting with variable demands and a mix of full-time and part-time staff.</a:t>
            </a:r>
            <a:endParaRPr>
              <a:solidFill>
                <a:schemeClr val="dk1"/>
              </a:solidFill>
            </a:endParaRPr>
          </a:p>
          <a:p>
            <a:pPr indent="-148844" lvl="0" marL="27432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976"/>
              <a:buNone/>
            </a:pPr>
            <a:r>
              <a:rPr b="1" lang="en-US">
                <a:solidFill>
                  <a:schemeClr val="dk1"/>
                </a:solidFill>
              </a:rPr>
              <a:t>Operational Constraints: </a:t>
            </a:r>
            <a:r>
              <a:rPr lang="en-US">
                <a:solidFill>
                  <a:schemeClr val="dk1"/>
                </a:solidFill>
              </a:rPr>
              <a:t>How introducing the various constraints that affect scheduling, from budget limitations to employee availability.</a:t>
            </a:r>
            <a:endParaRPr>
              <a:solidFill>
                <a:schemeClr val="dk1"/>
              </a:solidFill>
            </a:endParaRPr>
          </a:p>
          <a:p>
            <a:pPr indent="-148844" lvl="0" marL="27432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976"/>
              <a:buNone/>
            </a:pPr>
            <a:r>
              <a:rPr b="1" lang="en-US">
                <a:solidFill>
                  <a:schemeClr val="dk1"/>
                </a:solidFill>
              </a:rPr>
              <a:t>Project Focus: </a:t>
            </a:r>
            <a:r>
              <a:rPr lang="en-US">
                <a:solidFill>
                  <a:schemeClr val="dk1"/>
                </a:solidFill>
              </a:rPr>
              <a:t>Analysis of Weathertech workforce scheduling (Fall/ Spring)</a:t>
            </a:r>
            <a:endParaRPr b="1">
              <a:solidFill>
                <a:schemeClr val="dk1"/>
              </a:solidFill>
            </a:endParaRPr>
          </a:p>
          <a:p>
            <a:pPr indent="-148844" lvl="0" marL="27432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976"/>
              <a:buNone/>
            </a:pPr>
            <a:r>
              <a:rPr b="1" lang="en-US">
                <a:solidFill>
                  <a:schemeClr val="dk1"/>
                </a:solidFill>
              </a:rPr>
              <a:t>Importance: </a:t>
            </a:r>
            <a:r>
              <a:rPr lang="en-US">
                <a:solidFill>
                  <a:schemeClr val="dk1"/>
                </a:solidFill>
              </a:rPr>
              <a:t>Underscoring the significance of effective scheduling in maintaining operational efficiency and meeting organizational goals.</a:t>
            </a:r>
            <a:endParaRPr>
              <a:solidFill>
                <a:schemeClr val="dk1"/>
              </a:solidFill>
            </a:endParaRPr>
          </a:p>
          <a:p>
            <a:pPr indent="-148844" lvl="0" marL="274320" rtl="0" algn="just">
              <a:spcBef>
                <a:spcPts val="1600"/>
              </a:spcBef>
              <a:spcAft>
                <a:spcPts val="1600"/>
              </a:spcAft>
              <a:buSzPts val="1976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g2a69c0c9afc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71322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2a69c0c9afc_0_27"/>
          <p:cNvSpPr txBox="1"/>
          <p:nvPr/>
        </p:nvSpPr>
        <p:spPr>
          <a:xfrm>
            <a:off x="4920700" y="0"/>
            <a:ext cx="6987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</a:rPr>
              <a:t>Problem Statement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81" name="Google Shape;81;g2a69c0c9afc_0_27"/>
          <p:cNvSpPr txBox="1"/>
          <p:nvPr/>
        </p:nvSpPr>
        <p:spPr>
          <a:xfrm>
            <a:off x="5579400" y="1743550"/>
            <a:ext cx="66384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700">
              <a:solidFill>
                <a:schemeClr val="dk1"/>
              </a:solidFill>
            </a:endParaRPr>
          </a:p>
        </p:txBody>
      </p:sp>
      <p:sp>
        <p:nvSpPr>
          <p:cNvPr id="82" name="Google Shape;82;g2a69c0c9afc_0_27"/>
          <p:cNvSpPr txBox="1"/>
          <p:nvPr/>
        </p:nvSpPr>
        <p:spPr>
          <a:xfrm>
            <a:off x="5011200" y="658675"/>
            <a:ext cx="7180800" cy="6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Operation:</a:t>
            </a:r>
            <a:r>
              <a:rPr lang="en-US" sz="1600">
                <a:solidFill>
                  <a:schemeClr val="dk1"/>
                </a:solidFill>
              </a:rPr>
              <a:t> Open 7 days a week from 7 a.m. to 11 p.m. with varying daily demands.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Staff:</a:t>
            </a:r>
            <a:r>
              <a:rPr lang="en-US" sz="1600">
                <a:solidFill>
                  <a:schemeClr val="dk1"/>
                </a:solidFill>
              </a:rPr>
              <a:t> Mix of full-time and part-time employees.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 u="sng">
                <a:solidFill>
                  <a:schemeClr val="dk1"/>
                </a:solidFill>
              </a:rPr>
              <a:t>Requirements:</a:t>
            </a:r>
            <a:endParaRPr b="1" sz="1600" u="sng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At least one full-time employee for closing.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Full-time: </a:t>
            </a:r>
            <a:r>
              <a:rPr lang="en-US" sz="1600">
                <a:solidFill>
                  <a:schemeClr val="dk1"/>
                </a:solidFill>
              </a:rPr>
              <a:t>Minimum 40 hours/week.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Part-time (students):</a:t>
            </a:r>
            <a:r>
              <a:rPr lang="en-US" sz="1600">
                <a:solidFill>
                  <a:schemeClr val="dk1"/>
                </a:solidFill>
              </a:rPr>
              <a:t> Flexible shifts based on class schedules. Minimum 10 hours/week and Maximum 20 hours/week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 u="sng">
                <a:solidFill>
                  <a:schemeClr val="dk1"/>
                </a:solidFill>
              </a:rPr>
              <a:t>Hourly Pay:</a:t>
            </a:r>
            <a:endParaRPr b="1" sz="1600" u="sng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Full-time:</a:t>
            </a:r>
            <a:r>
              <a:rPr lang="en-US" sz="1600">
                <a:solidFill>
                  <a:schemeClr val="dk1"/>
                </a:solidFill>
              </a:rPr>
              <a:t> $20/hour.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Part-time: </a:t>
            </a:r>
            <a:r>
              <a:rPr lang="en-US" sz="1600">
                <a:solidFill>
                  <a:schemeClr val="dk1"/>
                </a:solidFill>
              </a:rPr>
              <a:t>$16/hour.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Budget Constraint:</a:t>
            </a:r>
            <a:r>
              <a:rPr lang="en-US" sz="1600">
                <a:solidFill>
                  <a:schemeClr val="dk1"/>
                </a:solidFill>
              </a:rPr>
              <a:t> Choices between reducing hours or staff layoffs.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Summer Operations:</a:t>
            </a:r>
            <a:r>
              <a:rPr lang="en-US" sz="1600">
                <a:solidFill>
                  <a:schemeClr val="dk1"/>
                </a:solidFill>
              </a:rPr>
              <a:t> Only full-time staff due to student absence.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Solution:</a:t>
            </a:r>
            <a:r>
              <a:rPr lang="en-US" sz="1600">
                <a:solidFill>
                  <a:schemeClr val="dk1"/>
                </a:solidFill>
              </a:rPr>
              <a:t> Use linear programming and Gurobi for workforce optimization.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Applicability:</a:t>
            </a:r>
            <a:r>
              <a:rPr lang="en-US" sz="1600">
                <a:solidFill>
                  <a:schemeClr val="dk1"/>
                </a:solidFill>
              </a:rPr>
              <a:t> Extendable to other university shift-based employment scenarios.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3de9c4d4c_1_0"/>
          <p:cNvSpPr txBox="1"/>
          <p:nvPr/>
        </p:nvSpPr>
        <p:spPr>
          <a:xfrm>
            <a:off x="210550" y="0"/>
            <a:ext cx="11697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</a:rPr>
              <a:t>Problem Statement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89" name="Google Shape;89;g263de9c4d4c_1_0"/>
          <p:cNvSpPr txBox="1"/>
          <p:nvPr/>
        </p:nvSpPr>
        <p:spPr>
          <a:xfrm>
            <a:off x="5579400" y="1743550"/>
            <a:ext cx="66384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700">
              <a:solidFill>
                <a:schemeClr val="dk1"/>
              </a:solidFill>
            </a:endParaRPr>
          </a:p>
        </p:txBody>
      </p:sp>
      <p:sp>
        <p:nvSpPr>
          <p:cNvPr id="90" name="Google Shape;90;g263de9c4d4c_1_0"/>
          <p:cNvSpPr txBox="1"/>
          <p:nvPr/>
        </p:nvSpPr>
        <p:spPr>
          <a:xfrm>
            <a:off x="210550" y="658675"/>
            <a:ext cx="11981400" cy="5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Operation:</a:t>
            </a:r>
            <a:r>
              <a:rPr lang="en-US" sz="1600">
                <a:solidFill>
                  <a:schemeClr val="dk1"/>
                </a:solidFill>
              </a:rPr>
              <a:t> Open 7 days a week from 7 a.m. to 11 p.m. with varying daily demands.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Staff:</a:t>
            </a:r>
            <a:r>
              <a:rPr lang="en-US" sz="1600">
                <a:solidFill>
                  <a:schemeClr val="dk1"/>
                </a:solidFill>
              </a:rPr>
              <a:t> Mix of full-time and part-time employees.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 u="sng">
                <a:solidFill>
                  <a:schemeClr val="dk1"/>
                </a:solidFill>
              </a:rPr>
              <a:t>Requirements:</a:t>
            </a:r>
            <a:endParaRPr b="1" sz="1600" u="sng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At least one full-time employee for closing.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Full-time: </a:t>
            </a:r>
            <a:r>
              <a:rPr lang="en-US" sz="1600">
                <a:solidFill>
                  <a:schemeClr val="dk1"/>
                </a:solidFill>
              </a:rPr>
              <a:t>Minimum 40 hours/week.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Part-time (students):</a:t>
            </a:r>
            <a:r>
              <a:rPr lang="en-US" sz="1600">
                <a:solidFill>
                  <a:schemeClr val="dk1"/>
                </a:solidFill>
              </a:rPr>
              <a:t> Flexible shifts based on class schedules. Minimum 10 hours/week and Maximum 20 hours/week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 u="sng">
                <a:solidFill>
                  <a:schemeClr val="dk1"/>
                </a:solidFill>
              </a:rPr>
              <a:t>Hourly Pay:</a:t>
            </a:r>
            <a:endParaRPr b="1" sz="1600" u="sng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Full-time:</a:t>
            </a:r>
            <a:r>
              <a:rPr lang="en-US" sz="1600">
                <a:solidFill>
                  <a:schemeClr val="dk1"/>
                </a:solidFill>
              </a:rPr>
              <a:t> $20/hour.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Part-time: </a:t>
            </a:r>
            <a:r>
              <a:rPr lang="en-US" sz="1600">
                <a:solidFill>
                  <a:schemeClr val="dk1"/>
                </a:solidFill>
              </a:rPr>
              <a:t>$16/hour.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Budget Constraint:</a:t>
            </a:r>
            <a:r>
              <a:rPr lang="en-US" sz="1600">
                <a:solidFill>
                  <a:schemeClr val="dk1"/>
                </a:solidFill>
              </a:rPr>
              <a:t> Choices between reducing hours or staff layoffs.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Summer Operations:</a:t>
            </a:r>
            <a:r>
              <a:rPr lang="en-US" sz="1600">
                <a:solidFill>
                  <a:schemeClr val="dk1"/>
                </a:solidFill>
              </a:rPr>
              <a:t> Only full-time staff due to student absence.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Solution:</a:t>
            </a:r>
            <a:r>
              <a:rPr lang="en-US" sz="1600">
                <a:solidFill>
                  <a:schemeClr val="dk1"/>
                </a:solidFill>
              </a:rPr>
              <a:t> Use linear programming and Gurobi for workforce optimization.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Applicability:</a:t>
            </a:r>
            <a:r>
              <a:rPr lang="en-US" sz="1600">
                <a:solidFill>
                  <a:schemeClr val="dk1"/>
                </a:solidFill>
              </a:rPr>
              <a:t> Extendable to other university shift-based employment scenarios.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69c0c9afc_0_96"/>
          <p:cNvSpPr txBox="1"/>
          <p:nvPr/>
        </p:nvSpPr>
        <p:spPr>
          <a:xfrm>
            <a:off x="943800" y="1733075"/>
            <a:ext cx="10304400" cy="32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</a:rPr>
              <a:t>LP Formulation </a:t>
            </a:r>
            <a:endParaRPr b="1"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 sz="3800"/>
              <a:t>Decision Variables </a:t>
            </a:r>
            <a:endParaRPr b="1" sz="3800"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609600" y="1219200"/>
            <a:ext cx="10972800" cy="54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32"/>
              <a:buNone/>
            </a:pPr>
            <a:r>
              <a:rPr b="1" lang="en-US">
                <a:solidFill>
                  <a:srgbClr val="231A09"/>
                </a:solidFill>
              </a:rPr>
              <a:t>Full-Time Employees’ Work Schedule</a:t>
            </a:r>
            <a:endParaRPr b="1">
              <a:solidFill>
                <a:srgbClr val="231A0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32"/>
              <a:buNone/>
            </a:pPr>
            <a:r>
              <a:t/>
            </a:r>
            <a:endParaRPr>
              <a:solidFill>
                <a:srgbClr val="231A0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32"/>
              <a:buNone/>
            </a:pPr>
            <a:r>
              <a:rPr b="1" lang="en-US">
                <a:solidFill>
                  <a:srgbClr val="231A09"/>
                </a:solidFill>
              </a:rPr>
              <a:t>Variable:</a:t>
            </a:r>
            <a:r>
              <a:rPr lang="en-US">
                <a:solidFill>
                  <a:srgbClr val="231A09"/>
                </a:solidFill>
              </a:rPr>
              <a:t> Xft,i,d,s</a:t>
            </a:r>
            <a:endParaRPr>
              <a:solidFill>
                <a:srgbClr val="231A0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32"/>
              <a:buNone/>
            </a:pPr>
            <a:r>
              <a:rPr b="1" lang="en-US">
                <a:solidFill>
                  <a:srgbClr val="231A09"/>
                </a:solidFill>
              </a:rPr>
              <a:t>​Description:</a:t>
            </a:r>
            <a:r>
              <a:rPr lang="en-US">
                <a:solidFill>
                  <a:srgbClr val="231A09"/>
                </a:solidFill>
              </a:rPr>
              <a:t> Binary variable (1 or 0).</a:t>
            </a:r>
            <a:endParaRPr>
              <a:solidFill>
                <a:srgbClr val="231A0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32"/>
              <a:buNone/>
            </a:pPr>
            <a:r>
              <a:rPr b="1" lang="en-US">
                <a:solidFill>
                  <a:srgbClr val="231A09"/>
                </a:solidFill>
              </a:rPr>
              <a:t>Meaning:</a:t>
            </a:r>
            <a:endParaRPr b="1">
              <a:solidFill>
                <a:srgbClr val="231A0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32"/>
              <a:buNone/>
            </a:pPr>
            <a:r>
              <a:rPr lang="en-US">
                <a:solidFill>
                  <a:srgbClr val="231A09"/>
                </a:solidFill>
              </a:rPr>
              <a:t>1: Full-time employee i works on day d during shift s.</a:t>
            </a:r>
            <a:endParaRPr>
              <a:solidFill>
                <a:srgbClr val="231A0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32"/>
              <a:buNone/>
            </a:pPr>
            <a:r>
              <a:rPr lang="en-US">
                <a:solidFill>
                  <a:srgbClr val="231A09"/>
                </a:solidFill>
              </a:rPr>
              <a:t>0: Employee does not work.</a:t>
            </a:r>
            <a:endParaRPr>
              <a:solidFill>
                <a:srgbClr val="231A0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32"/>
              <a:buNone/>
            </a:pPr>
            <a:r>
              <a:t/>
            </a:r>
            <a:endParaRPr>
              <a:solidFill>
                <a:srgbClr val="231A0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32"/>
              <a:buNone/>
            </a:pPr>
            <a:r>
              <a:rPr b="1" lang="en-US">
                <a:solidFill>
                  <a:srgbClr val="231A09"/>
                </a:solidFill>
              </a:rPr>
              <a:t>Part-Time Students’ Work Schedule</a:t>
            </a:r>
            <a:endParaRPr b="1">
              <a:solidFill>
                <a:srgbClr val="231A0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32"/>
              <a:buNone/>
            </a:pPr>
            <a:r>
              <a:t/>
            </a:r>
            <a:endParaRPr>
              <a:solidFill>
                <a:srgbClr val="231A0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32"/>
              <a:buNone/>
            </a:pPr>
            <a:r>
              <a:rPr b="1" lang="en-US">
                <a:solidFill>
                  <a:srgbClr val="231A09"/>
                </a:solidFill>
              </a:rPr>
              <a:t>Variable:</a:t>
            </a:r>
            <a:r>
              <a:rPr lang="en-US">
                <a:solidFill>
                  <a:srgbClr val="231A09"/>
                </a:solidFill>
              </a:rPr>
              <a:t> Xpt,j,d,s</a:t>
            </a:r>
            <a:endParaRPr>
              <a:solidFill>
                <a:srgbClr val="231A0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32"/>
              <a:buNone/>
            </a:pPr>
            <a:r>
              <a:rPr b="1" lang="en-US">
                <a:solidFill>
                  <a:srgbClr val="231A09"/>
                </a:solidFill>
              </a:rPr>
              <a:t>Description:</a:t>
            </a:r>
            <a:r>
              <a:rPr lang="en-US">
                <a:solidFill>
                  <a:srgbClr val="231A09"/>
                </a:solidFill>
              </a:rPr>
              <a:t> Binary variable (1 or 0).</a:t>
            </a:r>
            <a:endParaRPr>
              <a:solidFill>
                <a:srgbClr val="231A0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32"/>
              <a:buNone/>
            </a:pPr>
            <a:r>
              <a:rPr b="1" lang="en-US">
                <a:solidFill>
                  <a:srgbClr val="231A09"/>
                </a:solidFill>
              </a:rPr>
              <a:t>Meaning:</a:t>
            </a:r>
            <a:endParaRPr b="1">
              <a:solidFill>
                <a:srgbClr val="231A0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32"/>
              <a:buNone/>
            </a:pPr>
            <a:r>
              <a:rPr lang="en-US">
                <a:solidFill>
                  <a:srgbClr val="231A09"/>
                </a:solidFill>
              </a:rPr>
              <a:t>1: Part-time student j works on day d during shift s.</a:t>
            </a:r>
            <a:endParaRPr>
              <a:solidFill>
                <a:srgbClr val="231A0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32"/>
              <a:buNone/>
            </a:pPr>
            <a:r>
              <a:rPr lang="en-US">
                <a:solidFill>
                  <a:srgbClr val="231A09"/>
                </a:solidFill>
              </a:rPr>
              <a:t>0: Student does not work.</a:t>
            </a:r>
            <a:endParaRPr>
              <a:solidFill>
                <a:srgbClr val="231A0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1600"/>
              </a:spcAft>
              <a:buSzPts val="532"/>
              <a:buNone/>
            </a:pPr>
            <a:r>
              <a:t/>
            </a:r>
            <a:endParaRPr b="0" u="none" strike="noStrike">
              <a:solidFill>
                <a:srgbClr val="231A0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 sz="3800"/>
              <a:t>Objective Function</a:t>
            </a:r>
            <a:endParaRPr b="1" sz="3800"/>
          </a:p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503700" y="1077125"/>
            <a:ext cx="11391000" cy="56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432"/>
              <a:buNone/>
            </a:pPr>
            <a:r>
              <a:rPr lang="en-US">
                <a:solidFill>
                  <a:schemeClr val="dk1"/>
                </a:solidFill>
              </a:rPr>
              <a:t>Our objective is to minimize costs by calculating the total wages for full-time and part-time staff.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432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432"/>
              <a:buNone/>
            </a:pPr>
            <a:r>
              <a:rPr lang="en-US">
                <a:solidFill>
                  <a:schemeClr val="dk1"/>
                </a:solidFill>
              </a:rPr>
              <a:t>This involves multiplying the number of shifts each employee works by their respective hourly wage and shift length.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432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432"/>
              <a:buNone/>
            </a:pPr>
            <a:r>
              <a:rPr lang="en-US">
                <a:solidFill>
                  <a:schemeClr val="dk1"/>
                </a:solidFill>
              </a:rPr>
              <a:t>Through this method, we aim to achieve a cost-effective balance between our budget constraints and staffing needs.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432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432"/>
              <a:buNone/>
            </a:pPr>
            <a:r>
              <a:rPr b="1" lang="en-US">
                <a:solidFill>
                  <a:schemeClr val="dk1"/>
                </a:solidFill>
              </a:rPr>
              <a:t>M</a:t>
            </a:r>
            <a:r>
              <a:rPr b="1" lang="en-US">
                <a:solidFill>
                  <a:schemeClr val="dk1"/>
                </a:solidFill>
              </a:rPr>
              <a:t>inimize </a:t>
            </a:r>
            <a:r>
              <a:rPr b="1" lang="en-US">
                <a:solidFill>
                  <a:schemeClr val="dk1"/>
                </a:solidFill>
              </a:rPr>
              <a:t>T</a:t>
            </a:r>
            <a:r>
              <a:rPr b="1" lang="en-US">
                <a:solidFill>
                  <a:schemeClr val="dk1"/>
                </a:solidFill>
              </a:rPr>
              <a:t>otal </a:t>
            </a:r>
            <a:r>
              <a:rPr b="1" lang="en-US">
                <a:solidFill>
                  <a:schemeClr val="dk1"/>
                </a:solidFill>
              </a:rPr>
              <a:t>C</a:t>
            </a:r>
            <a:r>
              <a:rPr b="1" lang="en-US">
                <a:solidFill>
                  <a:schemeClr val="dk1"/>
                </a:solidFill>
              </a:rPr>
              <a:t>ost: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2100"/>
              </a:spcBef>
              <a:spcAft>
                <a:spcPts val="0"/>
              </a:spcAft>
              <a:buSzPts val="2432"/>
              <a:buNone/>
            </a:pPr>
            <a:r>
              <a:rPr lang="en-US">
                <a:solidFill>
                  <a:schemeClr val="dk1"/>
                </a:solidFill>
              </a:rPr>
              <a:t>Sum(Xft,i,d,s * fulltime_hourlywage * ShiftLength) + 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2100"/>
              </a:spcBef>
              <a:spcAft>
                <a:spcPts val="0"/>
              </a:spcAft>
              <a:buSzPts val="2432"/>
              <a:buNone/>
            </a:pPr>
            <a:r>
              <a:rPr lang="en-US">
                <a:solidFill>
                  <a:schemeClr val="dk1"/>
                </a:solidFill>
              </a:rPr>
              <a:t>Sum(​Xpt,j,d,s * parttime_hourlywage * ShiftLength)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1600"/>
              </a:spcAft>
              <a:buSzPts val="152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 sz="3800"/>
              <a:t>Constraints</a:t>
            </a:r>
            <a:endParaRPr b="1" sz="3800"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609600" y="1219200"/>
            <a:ext cx="11052900" cy="54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36"/>
              <a:buNone/>
            </a:pPr>
            <a:r>
              <a:rPr b="1" lang="en-US">
                <a:solidFill>
                  <a:schemeClr val="dk1"/>
                </a:solidFill>
              </a:rPr>
              <a:t>1. </a:t>
            </a:r>
            <a:r>
              <a:rPr b="1" lang="en-US">
                <a:solidFill>
                  <a:schemeClr val="dk1"/>
                </a:solidFill>
              </a:rPr>
              <a:t>Staffing Requirements for Each Shift (Fall/Spring):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36"/>
              <a:buNone/>
            </a:pPr>
            <a:r>
              <a:rPr lang="en-US">
                <a:solidFill>
                  <a:schemeClr val="dk1"/>
                </a:solidFill>
              </a:rPr>
              <a:t>For each shift during the fall and spring seasons, we ensure staffing requirements are met by having at least the required number of full-time and part-time workers.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36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36"/>
              <a:buNone/>
            </a:pPr>
            <a:r>
              <a:rPr lang="en-US">
                <a:solidFill>
                  <a:schemeClr val="dk1"/>
                </a:solidFill>
              </a:rPr>
              <a:t>Sum (Xft,i,d,s) ≥  FT_requirement[d,s], Sum (Xpt,j,d,s) ≥  PT_requirement[d,s]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36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36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2. </a:t>
            </a:r>
            <a:r>
              <a:rPr b="1" lang="en-US">
                <a:solidFill>
                  <a:schemeClr val="dk1"/>
                </a:solidFill>
              </a:rPr>
              <a:t>Minimum and Maximum Hours for Part-Time Students (Fall/Spring):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We maintain a balance in part-time staffing, ensuring that the total hours worked by part-time employees each day are between 10 and 20 hours.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10 ≤ Sum(Xpt,j,d,s * ShiftLength) ≤ 20</a:t>
            </a:r>
            <a:endParaRPr>
              <a:solidFill>
                <a:schemeClr val="dk1"/>
              </a:solidFill>
            </a:endParaRPr>
          </a:p>
          <a:p>
            <a:pPr indent="-148844" lvl="0" marL="274320" rtl="0" algn="l">
              <a:spcBef>
                <a:spcPts val="2100"/>
              </a:spcBef>
              <a:spcAft>
                <a:spcPts val="160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 sz="3800"/>
              <a:t>Constraints</a:t>
            </a:r>
            <a:endParaRPr b="1" sz="3800"/>
          </a:p>
        </p:txBody>
      </p:sp>
      <p:sp>
        <p:nvSpPr>
          <p:cNvPr id="122" name="Google Shape;122;p8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8">
                <a:solidFill>
                  <a:schemeClr val="dk1"/>
                </a:solidFill>
              </a:rPr>
              <a:t>3. </a:t>
            </a:r>
            <a:r>
              <a:rPr b="1" lang="en-US" sz="2708">
                <a:solidFill>
                  <a:schemeClr val="dk1"/>
                </a:solidFill>
              </a:rPr>
              <a:t>Minimum Hours for Full-Time Employees:</a:t>
            </a:r>
            <a:endParaRPr b="1" sz="2708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8">
                <a:solidFill>
                  <a:schemeClr val="dk1"/>
                </a:solidFill>
              </a:rPr>
              <a:t>We ensure full-time employees work a minimum of 40 hours per week</a:t>
            </a:r>
            <a:endParaRPr sz="2708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708">
                <a:solidFill>
                  <a:schemeClr val="dk1"/>
                </a:solidFill>
              </a:rPr>
              <a:t>Sum(Xft,i,d,s * ShiftLength) ≥ 40</a:t>
            </a:r>
            <a:endParaRPr sz="2708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708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8">
                <a:solidFill>
                  <a:schemeClr val="dk1"/>
                </a:solidFill>
              </a:rPr>
              <a:t>4. </a:t>
            </a:r>
            <a:r>
              <a:rPr b="1" lang="en-US" sz="2708">
                <a:solidFill>
                  <a:schemeClr val="dk1"/>
                </a:solidFill>
              </a:rPr>
              <a:t>Day Off for Full-Time Employees:</a:t>
            </a:r>
            <a:endParaRPr b="1" sz="2708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8">
                <a:solidFill>
                  <a:schemeClr val="dk1"/>
                </a:solidFill>
              </a:rPr>
              <a:t>The total number of days full-time employees work each week is limited to one less than the total number of working days.</a:t>
            </a:r>
            <a:endParaRPr sz="2708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708">
                <a:solidFill>
                  <a:schemeClr val="dk1"/>
                </a:solidFill>
              </a:rPr>
              <a:t>Sum(Xft,i,d) ≤ Number of Working Days per Week−1 </a:t>
            </a:r>
            <a:endParaRPr sz="27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1600"/>
              </a:spcAft>
              <a:buSzPct val="82333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2010-01-05T18:41:43Z</dcterms:created>
  <dc:creator>vossen</dc:creator>
</cp:coreProperties>
</file>