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Domine"/>
      <p:regular r:id="rId48"/>
      <p:bold r:id="rId49"/>
    </p:embeddedFont>
    <p:embeddedFont>
      <p:font typeface="Libre Baskerville"/>
      <p:regular r:id="rId50"/>
      <p:bold r:id="rId51"/>
      <p: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3E0392-A90F-4773-82AE-A557690F7AF6}">
  <a:tblStyle styleId="{A83E0392-A90F-4773-82AE-A557690F7AF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4849063-9466-4CBC-82EB-35CB735460B7}"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87CECDC-2F57-4B0D-98C2-054B702A35BA}"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omine-regular.fntdata"/><Relationship Id="rId47" Type="http://schemas.openxmlformats.org/officeDocument/2006/relationships/slide" Target="slides/slide41.xml"/><Relationship Id="rId49" Type="http://schemas.openxmlformats.org/officeDocument/2006/relationships/font" Target="fonts/Domin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ibreBaskerville-bold.fntdata"/><Relationship Id="rId50" Type="http://schemas.openxmlformats.org/officeDocument/2006/relationships/font" Target="fonts/LibreBaskerville-regular.fntdata"/><Relationship Id="rId52" Type="http://schemas.openxmlformats.org/officeDocument/2006/relationships/font" Target="fonts/LibreBaskervill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18" name="Shape 218"/>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25" name="Shape 22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31" name="Shape 231"/>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39" name="Shape 239"/>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47" name="Shape 247"/>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57" name="Shape 25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62" name="Shape 262"/>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70" name="Shape 270"/>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rPr lang="en" sz="1400"/>
              <a:t>Functional Decomposition - Level 2</a:t>
            </a:r>
            <a:endParaRPr sz="1400"/>
          </a:p>
        </p:txBody>
      </p:sp>
      <p:sp>
        <p:nvSpPr>
          <p:cNvPr id="277" name="Shape 27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285" name="Shape 285"/>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155" name="Shape 15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293" name="Shape 293"/>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300" name="Shape 300"/>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rPr lang="en" sz="1400"/>
              <a:t>For data, as of now, it seems like we will only need 20 pins for data. However, more pins might be required in the future.</a:t>
            </a:r>
            <a:endParaRPr sz="1400"/>
          </a:p>
          <a:p>
            <a:pPr indent="0" lvl="0" marL="0" rtl="0">
              <a:spcBef>
                <a:spcPts val="0"/>
              </a:spcBef>
              <a:spcAft>
                <a:spcPts val="0"/>
              </a:spcAft>
              <a:buNone/>
            </a:pPr>
            <a:r>
              <a:rPr lang="en" sz="1400"/>
              <a:t>**Rated at </a:t>
            </a:r>
            <a:endParaRPr sz="1400"/>
          </a:p>
        </p:txBody>
      </p:sp>
      <p:sp>
        <p:nvSpPr>
          <p:cNvPr id="309" name="Shape 309"/>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17" name="Shape 317"/>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325" name="Shape 325"/>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34" name="Shape 334"/>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42" name="Shape 342"/>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49" name="Shape 349"/>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350" name="Shape 350"/>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59" name="Shape 359"/>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66" name="Shape 366"/>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367" name="Shape 367"/>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161" name="Shape 161"/>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75" name="Shape 37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376" name="Shape 376"/>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Describe understanding necessary to create these controllers: math problem and tuning with and without Matlab</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87" name="Shape 387"/>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396" name="Shape 396"/>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04" name="Shape 404"/>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05" name="Shape 405"/>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You can read off these issues, but be sure to discuss a contingency plan for each one</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3" name="Shape 413"/>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14" name="Shape 414"/>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rPr lang="en" sz="1400"/>
              <a:t>Main goals- to demonstrate control system(stability, maneuvering) in simulation, to test power conversion circuits</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rPr lang="en" sz="1400"/>
              <a:t>building for PoC: controls board v1, matlab PID model, Power Conversion Test Board</a:t>
            </a:r>
            <a:endParaRPr sz="1400"/>
          </a:p>
        </p:txBody>
      </p:sp>
      <p:sp>
        <p:nvSpPr>
          <p:cNvPr id="422" name="Shape 422"/>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430" name="Shape 430"/>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35" name="Shape 43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36" name="Shape 436"/>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5" name="Shape 44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46" name="Shape 446"/>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55" name="Shape 45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56" name="Shape 456"/>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None/>
            </a:pPr>
            <a:r>
              <a:t/>
            </a:r>
            <a:endParaRPr sz="1400"/>
          </a:p>
        </p:txBody>
      </p:sp>
      <p:sp>
        <p:nvSpPr>
          <p:cNvPr id="169" name="Shape 169"/>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5" name="Shape 46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2" type="sldNum"/>
          </p:nvPr>
        </p:nvSpPr>
        <p:spPr>
          <a:xfrm>
            <a:off x="3884548" y="8685709"/>
            <a:ext cx="2971800" cy="456600"/>
          </a:xfrm>
          <a:prstGeom prst="rect">
            <a:avLst/>
          </a:prstGeom>
          <a:noFill/>
          <a:ln>
            <a:noFill/>
          </a:ln>
        </p:spPr>
        <p:txBody>
          <a:bodyPr anchorCtr="0" anchor="b" bIns="45650" lIns="91300" spcFirstLastPara="1" rIns="91300" wrap="square" tIns="456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4" name="Shape 474"/>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686420" y="4342854"/>
            <a:ext cx="5485200" cy="4115400"/>
          </a:xfrm>
          <a:prstGeom prst="rect">
            <a:avLst/>
          </a:prstGeom>
          <a:noFill/>
          <a:ln>
            <a:noFill/>
          </a:ln>
        </p:spPr>
        <p:txBody>
          <a:bodyPr anchorCtr="0" anchor="t" bIns="45650" lIns="91300" spcFirstLastPara="1" rIns="91300"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177" name="Shape 177"/>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186" name="Shape 186"/>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rtl="0">
              <a:lnSpc>
                <a:spcPct val="115000"/>
              </a:lnSpc>
              <a:spcBef>
                <a:spcPts val="600"/>
              </a:spcBef>
              <a:spcAft>
                <a:spcPts val="0"/>
              </a:spcAft>
              <a:buNone/>
            </a:pPr>
            <a:r>
              <a:rPr lang="en" sz="1800">
                <a:latin typeface="Libre Baskerville"/>
                <a:ea typeface="Libre Baskerville"/>
                <a:cs typeface="Libre Baskerville"/>
                <a:sym typeface="Libre Baskerville"/>
              </a:rPr>
              <a:t>Must be able to manage eight PWM/I2C driven ESC’s and motors in order to maintain stability during navigation and task completion at the RoboSub Competition</a:t>
            </a:r>
            <a:endParaRPr sz="1800">
              <a:latin typeface="Libre Baskerville"/>
              <a:ea typeface="Libre Baskerville"/>
              <a:cs typeface="Libre Baskerville"/>
              <a:sym typeface="Libre Baskerville"/>
            </a:endParaRPr>
          </a:p>
          <a:p>
            <a:pPr indent="0" lvl="0" marL="0" rtl="0">
              <a:lnSpc>
                <a:spcPct val="115000"/>
              </a:lnSpc>
              <a:spcBef>
                <a:spcPts val="600"/>
              </a:spcBef>
              <a:spcAft>
                <a:spcPts val="0"/>
              </a:spcAft>
              <a:buNone/>
            </a:pPr>
            <a:r>
              <a:t/>
            </a:r>
            <a:endParaRPr sz="1800">
              <a:latin typeface="Libre Baskerville"/>
              <a:ea typeface="Libre Baskerville"/>
              <a:cs typeface="Libre Baskerville"/>
              <a:sym typeface="Libre Baskerville"/>
            </a:endParaRPr>
          </a:p>
          <a:p>
            <a:pPr indent="0" lvl="0" marL="0" rtl="0">
              <a:lnSpc>
                <a:spcPct val="115000"/>
              </a:lnSpc>
              <a:spcBef>
                <a:spcPts val="600"/>
              </a:spcBef>
              <a:spcAft>
                <a:spcPts val="0"/>
              </a:spcAft>
              <a:buClr>
                <a:schemeClr val="dk1"/>
              </a:buClr>
              <a:buSzPts val="1100"/>
              <a:buFont typeface="Arial"/>
              <a:buNone/>
            </a:pPr>
            <a:r>
              <a:rPr lang="en" sz="1800">
                <a:latin typeface="Libre Baskerville"/>
                <a:ea typeface="Libre Baskerville"/>
                <a:cs typeface="Libre Baskerville"/>
                <a:sym typeface="Libre Baskerville"/>
              </a:rPr>
              <a:t>Develop a navigation system to calculate time optimal paths to a desired orientation and velocity in an environment with six degrees of freedom</a:t>
            </a:r>
            <a:endParaRPr sz="1800">
              <a:latin typeface="Libre Baskerville"/>
              <a:ea typeface="Libre Baskerville"/>
              <a:cs typeface="Libre Baskerville"/>
              <a:sym typeface="Libre Baskerville"/>
            </a:endParaRPr>
          </a:p>
        </p:txBody>
      </p:sp>
      <p:sp>
        <p:nvSpPr>
          <p:cNvPr id="194" name="Shape 194"/>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02" name="Shape 202"/>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98204" y="685878"/>
            <a:ext cx="6061800" cy="34296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6420" y="4342854"/>
            <a:ext cx="5485200" cy="4115400"/>
          </a:xfrm>
          <a:prstGeom prst="rect">
            <a:avLst/>
          </a:prstGeom>
          <a:noFill/>
          <a:ln>
            <a:noFill/>
          </a:ln>
        </p:spPr>
        <p:txBody>
          <a:bodyPr anchorCtr="0" anchor="ctr" bIns="89425" lIns="89425" spcFirstLastPara="1" rIns="89425" wrap="square" tIns="89425">
            <a:noAutofit/>
          </a:bodyPr>
          <a:lstStyle/>
          <a:p>
            <a:pPr indent="0" lvl="0" marL="0">
              <a:spcBef>
                <a:spcPts val="0"/>
              </a:spcBef>
              <a:spcAft>
                <a:spcPts val="0"/>
              </a:spcAft>
              <a:buNone/>
            </a:pPr>
            <a:r>
              <a:t/>
            </a:r>
            <a:endParaRPr/>
          </a:p>
        </p:txBody>
      </p:sp>
      <p:sp>
        <p:nvSpPr>
          <p:cNvPr id="210" name="Shape 210"/>
          <p:cNvSpPr txBox="1"/>
          <p:nvPr>
            <p:ph idx="12" type="sldNum"/>
          </p:nvPr>
        </p:nvSpPr>
        <p:spPr>
          <a:xfrm>
            <a:off x="3884548" y="8685709"/>
            <a:ext cx="2971800" cy="456600"/>
          </a:xfrm>
          <a:prstGeom prst="rect">
            <a:avLst/>
          </a:prstGeom>
          <a:noFill/>
          <a:ln>
            <a:noFill/>
          </a:ln>
        </p:spPr>
        <p:txBody>
          <a:bodyPr anchorCtr="0" anchor="ctr" bIns="89425" lIns="89425" spcFirstLastPara="1" rIns="89425" wrap="square" tIns="89425">
            <a:noAutofit/>
          </a:bodyPr>
          <a:lstStyle/>
          <a:p>
            <a:pPr indent="0" lvl="0" marL="0" rtl="0">
              <a:spcBef>
                <a:spcPts val="0"/>
              </a:spcBef>
              <a:spcAft>
                <a:spcPts val="0"/>
              </a:spcAft>
              <a:buClr>
                <a:srgbClr val="000000"/>
              </a:buClr>
              <a:buFont typeface="Arial"/>
              <a:buNone/>
            </a:pPr>
            <a:fld id="{00000000-1234-1234-1234-123412341234}" type="slidenum">
              <a:rPr lang="en"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Shape 58"/>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Shape 59"/>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Libre Baskerville"/>
              <a:buNone/>
              <a:defRPr b="0" i="0" sz="3200" u="none" cap="none" strike="noStrike">
                <a:solidFill>
                  <a:schemeClr val="dk1"/>
                </a:solidFill>
                <a:latin typeface="Libre Baskerville"/>
                <a:ea typeface="Libre Baskerville"/>
                <a:cs typeface="Libre Baskerville"/>
                <a:sym typeface="Libre Baskerville"/>
              </a:defRPr>
            </a:lvl1pPr>
            <a:lvl2pPr indent="0" lvl="1" marL="457200" marR="0" rtl="0" algn="ctr">
              <a:spcBef>
                <a:spcPts val="560"/>
              </a:spcBef>
              <a:spcAft>
                <a:spcPts val="0"/>
              </a:spcAft>
              <a:buClr>
                <a:schemeClr val="dk1"/>
              </a:buClr>
              <a:buSzPts val="2800"/>
              <a:buFont typeface="Libre Baskerville"/>
              <a:buNone/>
              <a:defRPr b="0" i="0" sz="2800" u="none" cap="none" strike="noStrike">
                <a:solidFill>
                  <a:schemeClr val="dk1"/>
                </a:solidFill>
                <a:latin typeface="Libre Baskerville"/>
                <a:ea typeface="Libre Baskerville"/>
                <a:cs typeface="Libre Baskerville"/>
                <a:sym typeface="Libre Baskerville"/>
              </a:defRPr>
            </a:lvl2pPr>
            <a:lvl3pPr indent="0" lvl="2" marL="914400" marR="0" rtl="0" algn="ctr">
              <a:spcBef>
                <a:spcPts val="480"/>
              </a:spcBef>
              <a:spcAft>
                <a:spcPts val="0"/>
              </a:spcAft>
              <a:buClr>
                <a:schemeClr val="dk1"/>
              </a:buClr>
              <a:buSzPts val="2400"/>
              <a:buFont typeface="Libre Baskerville"/>
              <a:buNone/>
              <a:defRPr b="0" i="0" sz="2400" u="none" cap="none" strike="noStrike">
                <a:solidFill>
                  <a:schemeClr val="dk1"/>
                </a:solidFill>
                <a:latin typeface="Libre Baskerville"/>
                <a:ea typeface="Libre Baskerville"/>
                <a:cs typeface="Libre Baskerville"/>
                <a:sym typeface="Libre Baskerville"/>
              </a:defRPr>
            </a:lvl3pPr>
            <a:lvl4pPr indent="0" lvl="3" marL="1371600" marR="0" rtl="0" algn="ctr">
              <a:spcBef>
                <a:spcPts val="400"/>
              </a:spcBef>
              <a:spcAft>
                <a:spcPts val="0"/>
              </a:spcAft>
              <a:buClr>
                <a:schemeClr val="dk1"/>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ctr">
              <a:spcBef>
                <a:spcPts val="400"/>
              </a:spcBef>
              <a:spcAft>
                <a:spcPts val="0"/>
              </a:spcAft>
              <a:buClr>
                <a:schemeClr val="dk1"/>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
        <p:nvSpPr>
          <p:cNvPr id="61" name="Shape 6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4" name="Shape 64"/>
          <p:cNvSpPr txBox="1"/>
          <p:nvPr>
            <p:ph idx="1" type="body"/>
          </p:nvPr>
        </p:nvSpPr>
        <p:spPr>
          <a:xfrm>
            <a:off x="0" y="1006078"/>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68" name="Shape 68"/>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69" name="Shape 69"/>
        <p:cNvGrpSpPr/>
        <p:nvPr/>
      </p:nvGrpSpPr>
      <p:grpSpPr>
        <a:xfrm>
          <a:off x="0" y="0"/>
          <a:ext cx="0" cy="0"/>
          <a:chOff x="0" y="0"/>
          <a:chExt cx="0" cy="0"/>
        </a:xfrm>
      </p:grpSpPr>
      <p:sp>
        <p:nvSpPr>
          <p:cNvPr id="70" name="Shape 70"/>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1" name="Shape 71"/>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4286250"/>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74" name="Shape 74"/>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5" name="Shape 75"/>
        <p:cNvGrpSpPr/>
        <p:nvPr/>
      </p:nvGrpSpPr>
      <p:grpSpPr>
        <a:xfrm>
          <a:off x="0" y="0"/>
          <a:ext cx="0" cy="0"/>
          <a:chOff x="0" y="0"/>
          <a:chExt cx="0" cy="0"/>
        </a:xfrm>
      </p:grpSpPr>
      <p:sp>
        <p:nvSpPr>
          <p:cNvPr id="76" name="Shape 7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7" name="Shape 77"/>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Libre Baskerville"/>
              <a:buNone/>
              <a:defRPr b="0" i="0" sz="20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360"/>
              </a:spcBef>
              <a:spcAft>
                <a:spcPts val="0"/>
              </a:spcAft>
              <a:buClr>
                <a:schemeClr val="dk1"/>
              </a:buClr>
              <a:buSzPts val="2800"/>
              <a:buFont typeface="Libre Baskerville"/>
              <a:buNone/>
              <a:defRPr b="0" i="0" sz="18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20"/>
              </a:spcBef>
              <a:spcAft>
                <a:spcPts val="0"/>
              </a:spcAft>
              <a:buClr>
                <a:schemeClr val="dk1"/>
              </a:buClr>
              <a:buSzPts val="2400"/>
              <a:buFont typeface="Libre Baskerville"/>
              <a:buNone/>
              <a:defRPr b="0" i="0" sz="16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280"/>
              </a:spcBef>
              <a:spcAft>
                <a:spcPts val="0"/>
              </a:spcAft>
              <a:buClr>
                <a:schemeClr val="dk1"/>
              </a:buClr>
              <a:buSzPts val="2000"/>
              <a:buFont typeface="Libre Baskerville"/>
              <a:buNone/>
              <a:defRPr b="0" i="0" sz="14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280"/>
              </a:spcBef>
              <a:spcAft>
                <a:spcPts val="0"/>
              </a:spcAft>
              <a:buClr>
                <a:schemeClr val="dk1"/>
              </a:buClr>
              <a:buSzPts val="2000"/>
              <a:buFont typeface="Libre Baskerville"/>
              <a:buNone/>
              <a:defRPr b="0" i="0" sz="14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78" name="Shape 78"/>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0" name="Shape 80"/>
        <p:cNvGrpSpPr/>
        <p:nvPr/>
      </p:nvGrpSpPr>
      <p:grpSpPr>
        <a:xfrm>
          <a:off x="0" y="0"/>
          <a:ext cx="0" cy="0"/>
          <a:chOff x="0" y="0"/>
          <a:chExt cx="0" cy="0"/>
        </a:xfrm>
      </p:grpSpPr>
      <p:sp>
        <p:nvSpPr>
          <p:cNvPr id="81" name="Shape 81"/>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a:off x="0" y="102870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2" type="body"/>
          </p:nvPr>
        </p:nvSpPr>
        <p:spPr>
          <a:xfrm>
            <a:off x="4343400" y="102870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Shape 84"/>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87" name="Shape 87"/>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Shape 89"/>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0" name="Shape 90"/>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Libre Baskerville"/>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400"/>
              </a:spcBef>
              <a:spcAft>
                <a:spcPts val="0"/>
              </a:spcAft>
              <a:buClr>
                <a:schemeClr val="dk1"/>
              </a:buClr>
              <a:buSzPts val="2800"/>
              <a:buFont typeface="Libre Baskerville"/>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60"/>
              </a:spcBef>
              <a:spcAft>
                <a:spcPts val="0"/>
              </a:spcAft>
              <a:buClr>
                <a:schemeClr val="dk1"/>
              </a:buClr>
              <a:buSzPts val="2400"/>
              <a:buFont typeface="Libre Baskerville"/>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91" name="Shape 91"/>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1pPr>
            <a:lvl2pPr indent="-355600" lvl="1" marL="9144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2pPr>
            <a:lvl3pPr indent="-342900" lvl="2" marL="13716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4pPr>
            <a:lvl5pPr indent="-330200" lvl="4" marL="22860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2" name="Shape 92"/>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Libre Baskerville"/>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400"/>
              </a:spcBef>
              <a:spcAft>
                <a:spcPts val="0"/>
              </a:spcAft>
              <a:buClr>
                <a:schemeClr val="dk1"/>
              </a:buClr>
              <a:buSzPts val="2800"/>
              <a:buFont typeface="Libre Baskerville"/>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60"/>
              </a:spcBef>
              <a:spcAft>
                <a:spcPts val="0"/>
              </a:spcAft>
              <a:buClr>
                <a:schemeClr val="dk1"/>
              </a:buClr>
              <a:buSzPts val="2400"/>
              <a:buFont typeface="Libre Baskerville"/>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93" name="Shape 93"/>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1pPr>
            <a:lvl2pPr indent="-355600" lvl="1" marL="9144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2pPr>
            <a:lvl3pPr indent="-342900" lvl="2" marL="13716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4pPr>
            <a:lvl5pPr indent="-330200" lvl="4" marL="22860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4" name="Shape 94"/>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Shape 95"/>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97" name="Shape 97"/>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8" name="Shape 98"/>
        <p:cNvGrpSpPr/>
        <p:nvPr/>
      </p:nvGrpSpPr>
      <p:grpSpPr>
        <a:xfrm>
          <a:off x="0" y="0"/>
          <a:ext cx="0" cy="0"/>
          <a:chOff x="0" y="0"/>
          <a:chExt cx="0" cy="0"/>
        </a:xfrm>
      </p:grpSpPr>
      <p:sp>
        <p:nvSpPr>
          <p:cNvPr id="99" name="Shape 99"/>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0" name="Shape 100"/>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Shape 101"/>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Shape 102"/>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103" name="Shape 103"/>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Shape 105"/>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Shape 107"/>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8" name="Shape 108"/>
        <p:cNvGrpSpPr/>
        <p:nvPr/>
      </p:nvGrpSpPr>
      <p:grpSpPr>
        <a:xfrm>
          <a:off x="0" y="0"/>
          <a:ext cx="0" cy="0"/>
          <a:chOff x="0" y="0"/>
          <a:chExt cx="0" cy="0"/>
        </a:xfrm>
      </p:grpSpPr>
      <p:sp>
        <p:nvSpPr>
          <p:cNvPr id="109" name="Shape 10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0" name="Shape 110"/>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Shape 111"/>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Libre Baskerville"/>
              <a:buNone/>
              <a:defRPr b="0" i="0" sz="1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240"/>
              </a:spcBef>
              <a:spcAft>
                <a:spcPts val="0"/>
              </a:spcAft>
              <a:buClr>
                <a:schemeClr val="dk1"/>
              </a:buClr>
              <a:buSzPts val="2800"/>
              <a:buFont typeface="Libre Baskerville"/>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200"/>
              </a:spcBef>
              <a:spcAft>
                <a:spcPts val="0"/>
              </a:spcAft>
              <a:buClr>
                <a:schemeClr val="dk1"/>
              </a:buClr>
              <a:buSzPts val="2400"/>
              <a:buFont typeface="Libre Baskerville"/>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112" name="Shape 112"/>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Shape 114"/>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5" name="Shape 115"/>
        <p:cNvGrpSpPr/>
        <p:nvPr/>
      </p:nvGrpSpPr>
      <p:grpSpPr>
        <a:xfrm>
          <a:off x="0" y="0"/>
          <a:ext cx="0" cy="0"/>
          <a:chOff x="0" y="0"/>
          <a:chExt cx="0" cy="0"/>
        </a:xfrm>
      </p:grpSpPr>
      <p:sp>
        <p:nvSpPr>
          <p:cNvPr id="116" name="Shape 116"/>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7" name="Shape 117"/>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Libre Baskerville"/>
              <a:buNone/>
              <a:defRPr b="0" i="0" sz="3200" u="none" cap="none" strike="noStrike">
                <a:solidFill>
                  <a:schemeClr val="dk1"/>
                </a:solidFill>
                <a:latin typeface="Libre Baskerville"/>
                <a:ea typeface="Libre Baskerville"/>
                <a:cs typeface="Libre Baskerville"/>
                <a:sym typeface="Libre Baskerville"/>
              </a:defRPr>
            </a:lvl1pPr>
            <a:lvl2pPr indent="0" lvl="1" marL="457200" marR="0" rtl="0" algn="l">
              <a:spcBef>
                <a:spcPts val="560"/>
              </a:spcBef>
              <a:spcAft>
                <a:spcPts val="0"/>
              </a:spcAft>
              <a:buClr>
                <a:schemeClr val="dk1"/>
              </a:buClr>
              <a:buSzPts val="1400"/>
              <a:buFont typeface="Libre Baskerville"/>
              <a:buNone/>
              <a:defRPr b="0" i="0" sz="2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480"/>
              </a:spcBef>
              <a:spcAft>
                <a:spcPts val="0"/>
              </a:spcAft>
              <a:buClr>
                <a:schemeClr val="dk1"/>
              </a:buClr>
              <a:buSzPts val="1400"/>
              <a:buFont typeface="Libre Baskerville"/>
              <a:buNone/>
              <a:defRPr b="0" i="0" sz="24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400"/>
              </a:spcBef>
              <a:spcAft>
                <a:spcPts val="0"/>
              </a:spcAft>
              <a:buClr>
                <a:schemeClr val="dk1"/>
              </a:buClr>
              <a:buSzPts val="1400"/>
              <a:buFont typeface="Libre Baskerville"/>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400"/>
              </a:spcBef>
              <a:spcAft>
                <a:spcPts val="0"/>
              </a:spcAft>
              <a:buClr>
                <a:schemeClr val="dk1"/>
              </a:buClr>
              <a:buSzPts val="14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8" name="Shape 118"/>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Libre Baskerville"/>
              <a:buNone/>
              <a:defRPr b="0" i="0" sz="1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240"/>
              </a:spcBef>
              <a:spcAft>
                <a:spcPts val="0"/>
              </a:spcAft>
              <a:buClr>
                <a:schemeClr val="dk1"/>
              </a:buClr>
              <a:buSzPts val="2800"/>
              <a:buFont typeface="Libre Baskerville"/>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200"/>
              </a:spcBef>
              <a:spcAft>
                <a:spcPts val="0"/>
              </a:spcAft>
              <a:buClr>
                <a:schemeClr val="dk1"/>
              </a:buClr>
              <a:buSzPts val="2400"/>
              <a:buFont typeface="Libre Baskerville"/>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119" name="Shape 119"/>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2" name="Shape 122"/>
        <p:cNvGrpSpPr/>
        <p:nvPr/>
      </p:nvGrpSpPr>
      <p:grpSpPr>
        <a:xfrm>
          <a:off x="0" y="0"/>
          <a:ext cx="0" cy="0"/>
          <a:chOff x="0" y="0"/>
          <a:chExt cx="0" cy="0"/>
        </a:xfrm>
      </p:grpSpPr>
      <p:sp>
        <p:nvSpPr>
          <p:cNvPr id="123" name="Shape 123"/>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4" name="Shape 124"/>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5" name="Shape 125"/>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6" name="Shape 12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Shape 127"/>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128" name="Shape 128"/>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1" name="Shape 131"/>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2" name="Shape 132"/>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Shape 133"/>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4" name="Shape 134"/>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135" name="Shape 135"/>
        <p:cNvGrpSpPr/>
        <p:nvPr/>
      </p:nvGrpSpPr>
      <p:grpSpPr>
        <a:xfrm>
          <a:off x="0" y="0"/>
          <a:ext cx="0" cy="0"/>
          <a:chOff x="0" y="0"/>
          <a:chExt cx="0" cy="0"/>
        </a:xfrm>
      </p:grpSpPr>
      <p:sp>
        <p:nvSpPr>
          <p:cNvPr id="136" name="Shape 136"/>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7" name="Shape 137"/>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Shape 138"/>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Shape 13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140" name="Shape 140"/>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141" name="Shape 141"/>
        <p:cNvGrpSpPr/>
        <p:nvPr/>
      </p:nvGrpSpPr>
      <p:grpSpPr>
        <a:xfrm>
          <a:off x="0" y="0"/>
          <a:ext cx="0" cy="0"/>
          <a:chOff x="0" y="0"/>
          <a:chExt cx="0" cy="0"/>
        </a:xfrm>
      </p:grpSpPr>
      <p:sp>
        <p:nvSpPr>
          <p:cNvPr id="142" name="Shape 142"/>
          <p:cNvSpPr txBox="1"/>
          <p:nvPr>
            <p:ph type="title"/>
          </p:nvPr>
        </p:nvSpPr>
        <p:spPr>
          <a:xfrm>
            <a:off x="0" y="57150"/>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3" name="Shape 143"/>
          <p:cNvSpPr txBox="1"/>
          <p:nvPr>
            <p:ph idx="10" type="dt"/>
          </p:nvPr>
        </p:nvSpPr>
        <p:spPr>
          <a:xfrm>
            <a:off x="457200" y="4683919"/>
            <a:ext cx="2133600" cy="357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Shape 144"/>
          <p:cNvSpPr txBox="1"/>
          <p:nvPr>
            <p:ph idx="11" type="ftr"/>
          </p:nvPr>
        </p:nvSpPr>
        <p:spPr>
          <a:xfrm>
            <a:off x="3124200" y="4729163"/>
            <a:ext cx="2895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Shape 145"/>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cxnSp>
        <p:nvCxnSpPr>
          <p:cNvPr id="146" name="Shape 146"/>
          <p:cNvCxnSpPr/>
          <p:nvPr/>
        </p:nvCxnSpPr>
        <p:spPr>
          <a:xfrm>
            <a:off x="0" y="75438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theme" Target="../theme/theme2.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8732" l="25851" r="37074" t="12663"/>
          <a:stretch/>
        </p:blipFill>
        <p:spPr>
          <a:xfrm>
            <a:off x="8458200" y="4371260"/>
            <a:ext cx="457200" cy="514200"/>
          </a:xfrm>
          <a:prstGeom prst="rect">
            <a:avLst/>
          </a:prstGeom>
          <a:noFill/>
          <a:ln>
            <a:noFill/>
          </a:ln>
        </p:spPr>
      </p:pic>
      <p:sp>
        <p:nvSpPr>
          <p:cNvPr id="52" name="Shape 5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
              <a:t>‹#›</a:t>
            </a:fld>
            <a:endParaRPr/>
          </a:p>
        </p:txBody>
      </p:sp>
      <p:pic>
        <p:nvPicPr>
          <p:cNvPr id="55" name="Shape 55"/>
          <p:cNvPicPr preferRelativeResize="0"/>
          <p:nvPr/>
        </p:nvPicPr>
        <p:blipFill rotWithShape="1">
          <a:blip r:embed="rId2">
            <a:alphaModFix/>
          </a:blip>
          <a:srcRect b="0" l="0" r="77777" t="0"/>
          <a:stretch/>
        </p:blipFill>
        <p:spPr>
          <a:xfrm>
            <a:off x="152400" y="4346972"/>
            <a:ext cx="571500" cy="564300"/>
          </a:xfrm>
          <a:prstGeom prst="rect">
            <a:avLst/>
          </a:prstGeom>
          <a:noFill/>
          <a:ln>
            <a:noFill/>
          </a:ln>
        </p:spPr>
      </p:pic>
      <p:sp>
        <p:nvSpPr>
          <p:cNvPr id="56" name="Shape 56"/>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Project Overview: Success Criteria</a:t>
            </a:r>
            <a:endParaRPr/>
          </a:p>
        </p:txBody>
      </p:sp>
      <p:sp>
        <p:nvSpPr>
          <p:cNvPr id="221" name="Shape 221"/>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1900"/>
              <a:t>Comprehensive Success Criteria:</a:t>
            </a:r>
            <a:endParaRPr sz="1900"/>
          </a:p>
          <a:p>
            <a:pPr indent="0" lvl="0" marL="0" rtl="0">
              <a:lnSpc>
                <a:spcPct val="115000"/>
              </a:lnSpc>
              <a:spcBef>
                <a:spcPts val="700"/>
              </a:spcBef>
              <a:spcAft>
                <a:spcPts val="0"/>
              </a:spcAft>
              <a:buClr>
                <a:schemeClr val="dk1"/>
              </a:buClr>
              <a:buSzPts val="1100"/>
              <a:buFont typeface="Arial"/>
              <a:buNone/>
            </a:pPr>
            <a:r>
              <a:rPr lang="en" sz="1900"/>
              <a:t>•Navigation will be able to provide pathing information no more than one second after receiving direction</a:t>
            </a:r>
            <a:endParaRPr sz="1900"/>
          </a:p>
          <a:p>
            <a:pPr indent="0" lvl="0" marL="0" rtl="0">
              <a:lnSpc>
                <a:spcPct val="115000"/>
              </a:lnSpc>
              <a:spcBef>
                <a:spcPts val="700"/>
              </a:spcBef>
              <a:spcAft>
                <a:spcPts val="0"/>
              </a:spcAft>
              <a:buClr>
                <a:schemeClr val="dk1"/>
              </a:buClr>
              <a:buSzPts val="1100"/>
              <a:buFont typeface="Arial"/>
              <a:buNone/>
            </a:pPr>
            <a:r>
              <a:rPr lang="en" sz="1900"/>
              <a:t>•Motors are controlled using an H</a:t>
            </a:r>
            <a:r>
              <a:rPr baseline="-25000" lang="en" sz="1900"/>
              <a:t>2</a:t>
            </a:r>
            <a:r>
              <a:rPr lang="en" sz="1900"/>
              <a:t> or H</a:t>
            </a:r>
            <a:r>
              <a:rPr baseline="-25000" lang="en" sz="1900"/>
              <a:t>∞</a:t>
            </a:r>
            <a:r>
              <a:rPr lang="en" sz="1900"/>
              <a:t> control system.</a:t>
            </a:r>
            <a:endParaRPr sz="1900"/>
          </a:p>
          <a:p>
            <a:pPr indent="0" lvl="0" marL="0" rtl="0">
              <a:lnSpc>
                <a:spcPct val="115000"/>
              </a:lnSpc>
              <a:spcBef>
                <a:spcPts val="700"/>
              </a:spcBef>
              <a:spcAft>
                <a:spcPts val="0"/>
              </a:spcAft>
              <a:buNone/>
            </a:pPr>
            <a:r>
              <a:rPr lang="en" sz="1900"/>
              <a:t>•Power distribution monitoring </a:t>
            </a:r>
            <a:endParaRPr sz="1900"/>
          </a:p>
          <a:p>
            <a:pPr indent="0" lvl="0" marL="0" rtl="0">
              <a:lnSpc>
                <a:spcPct val="115000"/>
              </a:lnSpc>
              <a:spcBef>
                <a:spcPts val="700"/>
              </a:spcBef>
              <a:spcAft>
                <a:spcPts val="0"/>
              </a:spcAft>
              <a:buNone/>
            </a:pPr>
            <a:r>
              <a:t/>
            </a:r>
            <a:endParaRPr sz="1900"/>
          </a:p>
          <a:p>
            <a:pPr indent="0" lvl="0" marL="0" rtl="0">
              <a:lnSpc>
                <a:spcPct val="115000"/>
              </a:lnSpc>
              <a:spcBef>
                <a:spcPts val="700"/>
              </a:spcBef>
              <a:spcAft>
                <a:spcPts val="0"/>
              </a:spcAft>
              <a:buNone/>
            </a:pPr>
            <a:r>
              <a:rPr lang="en" sz="1900"/>
              <a:t>Extension Success Criteria:</a:t>
            </a:r>
            <a:endParaRPr sz="1900"/>
          </a:p>
          <a:p>
            <a:pPr indent="0" lvl="0" marL="0" rtl="0">
              <a:lnSpc>
                <a:spcPct val="115000"/>
              </a:lnSpc>
              <a:spcBef>
                <a:spcPts val="700"/>
              </a:spcBef>
              <a:spcAft>
                <a:spcPts val="0"/>
              </a:spcAft>
              <a:buNone/>
            </a:pPr>
            <a:r>
              <a:rPr lang="en" sz="1900"/>
              <a:t>•</a:t>
            </a:r>
            <a:r>
              <a:rPr lang="en" sz="1800"/>
              <a:t>Controls system executes predefined mission functions </a:t>
            </a:r>
            <a:endParaRPr sz="1800"/>
          </a:p>
          <a:p>
            <a:pPr indent="0" lvl="0" marL="0" rtl="0">
              <a:lnSpc>
                <a:spcPct val="115000"/>
              </a:lnSpc>
              <a:spcBef>
                <a:spcPts val="700"/>
              </a:spcBef>
              <a:spcAft>
                <a:spcPts val="0"/>
              </a:spcAft>
              <a:buClr>
                <a:schemeClr val="dk1"/>
              </a:buClr>
              <a:buSzPts val="1100"/>
              <a:buFont typeface="Arial"/>
              <a:buNone/>
            </a:pPr>
            <a:r>
              <a:rPr lang="en" sz="1900"/>
              <a:t>•Power can be hot-swapped to a benchtop power supply for continuous operation</a:t>
            </a:r>
            <a:endParaRPr sz="1800"/>
          </a:p>
        </p:txBody>
      </p:sp>
      <p:sp>
        <p:nvSpPr>
          <p:cNvPr id="222" name="Shape 222"/>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4400" u="none" cap="none" strike="noStrike">
                <a:solidFill>
                  <a:schemeClr val="dk2"/>
                </a:solidFill>
                <a:latin typeface="Libre Baskerville"/>
                <a:ea typeface="Libre Baskerville"/>
                <a:cs typeface="Libre Baskerville"/>
                <a:sym typeface="Libre Baskerville"/>
              </a:rPr>
              <a:t>2.0 System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625" y="1425178"/>
            <a:ext cx="6786563" cy="2293144"/>
          </a:xfrm>
          <a:prstGeom prst="rect">
            <a:avLst/>
          </a:prstGeom>
          <a:noFill/>
          <a:ln>
            <a:noFill/>
          </a:ln>
        </p:spPr>
      </p:pic>
      <p:sp>
        <p:nvSpPr>
          <p:cNvPr id="234" name="Shape 234"/>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Functional Decomposition, Level 0</a:t>
            </a:r>
            <a:endParaRPr/>
          </a:p>
        </p:txBody>
      </p:sp>
      <p:sp>
        <p:nvSpPr>
          <p:cNvPr id="235" name="Shape 235"/>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Functional Decomposition, Level 1</a:t>
            </a:r>
            <a:endParaRPr/>
          </a:p>
        </p:txBody>
      </p:sp>
      <p:sp>
        <p:nvSpPr>
          <p:cNvPr id="242" name="Shape 242"/>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pic>
        <p:nvPicPr>
          <p:cNvPr descr="Level1 Block Diagram.png" id="243" name="Shape 243"/>
          <p:cNvPicPr preferRelativeResize="0"/>
          <p:nvPr/>
        </p:nvPicPr>
        <p:blipFill>
          <a:blip r:embed="rId3">
            <a:alphaModFix/>
          </a:blip>
          <a:stretch>
            <a:fillRect/>
          </a:stretch>
        </p:blipFill>
        <p:spPr>
          <a:xfrm>
            <a:off x="152400" y="1028700"/>
            <a:ext cx="6629402" cy="34841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Functional Decomposition: I/O Description</a:t>
            </a:r>
            <a:endParaRPr/>
          </a:p>
        </p:txBody>
      </p:sp>
      <p:sp>
        <p:nvSpPr>
          <p:cNvPr id="250" name="Shape 250"/>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251" name="Shape 251"/>
          <p:cNvSpPr txBox="1"/>
          <p:nvPr>
            <p:ph idx="1" type="body"/>
          </p:nvPr>
        </p:nvSpPr>
        <p:spPr>
          <a:xfrm>
            <a:off x="457200" y="811847"/>
            <a:ext cx="4040100" cy="480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0" lang="en" sz="2800"/>
              <a:t>Inputs</a:t>
            </a:r>
            <a:endParaRPr/>
          </a:p>
        </p:txBody>
      </p:sp>
      <p:sp>
        <p:nvSpPr>
          <p:cNvPr id="252" name="Shape 252"/>
          <p:cNvSpPr txBox="1"/>
          <p:nvPr>
            <p:ph idx="2" type="body"/>
          </p:nvPr>
        </p:nvSpPr>
        <p:spPr>
          <a:xfrm>
            <a:off x="457200" y="1291781"/>
            <a:ext cx="4040100" cy="31314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 sz="1700"/>
              <a:t>•3kW at 14.8 Volts will be provided through a merge circuit by two lithium polymer (Li-Po) batteries in parallel</a:t>
            </a:r>
            <a:endParaRPr sz="1700"/>
          </a:p>
          <a:p>
            <a:pPr indent="0" lvl="0" marL="0" rtl="0">
              <a:lnSpc>
                <a:spcPct val="115000"/>
              </a:lnSpc>
              <a:spcBef>
                <a:spcPts val="800"/>
              </a:spcBef>
              <a:spcAft>
                <a:spcPts val="0"/>
              </a:spcAft>
              <a:buClr>
                <a:schemeClr val="dk1"/>
              </a:buClr>
              <a:buSzPts val="1100"/>
              <a:buFont typeface="Arial"/>
              <a:buNone/>
            </a:pPr>
            <a:r>
              <a:rPr lang="en" sz="1700"/>
              <a:t>•Sensor data will include current translational and angular position, velocity, and acceleration.  This will be provided by two IMUs and one DVL.</a:t>
            </a:r>
            <a:endParaRPr sz="1700"/>
          </a:p>
          <a:p>
            <a:pPr indent="0" lvl="0" marL="0" rtl="0">
              <a:lnSpc>
                <a:spcPct val="115000"/>
              </a:lnSpc>
              <a:spcBef>
                <a:spcPts val="800"/>
              </a:spcBef>
              <a:spcAft>
                <a:spcPts val="0"/>
              </a:spcAft>
              <a:buClr>
                <a:schemeClr val="dk1"/>
              </a:buClr>
              <a:buSzPts val="1100"/>
              <a:buFont typeface="Arial"/>
              <a:buNone/>
            </a:pPr>
            <a:r>
              <a:rPr lang="en" sz="1700"/>
              <a:t>•The CPU will provide a position or velocity vector for the navigation and control systems</a:t>
            </a:r>
            <a:endParaRPr sz="1700"/>
          </a:p>
        </p:txBody>
      </p:sp>
      <p:sp>
        <p:nvSpPr>
          <p:cNvPr id="253" name="Shape 253"/>
          <p:cNvSpPr txBox="1"/>
          <p:nvPr>
            <p:ph idx="3" type="body"/>
          </p:nvPr>
        </p:nvSpPr>
        <p:spPr>
          <a:xfrm>
            <a:off x="4645025" y="811857"/>
            <a:ext cx="4041900" cy="480000"/>
          </a:xfrm>
          <a:prstGeom prst="rect">
            <a:avLst/>
          </a:prstGeom>
        </p:spPr>
        <p:txBody>
          <a:bodyPr anchorCtr="0" anchor="b" bIns="91425" lIns="91425" spcFirstLastPara="1" rIns="91425" wrap="square" tIns="91425">
            <a:noAutofit/>
          </a:bodyPr>
          <a:lstStyle/>
          <a:p>
            <a:pPr indent="0" lvl="0" marL="0" rtl="0">
              <a:spcBef>
                <a:spcPts val="480"/>
              </a:spcBef>
              <a:spcAft>
                <a:spcPts val="0"/>
              </a:spcAft>
              <a:buNone/>
            </a:pPr>
            <a:r>
              <a:rPr b="0" lang="en" sz="2800"/>
              <a:t>Outputs</a:t>
            </a:r>
            <a:endParaRPr b="0" sz="2800"/>
          </a:p>
        </p:txBody>
      </p:sp>
      <p:sp>
        <p:nvSpPr>
          <p:cNvPr id="254" name="Shape 254"/>
          <p:cNvSpPr txBox="1"/>
          <p:nvPr>
            <p:ph idx="4" type="body"/>
          </p:nvPr>
        </p:nvSpPr>
        <p:spPr>
          <a:xfrm>
            <a:off x="4645025" y="1355756"/>
            <a:ext cx="4041900" cy="29634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 sz="1700"/>
              <a:t>•Systems Power including 3.3V, 5V, 19V, 14.8V, and 48V rails</a:t>
            </a:r>
            <a:endParaRPr sz="1700"/>
          </a:p>
          <a:p>
            <a:pPr indent="0" lvl="0" marL="0" rtl="0">
              <a:lnSpc>
                <a:spcPct val="115000"/>
              </a:lnSpc>
              <a:spcBef>
                <a:spcPts val="800"/>
              </a:spcBef>
              <a:spcAft>
                <a:spcPts val="0"/>
              </a:spcAft>
              <a:buClr>
                <a:schemeClr val="dk1"/>
              </a:buClr>
              <a:buSzPts val="1100"/>
              <a:buFont typeface="Arial"/>
              <a:buNone/>
            </a:pPr>
            <a:r>
              <a:rPr lang="en" sz="1700"/>
              <a:t>•Motor array control signals via PWM or I2C to eight electronic speed controllers</a:t>
            </a:r>
            <a:endParaRPr sz="1700"/>
          </a:p>
          <a:p>
            <a:pPr indent="0" lvl="0" marL="0" rtl="0">
              <a:lnSpc>
                <a:spcPct val="115000"/>
              </a:lnSpc>
              <a:spcBef>
                <a:spcPts val="800"/>
              </a:spcBef>
              <a:spcAft>
                <a:spcPts val="0"/>
              </a:spcAft>
              <a:buNone/>
            </a:pPr>
            <a:r>
              <a:rPr lang="en" sz="1700"/>
              <a:t>•Current position and velocity vectors sent to the CPU for decision making</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4400" u="none" cap="none" strike="noStrike">
                <a:solidFill>
                  <a:schemeClr val="dk2"/>
                </a:solidFill>
                <a:latin typeface="Libre Baskerville"/>
                <a:ea typeface="Libre Baskerville"/>
                <a:cs typeface="Libre Baskerville"/>
                <a:sym typeface="Libre Baskerville"/>
              </a:rPr>
              <a:t>3.0 Subsystem Design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Power and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266" name="Shape 266"/>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267" name="Shape 267"/>
          <p:cNvSpPr txBox="1"/>
          <p:nvPr>
            <p:ph idx="1" type="body"/>
          </p:nvPr>
        </p:nvSpPr>
        <p:spPr>
          <a:xfrm>
            <a:off x="411625" y="966938"/>
            <a:ext cx="8229600" cy="33564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15000"/>
              </a:lnSpc>
              <a:spcBef>
                <a:spcPts val="0"/>
              </a:spcBef>
              <a:spcAft>
                <a:spcPts val="0"/>
              </a:spcAft>
              <a:buClr>
                <a:schemeClr val="dk1"/>
              </a:buClr>
              <a:buSzPts val="1900"/>
              <a:buFont typeface="Libre Baskerville"/>
              <a:buChar char="•"/>
            </a:pPr>
            <a:r>
              <a:rPr b="1" i="0" lang="en" sz="1900" u="none" cap="none" strike="noStrike">
                <a:solidFill>
                  <a:schemeClr val="dk1"/>
                </a:solidFill>
                <a:latin typeface="Libre Baskerville"/>
                <a:ea typeface="Libre Baskerville"/>
                <a:cs typeface="Libre Baskerville"/>
                <a:sym typeface="Libre Baskerville"/>
              </a:rPr>
              <a:t>Purpose of System:</a:t>
            </a:r>
            <a:endParaRPr b="1" sz="1900"/>
          </a:p>
          <a:p>
            <a:pPr indent="-260350" lvl="1" marL="742950" marR="0" rtl="0" algn="l">
              <a:lnSpc>
                <a:spcPct val="115000"/>
              </a:lnSpc>
              <a:spcBef>
                <a:spcPts val="460"/>
              </a:spcBef>
              <a:spcAft>
                <a:spcPts val="0"/>
              </a:spcAft>
              <a:buClr>
                <a:schemeClr val="dk1"/>
              </a:buClr>
              <a:buSzPts val="1900"/>
              <a:buFont typeface="Libre Baskerville"/>
              <a:buChar char="–"/>
            </a:pPr>
            <a:r>
              <a:rPr b="0" i="0" lang="en" sz="1900" u="none" cap="none" strike="noStrike">
                <a:solidFill>
                  <a:schemeClr val="dk1"/>
                </a:solidFill>
                <a:latin typeface="Libre Baskerville"/>
                <a:ea typeface="Libre Baskerville"/>
                <a:cs typeface="Libre Baskerville"/>
                <a:sym typeface="Libre Baskerville"/>
              </a:rPr>
              <a:t>To power the electrica</a:t>
            </a:r>
            <a:r>
              <a:rPr lang="en" sz="1900"/>
              <a:t>l components of </a:t>
            </a:r>
            <a:r>
              <a:rPr b="0" i="0" lang="en" sz="1900" u="none" cap="none" strike="noStrike">
                <a:solidFill>
                  <a:schemeClr val="dk1"/>
                </a:solidFill>
                <a:latin typeface="Libre Baskerville"/>
                <a:ea typeface="Libre Baskerville"/>
                <a:cs typeface="Libre Baskerville"/>
                <a:sym typeface="Libre Baskerville"/>
              </a:rPr>
              <a:t>the submarine to do its functions</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 sz="1900" u="none" cap="none" strike="noStrike">
                <a:solidFill>
                  <a:schemeClr val="dk1"/>
                </a:solidFill>
                <a:latin typeface="Libre Baskerville"/>
                <a:ea typeface="Libre Baskerville"/>
                <a:cs typeface="Libre Baskerville"/>
                <a:sym typeface="Libre Baskerville"/>
              </a:rPr>
              <a:t>Convert voltages and currents to meet the requirements of the motors, CPU, hydr</a:t>
            </a:r>
            <a:r>
              <a:rPr lang="en" sz="1900"/>
              <a:t>ophones</a:t>
            </a:r>
            <a:r>
              <a:rPr b="0" i="0" lang="en" sz="1900" u="none" cap="none" strike="noStrike">
                <a:solidFill>
                  <a:schemeClr val="dk1"/>
                </a:solidFill>
                <a:latin typeface="Libre Baskerville"/>
                <a:ea typeface="Libre Baskerville"/>
                <a:cs typeface="Libre Baskerville"/>
                <a:sym typeface="Libre Baskerville"/>
              </a:rPr>
              <a:t> and the controls system’s power specifications</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 sz="1900" u="none" cap="none" strike="noStrike">
                <a:solidFill>
                  <a:schemeClr val="dk1"/>
                </a:solidFill>
                <a:latin typeface="Libre Baskerville"/>
                <a:ea typeface="Libre Baskerville"/>
                <a:cs typeface="Libre Baskerville"/>
                <a:sym typeface="Libre Baskerville"/>
              </a:rPr>
              <a:t>Design an efficient power system with minimal heating</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 sz="1900" u="none" cap="none" strike="noStrike">
                <a:solidFill>
                  <a:schemeClr val="dk1"/>
                </a:solidFill>
                <a:latin typeface="Libre Baskerville"/>
                <a:ea typeface="Libre Baskerville"/>
                <a:cs typeface="Libre Baskerville"/>
                <a:sym typeface="Libre Baskerville"/>
              </a:rPr>
              <a:t>Design a backplane to centralize all connections in the submarine and </a:t>
            </a:r>
            <a:r>
              <a:rPr lang="en" sz="1900"/>
              <a:t>e</a:t>
            </a:r>
            <a:r>
              <a:rPr b="0" i="0" lang="en" sz="1900" u="none" cap="none" strike="noStrike">
                <a:solidFill>
                  <a:schemeClr val="dk1"/>
                </a:solidFill>
                <a:latin typeface="Libre Baskerville"/>
                <a:ea typeface="Libre Baskerville"/>
                <a:cs typeface="Libre Baskerville"/>
                <a:sym typeface="Libre Baskerville"/>
              </a:rPr>
              <a:t>liminate excessive wiring</a:t>
            </a:r>
            <a:endParaRPr b="0" i="0" sz="1900" u="none" cap="none" strike="noStrike">
              <a:solidFill>
                <a:schemeClr val="dk1"/>
              </a:solidFill>
              <a:latin typeface="Libre Baskerville"/>
              <a:ea typeface="Libre Baskerville"/>
              <a:cs typeface="Libre Baskerville"/>
              <a:sym typeface="Libre Baskerville"/>
            </a:endParaRPr>
          </a:p>
          <a:p>
            <a:pPr indent="0" lvl="1" marL="457200" marR="0" rtl="0" algn="l">
              <a:lnSpc>
                <a:spcPct val="80000"/>
              </a:lnSpc>
              <a:spcBef>
                <a:spcPts val="460"/>
              </a:spcBef>
              <a:spcAft>
                <a:spcPts val="0"/>
              </a:spcAft>
              <a:buClr>
                <a:schemeClr val="dk1"/>
              </a:buClr>
              <a:buFont typeface="Libre Baskerville"/>
              <a:buNone/>
            </a:pPr>
            <a:r>
              <a:t/>
            </a:r>
            <a:endParaRPr b="0" i="0" sz="1900" u="none" cap="none" strike="noStrike">
              <a:solidFill>
                <a:schemeClr val="dk1"/>
              </a:solidFill>
              <a:latin typeface="Libre Baskerville"/>
              <a:ea typeface="Libre Baskerville"/>
              <a:cs typeface="Libre Baskerville"/>
              <a:sym typeface="Libre Baskerville"/>
            </a:endParaRPr>
          </a:p>
          <a:p>
            <a:pPr indent="-292100" lvl="0" marL="342900" marR="0" rtl="0" algn="l">
              <a:lnSpc>
                <a:spcPct val="80000"/>
              </a:lnSpc>
              <a:spcBef>
                <a:spcPts val="540"/>
              </a:spcBef>
              <a:spcAft>
                <a:spcPts val="0"/>
              </a:spcAft>
              <a:buClr>
                <a:schemeClr val="dk1"/>
              </a:buClr>
              <a:buSzPts val="1900"/>
              <a:buFont typeface="Libre Baskerville"/>
              <a:buChar char="•"/>
            </a:pPr>
            <a:r>
              <a:rPr b="1" i="0" lang="en" sz="1900" u="none" cap="none" strike="noStrike">
                <a:solidFill>
                  <a:schemeClr val="dk1"/>
                </a:solidFill>
                <a:latin typeface="Libre Baskerville"/>
                <a:ea typeface="Libre Baskerville"/>
                <a:cs typeface="Libre Baskerville"/>
                <a:sym typeface="Libre Baskerville"/>
              </a:rPr>
              <a:t>Team:</a:t>
            </a:r>
            <a:endParaRPr b="1" sz="1900"/>
          </a:p>
          <a:p>
            <a:pPr indent="-260350" lvl="1" marL="742950" marR="0" rtl="0" algn="l">
              <a:lnSpc>
                <a:spcPct val="80000"/>
              </a:lnSpc>
              <a:spcBef>
                <a:spcPts val="460"/>
              </a:spcBef>
              <a:spcAft>
                <a:spcPts val="0"/>
              </a:spcAft>
              <a:buClr>
                <a:schemeClr val="dk1"/>
              </a:buClr>
              <a:buSzPts val="1900"/>
              <a:buFont typeface="Libre Baskerville"/>
              <a:buChar char="–"/>
            </a:pPr>
            <a:r>
              <a:rPr b="0" i="0" lang="en" sz="1900" u="none" cap="none" strike="noStrike">
                <a:solidFill>
                  <a:schemeClr val="dk1"/>
                </a:solidFill>
                <a:latin typeface="Libre Baskerville"/>
                <a:ea typeface="Libre Baskerville"/>
                <a:cs typeface="Libre Baskerville"/>
                <a:sym typeface="Libre Baskerville"/>
              </a:rPr>
              <a:t>Yuvin, Kyle and Hassan</a:t>
            </a:r>
            <a:endParaRPr b="0" i="0" sz="19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Power</a:t>
            </a:r>
            <a:endParaRPr b="0" i="0" sz="2800" u="none" cap="none" strike="noStrike">
              <a:solidFill>
                <a:schemeClr val="dk2"/>
              </a:solidFill>
              <a:latin typeface="Libre Baskerville"/>
              <a:ea typeface="Libre Baskerville"/>
              <a:cs typeface="Libre Baskerville"/>
              <a:sym typeface="Libre Baskerville"/>
            </a:endParaRPr>
          </a:p>
        </p:txBody>
      </p:sp>
      <p:sp>
        <p:nvSpPr>
          <p:cNvPr id="273" name="Shape 273"/>
          <p:cNvSpPr txBox="1"/>
          <p:nvPr>
            <p:ph idx="1" type="body"/>
          </p:nvPr>
        </p:nvSpPr>
        <p:spPr>
          <a:xfrm>
            <a:off x="457200" y="853275"/>
            <a:ext cx="8229600" cy="3538500"/>
          </a:xfrm>
          <a:prstGeom prst="rect">
            <a:avLst/>
          </a:prstGeom>
          <a:noFill/>
          <a:ln>
            <a:noFill/>
          </a:ln>
        </p:spPr>
        <p:txBody>
          <a:bodyPr anchorCtr="0" anchor="t" bIns="45700" lIns="91425" spcFirstLastPara="1" rIns="91425" wrap="square" tIns="45700">
            <a:noAutofit/>
          </a:bodyPr>
          <a:lstStyle/>
          <a:p>
            <a:pPr indent="-298450" lvl="0" marL="342900" marR="0" rtl="0" algn="l">
              <a:lnSpc>
                <a:spcPct val="115000"/>
              </a:lnSpc>
              <a:spcBef>
                <a:spcPts val="0"/>
              </a:spcBef>
              <a:spcAft>
                <a:spcPts val="0"/>
              </a:spcAft>
              <a:buClr>
                <a:schemeClr val="dk1"/>
              </a:buClr>
              <a:buSzPts val="2000"/>
              <a:buFont typeface="Libre Baskerville"/>
              <a:buChar char="•"/>
            </a:pPr>
            <a:r>
              <a:rPr b="1" lang="en" sz="2000"/>
              <a:t>Requirement</a:t>
            </a:r>
            <a:r>
              <a:rPr b="1" i="0" lang="en" sz="2000" u="none" cap="none" strike="noStrike">
                <a:solidFill>
                  <a:schemeClr val="dk1"/>
                </a:solidFill>
                <a:latin typeface="Libre Baskerville"/>
                <a:ea typeface="Libre Baskerville"/>
                <a:cs typeface="Libre Baskerville"/>
                <a:sym typeface="Libre Baskerville"/>
              </a:rPr>
              <a:t>s</a:t>
            </a:r>
            <a:r>
              <a:rPr b="1" lang="en" sz="2000"/>
              <a:t>:</a:t>
            </a:r>
            <a:endParaRPr b="1" sz="2000"/>
          </a:p>
          <a:p>
            <a:pPr indent="-266700" lvl="1" marL="742950" marR="0" rtl="0" algn="l">
              <a:lnSpc>
                <a:spcPct val="115000"/>
              </a:lnSpc>
              <a:spcBef>
                <a:spcPts val="460"/>
              </a:spcBef>
              <a:spcAft>
                <a:spcPts val="0"/>
              </a:spcAft>
              <a:buClr>
                <a:schemeClr val="dk1"/>
              </a:buClr>
              <a:buSzPts val="2000"/>
              <a:buFont typeface="Libre Baskerville"/>
              <a:buChar char="–"/>
            </a:pPr>
            <a:r>
              <a:rPr lang="en" sz="2000"/>
              <a:t>Required Power</a:t>
            </a:r>
            <a:r>
              <a:rPr b="0" i="0" lang="en" sz="2000" u="none" cap="none" strike="noStrike">
                <a:solidFill>
                  <a:schemeClr val="dk1"/>
                </a:solidFill>
                <a:latin typeface="Libre Baskerville"/>
                <a:ea typeface="Libre Baskerville"/>
                <a:cs typeface="Libre Baskerville"/>
                <a:sym typeface="Libre Baskerville"/>
              </a:rPr>
              <a:t> Outputs:</a:t>
            </a:r>
            <a:endParaRPr b="0" i="0" sz="2000" u="none" cap="none" strike="noStrike">
              <a:solidFill>
                <a:schemeClr val="dk1"/>
              </a:solidFill>
              <a:latin typeface="Libre Baskerville"/>
              <a:ea typeface="Libre Baskerville"/>
              <a:cs typeface="Libre Baskerville"/>
              <a:sym typeface="Libre Baskerville"/>
            </a:endParaRPr>
          </a:p>
          <a:p>
            <a:pPr indent="-222250" lvl="2" marL="1143000" marR="0" rtl="0" algn="l">
              <a:lnSpc>
                <a:spcPct val="115000"/>
              </a:lnSpc>
              <a:spcBef>
                <a:spcPts val="420"/>
              </a:spcBef>
              <a:spcAft>
                <a:spcPts val="0"/>
              </a:spcAft>
              <a:buClr>
                <a:schemeClr val="dk1"/>
              </a:buClr>
              <a:buSzPts val="2000"/>
              <a:buFont typeface="Libre Baskerville"/>
              <a:buChar char="•"/>
            </a:pPr>
            <a:r>
              <a:rPr lang="en" sz="2000"/>
              <a:t>3.3V, 2A for the microcontroller in controls system</a:t>
            </a:r>
            <a:endParaRPr sz="2000"/>
          </a:p>
          <a:p>
            <a:pPr indent="-222250" lvl="2" marL="1143000" marR="0" rtl="0" algn="l">
              <a:lnSpc>
                <a:spcPct val="115000"/>
              </a:lnSpc>
              <a:spcBef>
                <a:spcPts val="420"/>
              </a:spcBef>
              <a:spcAft>
                <a:spcPts val="0"/>
              </a:spcAft>
              <a:buClr>
                <a:schemeClr val="dk1"/>
              </a:buClr>
              <a:buSzPts val="2000"/>
              <a:buFont typeface="Libre Baskerville"/>
              <a:buChar char="•"/>
            </a:pPr>
            <a:r>
              <a:rPr b="0" i="0" lang="en" sz="2000" u="none" cap="none" strike="noStrike">
                <a:solidFill>
                  <a:schemeClr val="dk1"/>
                </a:solidFill>
                <a:latin typeface="Libre Baskerville"/>
                <a:ea typeface="Libre Baskerville"/>
                <a:cs typeface="Libre Baskerville"/>
                <a:sym typeface="Libre Baskerville"/>
              </a:rPr>
              <a:t>5.0V, </a:t>
            </a:r>
            <a:r>
              <a:rPr lang="en" sz="2000"/>
              <a:t>2</a:t>
            </a:r>
            <a:r>
              <a:rPr b="0" i="0" lang="en" sz="2000" u="none" cap="none" strike="noStrike">
                <a:solidFill>
                  <a:schemeClr val="dk1"/>
                </a:solidFill>
                <a:latin typeface="Libre Baskerville"/>
                <a:ea typeface="Libre Baskerville"/>
                <a:cs typeface="Libre Baskerville"/>
                <a:sym typeface="Libre Baskerville"/>
              </a:rPr>
              <a:t>A </a:t>
            </a:r>
            <a:r>
              <a:rPr lang="en" sz="2000"/>
              <a:t>for IMU, Hydrophones and other controls system parts</a:t>
            </a:r>
            <a:endParaRPr sz="2000"/>
          </a:p>
          <a:p>
            <a:pPr indent="-222250" lvl="2" marL="1143000" rtl="0">
              <a:lnSpc>
                <a:spcPct val="115000"/>
              </a:lnSpc>
              <a:spcBef>
                <a:spcPts val="420"/>
              </a:spcBef>
              <a:spcAft>
                <a:spcPts val="0"/>
              </a:spcAft>
              <a:buClr>
                <a:schemeClr val="dk1"/>
              </a:buClr>
              <a:buSzPts val="2000"/>
              <a:buFont typeface="Libre Baskerville"/>
              <a:buChar char="•"/>
            </a:pPr>
            <a:r>
              <a:rPr lang="en" sz="2000"/>
              <a:t>14.8V, 200A for the motors</a:t>
            </a:r>
            <a:endParaRPr sz="2000"/>
          </a:p>
          <a:p>
            <a:pPr indent="-222250" lvl="2" marL="1143000" marR="0" rtl="0" algn="l">
              <a:lnSpc>
                <a:spcPct val="115000"/>
              </a:lnSpc>
              <a:spcBef>
                <a:spcPts val="420"/>
              </a:spcBef>
              <a:spcAft>
                <a:spcPts val="0"/>
              </a:spcAft>
              <a:buClr>
                <a:schemeClr val="dk1"/>
              </a:buClr>
              <a:buSzPts val="2000"/>
              <a:buFont typeface="Libre Baskerville"/>
              <a:buChar char="•"/>
            </a:pPr>
            <a:r>
              <a:rPr b="0" i="0" lang="en" sz="2000" u="none" cap="none" strike="noStrike">
                <a:solidFill>
                  <a:schemeClr val="dk1"/>
                </a:solidFill>
                <a:latin typeface="Libre Baskerville"/>
                <a:ea typeface="Libre Baskerville"/>
                <a:cs typeface="Libre Baskerville"/>
                <a:sym typeface="Libre Baskerville"/>
              </a:rPr>
              <a:t>19.0V, </a:t>
            </a:r>
            <a:r>
              <a:rPr lang="en" sz="2000"/>
              <a:t>4</a:t>
            </a:r>
            <a:r>
              <a:rPr b="0" i="0" lang="en" sz="2000" u="none" cap="none" strike="noStrike">
                <a:solidFill>
                  <a:schemeClr val="dk1"/>
                </a:solidFill>
                <a:latin typeface="Libre Baskerville"/>
                <a:ea typeface="Libre Baskerville"/>
                <a:cs typeface="Libre Baskerville"/>
                <a:sym typeface="Libre Baskerville"/>
              </a:rPr>
              <a:t>A isolated for the CPU</a:t>
            </a:r>
            <a:endParaRPr sz="2000"/>
          </a:p>
          <a:p>
            <a:pPr indent="-222250" lvl="2" marL="1143000" marR="0" rtl="0" algn="l">
              <a:lnSpc>
                <a:spcPct val="150000"/>
              </a:lnSpc>
              <a:spcBef>
                <a:spcPts val="420"/>
              </a:spcBef>
              <a:spcAft>
                <a:spcPts val="0"/>
              </a:spcAft>
              <a:buClr>
                <a:schemeClr val="dk1"/>
              </a:buClr>
              <a:buSzPts val="2000"/>
              <a:buFont typeface="Libre Baskerville"/>
              <a:buChar char="•"/>
            </a:pPr>
            <a:r>
              <a:rPr b="0" i="0" lang="en" sz="2000" u="none" cap="none" strike="noStrike">
                <a:solidFill>
                  <a:schemeClr val="dk1"/>
                </a:solidFill>
                <a:latin typeface="Libre Baskerville"/>
                <a:ea typeface="Libre Baskerville"/>
                <a:cs typeface="Libre Baskerville"/>
                <a:sym typeface="Libre Baskerville"/>
              </a:rPr>
              <a:t>48.0V, </a:t>
            </a:r>
            <a:r>
              <a:rPr lang="en" sz="2000"/>
              <a:t>2</a:t>
            </a:r>
            <a:r>
              <a:rPr b="0" i="0" lang="en" sz="2000" u="none" cap="none" strike="noStrike">
                <a:solidFill>
                  <a:schemeClr val="dk1"/>
                </a:solidFill>
                <a:latin typeface="Libre Baskerville"/>
                <a:ea typeface="Libre Baskerville"/>
                <a:cs typeface="Libre Baskerville"/>
                <a:sym typeface="Libre Baskerville"/>
              </a:rPr>
              <a:t>A for the</a:t>
            </a:r>
            <a:r>
              <a:rPr lang="en" sz="2000"/>
              <a:t> DVL and PoE for a camera</a:t>
            </a:r>
            <a:endParaRPr sz="2000"/>
          </a:p>
          <a:p>
            <a:pPr indent="-266700" lvl="1" marL="742950" rtl="0">
              <a:lnSpc>
                <a:spcPct val="150000"/>
              </a:lnSpc>
              <a:spcBef>
                <a:spcPts val="460"/>
              </a:spcBef>
              <a:spcAft>
                <a:spcPts val="0"/>
              </a:spcAft>
              <a:buClr>
                <a:schemeClr val="dk1"/>
              </a:buClr>
              <a:buSzPts val="2000"/>
              <a:buFont typeface="Libre Baskerville"/>
              <a:buChar char="–"/>
            </a:pPr>
            <a:r>
              <a:rPr lang="en" sz="2000"/>
              <a:t>Current merge circuit to get a 200A output</a:t>
            </a:r>
            <a:endParaRPr sz="2000"/>
          </a:p>
          <a:p>
            <a:pPr indent="-266700" lvl="1" marL="742950" marR="0" rtl="0" algn="l">
              <a:lnSpc>
                <a:spcPct val="150000"/>
              </a:lnSpc>
              <a:spcBef>
                <a:spcPts val="0"/>
              </a:spcBef>
              <a:spcAft>
                <a:spcPts val="0"/>
              </a:spcAft>
              <a:buClr>
                <a:schemeClr val="dk1"/>
              </a:buClr>
              <a:buSzPts val="2000"/>
              <a:buFont typeface="Libre Baskerville"/>
              <a:buChar char="–"/>
            </a:pPr>
            <a:r>
              <a:rPr b="0" i="0" lang="en" sz="2000" u="none" cap="none" strike="noStrike">
                <a:solidFill>
                  <a:schemeClr val="dk1"/>
                </a:solidFill>
                <a:latin typeface="Libre Baskerville"/>
                <a:ea typeface="Libre Baskerville"/>
                <a:cs typeface="Libre Baskerville"/>
                <a:sym typeface="Libre Baskerville"/>
              </a:rPr>
              <a:t>Voltage and </a:t>
            </a:r>
            <a:r>
              <a:rPr lang="en" sz="2000"/>
              <a:t>c</a:t>
            </a:r>
            <a:r>
              <a:rPr b="0" i="0" lang="en" sz="2000" u="none" cap="none" strike="noStrike">
                <a:solidFill>
                  <a:schemeClr val="dk1"/>
                </a:solidFill>
                <a:latin typeface="Libre Baskerville"/>
                <a:ea typeface="Libre Baskerville"/>
                <a:cs typeface="Libre Baskerville"/>
                <a:sym typeface="Libre Baskerville"/>
              </a:rPr>
              <a:t>urrent sensing</a:t>
            </a:r>
            <a:endParaRPr sz="2000"/>
          </a:p>
          <a:p>
            <a:pPr indent="-266700" lvl="1" marL="742950" marR="0" rtl="0" algn="l">
              <a:lnSpc>
                <a:spcPct val="150000"/>
              </a:lnSpc>
              <a:spcBef>
                <a:spcPts val="0"/>
              </a:spcBef>
              <a:spcAft>
                <a:spcPts val="0"/>
              </a:spcAft>
              <a:buClr>
                <a:schemeClr val="dk1"/>
              </a:buClr>
              <a:buSzPts val="2000"/>
              <a:buFont typeface="Libre Baskerville"/>
              <a:buChar char="–"/>
            </a:pPr>
            <a:r>
              <a:rPr lang="en" sz="2000"/>
              <a:t>Kill switch to turn off the motors for safety</a:t>
            </a:r>
            <a:endParaRPr sz="2000"/>
          </a:p>
        </p:txBody>
      </p:sp>
      <p:sp>
        <p:nvSpPr>
          <p:cNvPr id="274" name="Shape 274"/>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a:t>
            </a:r>
            <a:r>
              <a:rPr lang="en">
                <a:solidFill>
                  <a:schemeClr val="dk1"/>
                </a:solidFill>
              </a:rPr>
              <a:t>Power</a:t>
            </a:r>
            <a:endParaRPr b="0" i="0" sz="2800" u="none" cap="none" strike="noStrike">
              <a:solidFill>
                <a:schemeClr val="dk2"/>
              </a:solidFill>
              <a:latin typeface="Libre Baskerville"/>
              <a:ea typeface="Libre Baskerville"/>
              <a:cs typeface="Libre Baskerville"/>
              <a:sym typeface="Libre Baskerville"/>
            </a:endParaRPr>
          </a:p>
        </p:txBody>
      </p:sp>
      <p:sp>
        <p:nvSpPr>
          <p:cNvPr id="280" name="Shape 280"/>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pic>
        <p:nvPicPr>
          <p:cNvPr descr="Power FD-L2.png" id="281" name="Shape 281"/>
          <p:cNvPicPr preferRelativeResize="0"/>
          <p:nvPr/>
        </p:nvPicPr>
        <p:blipFill>
          <a:blip r:embed="rId3">
            <a:alphaModFix/>
          </a:blip>
          <a:stretch>
            <a:fillRect/>
          </a:stretch>
        </p:blipFill>
        <p:spPr>
          <a:xfrm>
            <a:off x="0" y="886945"/>
            <a:ext cx="6858000" cy="33696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Font typeface="Arial"/>
              <a:buNone/>
            </a:pPr>
            <a:r>
              <a:rPr lang="en">
                <a:solidFill>
                  <a:schemeClr val="dk1"/>
                </a:solidFill>
              </a:rPr>
              <a:t>Subsystem Design: Power</a:t>
            </a:r>
            <a:endParaRPr/>
          </a:p>
        </p:txBody>
      </p:sp>
      <p:sp>
        <p:nvSpPr>
          <p:cNvPr id="288" name="Shape 288"/>
          <p:cNvSpPr txBox="1"/>
          <p:nvPr>
            <p:ph idx="1" type="body"/>
          </p:nvPr>
        </p:nvSpPr>
        <p:spPr>
          <a:xfrm>
            <a:off x="112050" y="792131"/>
            <a:ext cx="8919900" cy="3324300"/>
          </a:xfrm>
          <a:prstGeom prst="rect">
            <a:avLst/>
          </a:prstGeom>
        </p:spPr>
        <p:txBody>
          <a:bodyPr anchorCtr="0" anchor="t" bIns="91425" lIns="91425" spcFirstLastPara="1" rIns="91425" wrap="square" tIns="91425">
            <a:noAutofit/>
          </a:bodyPr>
          <a:lstStyle/>
          <a:p>
            <a:pPr indent="-298450" lvl="0" marL="342900" rtl="0">
              <a:lnSpc>
                <a:spcPct val="115000"/>
              </a:lnSpc>
              <a:spcBef>
                <a:spcPts val="0"/>
              </a:spcBef>
              <a:spcAft>
                <a:spcPts val="0"/>
              </a:spcAft>
              <a:buSzPts val="2000"/>
              <a:buChar char="•"/>
            </a:pPr>
            <a:r>
              <a:rPr lang="en" sz="2000"/>
              <a:t> </a:t>
            </a:r>
            <a:r>
              <a:rPr b="1" lang="en" sz="2000"/>
              <a:t>Specifications:</a:t>
            </a:r>
            <a:endParaRPr b="1" sz="2000"/>
          </a:p>
          <a:p>
            <a:pPr indent="-266700" lvl="1" marL="742950" rtl="0">
              <a:lnSpc>
                <a:spcPct val="115000"/>
              </a:lnSpc>
              <a:spcBef>
                <a:spcPts val="460"/>
              </a:spcBef>
              <a:spcAft>
                <a:spcPts val="0"/>
              </a:spcAft>
              <a:buSzPts val="2000"/>
              <a:buChar char="–"/>
            </a:pPr>
            <a:r>
              <a:rPr lang="en" sz="2000"/>
              <a:t>Batteries: </a:t>
            </a:r>
            <a:endParaRPr sz="2000"/>
          </a:p>
          <a:p>
            <a:pPr indent="-222250" lvl="2" marL="1143000" rtl="0">
              <a:lnSpc>
                <a:spcPct val="150000"/>
              </a:lnSpc>
              <a:spcBef>
                <a:spcPts val="460"/>
              </a:spcBef>
              <a:spcAft>
                <a:spcPts val="0"/>
              </a:spcAft>
              <a:buSzPts val="2000"/>
              <a:buChar char="•"/>
            </a:pPr>
            <a:r>
              <a:rPr lang="en" sz="2000"/>
              <a:t>2 x 14.8V, 10C, 10000mAH, Multistar Li-Po</a:t>
            </a:r>
            <a:endParaRPr sz="2000"/>
          </a:p>
          <a:p>
            <a:pPr indent="-266700" lvl="1" marL="742950" rtl="0">
              <a:lnSpc>
                <a:spcPct val="115000"/>
              </a:lnSpc>
              <a:spcBef>
                <a:spcPts val="0"/>
              </a:spcBef>
              <a:spcAft>
                <a:spcPts val="0"/>
              </a:spcAft>
              <a:buSzPts val="2000"/>
              <a:buChar char="–"/>
            </a:pPr>
            <a:r>
              <a:rPr lang="en" sz="2000"/>
              <a:t>Power Outputs:</a:t>
            </a:r>
            <a:endParaRPr sz="2000"/>
          </a:p>
          <a:p>
            <a:pPr indent="-222250" lvl="2" marL="1143000" rtl="0">
              <a:lnSpc>
                <a:spcPct val="115000"/>
              </a:lnSpc>
              <a:spcBef>
                <a:spcPts val="420"/>
              </a:spcBef>
              <a:spcAft>
                <a:spcPts val="0"/>
              </a:spcAft>
              <a:buSzPts val="2000"/>
              <a:buChar char="•"/>
            </a:pPr>
            <a:r>
              <a:rPr lang="en" sz="2000"/>
              <a:t>14.8V for motors: Powered directly from the batteries</a:t>
            </a:r>
            <a:endParaRPr sz="2000"/>
          </a:p>
          <a:p>
            <a:pPr indent="-222250" lvl="2" marL="1143000" rtl="0">
              <a:lnSpc>
                <a:spcPct val="115000"/>
              </a:lnSpc>
              <a:spcBef>
                <a:spcPts val="0"/>
              </a:spcBef>
              <a:spcAft>
                <a:spcPts val="0"/>
              </a:spcAft>
              <a:buSzPts val="2000"/>
              <a:buChar char="•"/>
            </a:pPr>
            <a:r>
              <a:rPr lang="en" sz="2000"/>
              <a:t>3.3V: Recom R-78E3.3-1.0 Switching Regulator</a:t>
            </a:r>
            <a:endParaRPr sz="2000"/>
          </a:p>
          <a:p>
            <a:pPr indent="-222250" lvl="2" marL="1143000" rtl="0">
              <a:lnSpc>
                <a:spcPct val="115000"/>
              </a:lnSpc>
              <a:spcBef>
                <a:spcPts val="0"/>
              </a:spcBef>
              <a:spcAft>
                <a:spcPts val="0"/>
              </a:spcAft>
              <a:buSzPts val="2000"/>
              <a:buChar char="•"/>
            </a:pPr>
            <a:r>
              <a:rPr lang="en" sz="2000"/>
              <a:t>5.0V: Recom R-78E5.0-1.0 Switching Regulator</a:t>
            </a:r>
            <a:endParaRPr sz="2000"/>
          </a:p>
          <a:p>
            <a:pPr indent="-222250" lvl="2" marL="1143000" rtl="0">
              <a:lnSpc>
                <a:spcPct val="115000"/>
              </a:lnSpc>
              <a:spcBef>
                <a:spcPts val="420"/>
              </a:spcBef>
              <a:spcAft>
                <a:spcPts val="0"/>
              </a:spcAft>
              <a:buSzPts val="2000"/>
              <a:buChar char="•"/>
            </a:pPr>
            <a:r>
              <a:rPr lang="en" sz="2000"/>
              <a:t>19.0V: LTC3780 High Efficiency, Switching Boost Converter</a:t>
            </a:r>
            <a:endParaRPr sz="2000"/>
          </a:p>
          <a:p>
            <a:pPr indent="-222250" lvl="2" marL="1143000" rtl="0">
              <a:lnSpc>
                <a:spcPct val="115000"/>
              </a:lnSpc>
              <a:spcBef>
                <a:spcPts val="420"/>
              </a:spcBef>
              <a:spcAft>
                <a:spcPts val="0"/>
              </a:spcAft>
              <a:buSzPts val="2000"/>
              <a:buChar char="•"/>
            </a:pPr>
            <a:r>
              <a:rPr lang="en" sz="2000"/>
              <a:t>48.0V: LT3958 High Efficiency, Switching Boost Converter</a:t>
            </a:r>
            <a:endParaRPr sz="2000"/>
          </a:p>
          <a:p>
            <a:pPr indent="-139700" lvl="0" marL="342900" rtl="0">
              <a:spcBef>
                <a:spcPts val="640"/>
              </a:spcBef>
              <a:spcAft>
                <a:spcPts val="0"/>
              </a:spcAft>
              <a:buNone/>
            </a:pPr>
            <a:r>
              <a:t/>
            </a:r>
            <a:endParaRPr/>
          </a:p>
        </p:txBody>
      </p:sp>
      <p:sp>
        <p:nvSpPr>
          <p:cNvPr id="289" name="Shape 289"/>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4400" u="none" cap="none" strike="noStrike">
                <a:solidFill>
                  <a:schemeClr val="dk2"/>
                </a:solidFill>
                <a:latin typeface="Libre Baskerville"/>
                <a:ea typeface="Libre Baskerville"/>
                <a:cs typeface="Libre Baskerville"/>
                <a:sym typeface="Libre Baskerville"/>
              </a:rPr>
              <a:t>1.0 </a:t>
            </a:r>
            <a:r>
              <a:rPr lang="en"/>
              <a:t>Project</a:t>
            </a:r>
            <a:r>
              <a:rPr b="0" i="0" lang="en" sz="4400" u="none" cap="none" strike="noStrike">
                <a:solidFill>
                  <a:schemeClr val="dk2"/>
                </a:solidFill>
                <a:latin typeface="Libre Baskerville"/>
                <a:ea typeface="Libre Baskerville"/>
                <a:cs typeface="Libre Baskerville"/>
                <a:sym typeface="Libre Baskerville"/>
              </a:rPr>
              <a:t>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Subsystem Design: Power</a:t>
            </a:r>
            <a:endParaRPr/>
          </a:p>
        </p:txBody>
      </p:sp>
      <p:sp>
        <p:nvSpPr>
          <p:cNvPr id="296" name="Shape 296"/>
          <p:cNvSpPr txBox="1"/>
          <p:nvPr>
            <p:ph idx="1" type="body"/>
          </p:nvPr>
        </p:nvSpPr>
        <p:spPr>
          <a:xfrm>
            <a:off x="330375" y="794588"/>
            <a:ext cx="8521200" cy="3966000"/>
          </a:xfrm>
          <a:prstGeom prst="rect">
            <a:avLst/>
          </a:prstGeom>
        </p:spPr>
        <p:txBody>
          <a:bodyPr anchorCtr="0" anchor="t" bIns="91425" lIns="91425" spcFirstLastPara="1" rIns="91425" wrap="square" tIns="91425">
            <a:noAutofit/>
          </a:bodyPr>
          <a:lstStyle/>
          <a:p>
            <a:pPr indent="-298450" lvl="0" marL="342900" rtl="0">
              <a:lnSpc>
                <a:spcPct val="115000"/>
              </a:lnSpc>
              <a:spcBef>
                <a:spcPts val="0"/>
              </a:spcBef>
              <a:spcAft>
                <a:spcPts val="0"/>
              </a:spcAft>
              <a:buSzPts val="2000"/>
              <a:buChar char="•"/>
            </a:pPr>
            <a:r>
              <a:rPr b="1" lang="en" sz="2000"/>
              <a:t> Specifications:</a:t>
            </a:r>
            <a:endParaRPr b="1" sz="2000"/>
          </a:p>
          <a:p>
            <a:pPr indent="-266700" lvl="1" marL="742950" rtl="0">
              <a:lnSpc>
                <a:spcPct val="115000"/>
              </a:lnSpc>
              <a:spcBef>
                <a:spcPts val="0"/>
              </a:spcBef>
              <a:spcAft>
                <a:spcPts val="0"/>
              </a:spcAft>
              <a:buSzPts val="2000"/>
              <a:buChar char="–"/>
            </a:pPr>
            <a:r>
              <a:rPr lang="en" sz="2000"/>
              <a:t>Current merge circuit: </a:t>
            </a:r>
            <a:endParaRPr sz="2000"/>
          </a:p>
          <a:p>
            <a:pPr indent="-222250" lvl="2" marL="1143000" rtl="0">
              <a:lnSpc>
                <a:spcPct val="150000"/>
              </a:lnSpc>
              <a:spcBef>
                <a:spcPts val="0"/>
              </a:spcBef>
              <a:spcAft>
                <a:spcPts val="0"/>
              </a:spcAft>
              <a:buSzPts val="2000"/>
              <a:buChar char="•"/>
            </a:pPr>
            <a:r>
              <a:rPr lang="en" sz="2000"/>
              <a:t>LTC4357 Positive High Voltage Diode Controller</a:t>
            </a:r>
            <a:endParaRPr sz="2000"/>
          </a:p>
          <a:p>
            <a:pPr indent="-266700" lvl="1" marL="742950" rtl="0">
              <a:lnSpc>
                <a:spcPct val="115000"/>
              </a:lnSpc>
              <a:spcBef>
                <a:spcPts val="0"/>
              </a:spcBef>
              <a:spcAft>
                <a:spcPts val="0"/>
              </a:spcAft>
              <a:buSzPts val="2000"/>
              <a:buChar char="–"/>
            </a:pPr>
            <a:r>
              <a:rPr lang="en" sz="2000"/>
              <a:t>Voltage and current sensing:</a:t>
            </a:r>
            <a:endParaRPr sz="2000"/>
          </a:p>
          <a:p>
            <a:pPr indent="-222250" lvl="2" marL="1143000" rtl="0">
              <a:lnSpc>
                <a:spcPct val="115000"/>
              </a:lnSpc>
              <a:spcBef>
                <a:spcPts val="0"/>
              </a:spcBef>
              <a:spcAft>
                <a:spcPts val="0"/>
              </a:spcAft>
              <a:buSzPts val="2000"/>
              <a:buChar char="•"/>
            </a:pPr>
            <a:r>
              <a:rPr lang="en" sz="2000"/>
              <a:t>Current sensing: AD8217 Zero-Drift Current Shunt Monitor</a:t>
            </a:r>
            <a:endParaRPr sz="2000"/>
          </a:p>
          <a:p>
            <a:pPr indent="-222250" lvl="2" marL="1143000" rtl="0">
              <a:lnSpc>
                <a:spcPct val="115000"/>
              </a:lnSpc>
              <a:spcBef>
                <a:spcPts val="0"/>
              </a:spcBef>
              <a:spcAft>
                <a:spcPts val="0"/>
              </a:spcAft>
              <a:buSzPts val="2000"/>
              <a:buChar char="•"/>
            </a:pPr>
            <a:r>
              <a:rPr lang="en" sz="2000"/>
              <a:t>Voltage sensing: Voltage dividers</a:t>
            </a:r>
            <a:endParaRPr sz="2000"/>
          </a:p>
          <a:p>
            <a:pPr indent="-222250" lvl="2" marL="1143000" rtl="0">
              <a:lnSpc>
                <a:spcPct val="150000"/>
              </a:lnSpc>
              <a:spcBef>
                <a:spcPts val="0"/>
              </a:spcBef>
              <a:spcAft>
                <a:spcPts val="0"/>
              </a:spcAft>
              <a:buSzPts val="2000"/>
              <a:buChar char="•"/>
            </a:pPr>
            <a:r>
              <a:rPr lang="en" sz="2000"/>
              <a:t>MK20DX256 ARM microcontroller</a:t>
            </a:r>
            <a:endParaRPr sz="2000"/>
          </a:p>
          <a:p>
            <a:pPr indent="-266700" lvl="1" marL="742950" rtl="0">
              <a:lnSpc>
                <a:spcPct val="115000"/>
              </a:lnSpc>
              <a:spcBef>
                <a:spcPts val="0"/>
              </a:spcBef>
              <a:spcAft>
                <a:spcPts val="0"/>
              </a:spcAft>
              <a:buSzPts val="2000"/>
              <a:buChar char="–"/>
            </a:pPr>
            <a:r>
              <a:rPr lang="en" sz="2000"/>
              <a:t>Kill Switch:</a:t>
            </a:r>
            <a:endParaRPr sz="2000"/>
          </a:p>
          <a:p>
            <a:pPr indent="-222250" lvl="2" marL="1143000" rtl="0">
              <a:lnSpc>
                <a:spcPct val="115000"/>
              </a:lnSpc>
              <a:spcBef>
                <a:spcPts val="0"/>
              </a:spcBef>
              <a:spcAft>
                <a:spcPts val="0"/>
              </a:spcAft>
              <a:buSzPts val="2000"/>
              <a:buChar char="•"/>
            </a:pPr>
            <a:r>
              <a:rPr lang="en" sz="2000"/>
              <a:t>Infineon OptiMOS</a:t>
            </a:r>
            <a:r>
              <a:rPr baseline="30000" lang="en" sz="2000"/>
              <a:t>TM</a:t>
            </a:r>
            <a:r>
              <a:rPr lang="en" sz="2000"/>
              <a:t> Power-MOSFET, 30V IPT004N03L</a:t>
            </a:r>
            <a:endParaRPr sz="2000"/>
          </a:p>
          <a:p>
            <a:pPr indent="-266700" lvl="1" marL="742950" rtl="0">
              <a:lnSpc>
                <a:spcPct val="115000"/>
              </a:lnSpc>
              <a:spcBef>
                <a:spcPts val="1000"/>
              </a:spcBef>
              <a:spcAft>
                <a:spcPts val="0"/>
              </a:spcAft>
              <a:buSzPts val="2000"/>
              <a:buChar char="–"/>
            </a:pPr>
            <a:r>
              <a:rPr lang="en" sz="2000"/>
              <a:t>Power over Ethernet:</a:t>
            </a:r>
            <a:endParaRPr sz="2000"/>
          </a:p>
          <a:p>
            <a:pPr indent="-222250" lvl="2" marL="1143000" rtl="0">
              <a:lnSpc>
                <a:spcPct val="115000"/>
              </a:lnSpc>
              <a:spcBef>
                <a:spcPts val="0"/>
              </a:spcBef>
              <a:spcAft>
                <a:spcPts val="0"/>
              </a:spcAft>
              <a:buSzPts val="2000"/>
              <a:buChar char="•"/>
            </a:pPr>
            <a:r>
              <a:rPr lang="en" sz="2000"/>
              <a:t>TP-Link PoE Injector TL-POE150S</a:t>
            </a:r>
            <a:endParaRPr sz="2000"/>
          </a:p>
          <a:p>
            <a:pPr indent="-139700" lvl="0" marL="342900" rtl="0">
              <a:spcBef>
                <a:spcPts val="640"/>
              </a:spcBef>
              <a:spcAft>
                <a:spcPts val="0"/>
              </a:spcAft>
              <a:buNone/>
            </a:pPr>
            <a:r>
              <a:t/>
            </a:r>
            <a:endParaRPr/>
          </a:p>
        </p:txBody>
      </p:sp>
      <p:sp>
        <p:nvSpPr>
          <p:cNvPr id="297" name="Shape 297"/>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303" name="Shape 303"/>
          <p:cNvSpPr txBox="1"/>
          <p:nvPr>
            <p:ph idx="1" type="body"/>
          </p:nvPr>
        </p:nvSpPr>
        <p:spPr>
          <a:xfrm>
            <a:off x="0" y="914409"/>
            <a:ext cx="8229600" cy="3394500"/>
          </a:xfrm>
          <a:prstGeom prst="rect">
            <a:avLst/>
          </a:prstGeom>
          <a:noFill/>
          <a:ln>
            <a:noFill/>
          </a:ln>
        </p:spPr>
        <p:txBody>
          <a:bodyPr anchorCtr="0" anchor="t" bIns="45700" lIns="91425" spcFirstLastPara="1" rIns="91425" wrap="square" tIns="45700">
            <a:noAutofit/>
          </a:bodyPr>
          <a:lstStyle/>
          <a:p>
            <a:pPr indent="-298450" lvl="0" marL="342900" rtl="0">
              <a:lnSpc>
                <a:spcPct val="80000"/>
              </a:lnSpc>
              <a:spcBef>
                <a:spcPts val="460"/>
              </a:spcBef>
              <a:spcAft>
                <a:spcPts val="0"/>
              </a:spcAft>
              <a:buClr>
                <a:schemeClr val="dk1"/>
              </a:buClr>
              <a:buSzPts val="2000"/>
              <a:buFont typeface="Libre Baskerville"/>
              <a:buChar char="•"/>
            </a:pPr>
            <a:r>
              <a:rPr b="1" lang="en" sz="2000"/>
              <a:t>Requirements</a:t>
            </a:r>
            <a:r>
              <a:rPr b="0" i="0" lang="en" sz="2000" u="none" cap="none" strike="noStrike">
                <a:solidFill>
                  <a:schemeClr val="dk1"/>
                </a:solidFill>
                <a:latin typeface="Libre Baskerville"/>
                <a:ea typeface="Libre Baskerville"/>
                <a:cs typeface="Libre Baskerville"/>
                <a:sym typeface="Libre Baskerville"/>
              </a:rPr>
              <a:t>:</a:t>
            </a:r>
            <a:endParaRPr b="0" i="0" sz="2000" u="none" cap="none" strike="noStrike">
              <a:solidFill>
                <a:schemeClr val="dk1"/>
              </a:solidFill>
              <a:latin typeface="Libre Baskerville"/>
              <a:ea typeface="Libre Baskerville"/>
              <a:cs typeface="Libre Baskerville"/>
              <a:sym typeface="Libre Baskerville"/>
            </a:endParaRPr>
          </a:p>
          <a:p>
            <a:pPr indent="-266700" lvl="1" marL="742950" rtl="0">
              <a:lnSpc>
                <a:spcPct val="80000"/>
              </a:lnSpc>
              <a:spcBef>
                <a:spcPts val="460"/>
              </a:spcBef>
              <a:spcAft>
                <a:spcPts val="0"/>
              </a:spcAft>
              <a:buClr>
                <a:schemeClr val="dk1"/>
              </a:buClr>
              <a:buSzPts val="2000"/>
              <a:buFont typeface="Libre Baskerville"/>
              <a:buChar char="–"/>
            </a:pPr>
            <a:r>
              <a:rPr lang="en" sz="2000"/>
              <a:t>Take in 14.8V, 10A from current merge circuit </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 sz="2000"/>
              <a:t>Deliver 3.3V, 5V, 14.8V, 19V, and 48V o</a:t>
            </a:r>
            <a:r>
              <a:rPr b="0" i="0" lang="en" sz="2000" u="none" cap="none" strike="noStrike">
                <a:solidFill>
                  <a:schemeClr val="dk1"/>
                </a:solidFill>
                <a:latin typeface="Libre Baskerville"/>
                <a:ea typeface="Libre Baskerville"/>
                <a:cs typeface="Libre Baskerville"/>
                <a:sym typeface="Libre Baskerville"/>
              </a:rPr>
              <a:t>utputs from the </a:t>
            </a:r>
            <a:r>
              <a:rPr lang="en" sz="2000"/>
              <a:t>power</a:t>
            </a:r>
            <a:r>
              <a:rPr b="0" i="0" lang="en" sz="2000" u="none" cap="none" strike="noStrike">
                <a:solidFill>
                  <a:schemeClr val="dk1"/>
                </a:solidFill>
                <a:latin typeface="Libre Baskerville"/>
                <a:ea typeface="Libre Baskerville"/>
                <a:cs typeface="Libre Baskerville"/>
                <a:sym typeface="Libre Baskerville"/>
              </a:rPr>
              <a:t> </a:t>
            </a:r>
            <a:r>
              <a:rPr lang="en" sz="2000"/>
              <a:t>b</a:t>
            </a:r>
            <a:r>
              <a:rPr b="0" i="0" lang="en" sz="2000" u="none" cap="none" strike="noStrike">
                <a:solidFill>
                  <a:schemeClr val="dk1"/>
                </a:solidFill>
                <a:latin typeface="Libre Baskerville"/>
                <a:ea typeface="Libre Baskerville"/>
                <a:cs typeface="Libre Baskerville"/>
                <a:sym typeface="Libre Baskerville"/>
              </a:rPr>
              <a:t>oard to the controls system, CPU,</a:t>
            </a:r>
            <a:r>
              <a:rPr lang="en" sz="2000"/>
              <a:t> and sensors</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 sz="2000"/>
              <a:t>Facilitate RS232 communication between controls system and the CPU</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 sz="2000"/>
              <a:t>Provide I2C Communication between the controls system and ESCs</a:t>
            </a:r>
            <a:endParaRPr sz="2000"/>
          </a:p>
        </p:txBody>
      </p:sp>
      <p:sp>
        <p:nvSpPr>
          <p:cNvPr id="304" name="Shape 304"/>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10/11/16</a:t>
            </a:r>
            <a:endParaRPr b="0" i="0" sz="1200" u="none" cap="none" strike="noStrike">
              <a:solidFill>
                <a:srgbClr val="888888"/>
              </a:solidFill>
              <a:latin typeface="Arial"/>
              <a:ea typeface="Arial"/>
              <a:cs typeface="Arial"/>
              <a:sym typeface="Arial"/>
            </a:endParaRPr>
          </a:p>
        </p:txBody>
      </p:sp>
      <p:sp>
        <p:nvSpPr>
          <p:cNvPr id="305" name="Shape 305"/>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Font typeface="Arial"/>
              <a:buNone/>
            </a:pPr>
            <a:r>
              <a:rPr lang="en">
                <a:solidFill>
                  <a:schemeClr val="dk1"/>
                </a:solidFill>
              </a:rPr>
              <a:t>Subsystem Design: Backplane</a:t>
            </a:r>
            <a:endParaRPr/>
          </a:p>
        </p:txBody>
      </p:sp>
      <p:sp>
        <p:nvSpPr>
          <p:cNvPr id="312" name="Shape 312"/>
          <p:cNvSpPr txBox="1"/>
          <p:nvPr>
            <p:ph idx="1" type="body"/>
          </p:nvPr>
        </p:nvSpPr>
        <p:spPr>
          <a:xfrm>
            <a:off x="0" y="914409"/>
            <a:ext cx="8229600" cy="3394500"/>
          </a:xfrm>
          <a:prstGeom prst="rect">
            <a:avLst/>
          </a:prstGeom>
        </p:spPr>
        <p:txBody>
          <a:bodyPr anchorCtr="0" anchor="t" bIns="91425" lIns="91425" spcFirstLastPara="1" rIns="91425" wrap="square" tIns="91425">
            <a:noAutofit/>
          </a:bodyPr>
          <a:lstStyle/>
          <a:p>
            <a:pPr indent="-355600" lvl="0" marL="457200" rtl="0">
              <a:spcBef>
                <a:spcPts val="640"/>
              </a:spcBef>
              <a:spcAft>
                <a:spcPts val="0"/>
              </a:spcAft>
              <a:buSzPts val="2000"/>
              <a:buChar char="•"/>
            </a:pPr>
            <a:r>
              <a:rPr b="1" lang="en" sz="2000"/>
              <a:t>Specifications</a:t>
            </a:r>
            <a:r>
              <a:rPr lang="en" sz="2000"/>
              <a:t>:</a:t>
            </a:r>
            <a:endParaRPr sz="2000"/>
          </a:p>
          <a:p>
            <a:pPr indent="-355600" lvl="1" marL="914400" rtl="0">
              <a:spcBef>
                <a:spcPts val="0"/>
              </a:spcBef>
              <a:spcAft>
                <a:spcPts val="0"/>
              </a:spcAft>
              <a:buSzPts val="2000"/>
              <a:buChar char="–"/>
            </a:pPr>
            <a:r>
              <a:rPr b="1" lang="en" sz="2000"/>
              <a:t>Wire-to-board connectors</a:t>
            </a:r>
            <a:endParaRPr sz="2000"/>
          </a:p>
          <a:p>
            <a:pPr indent="-355600" lvl="2" marL="1371600" rtl="0">
              <a:spcBef>
                <a:spcPts val="0"/>
              </a:spcBef>
              <a:spcAft>
                <a:spcPts val="0"/>
              </a:spcAft>
              <a:buSzPts val="2000"/>
              <a:buChar char="•"/>
            </a:pPr>
            <a:r>
              <a:rPr lang="en" sz="2000"/>
              <a:t>8x Motors: 4-pin, 30A</a:t>
            </a:r>
            <a:br>
              <a:rPr lang="en" sz="2000"/>
            </a:br>
            <a:r>
              <a:rPr lang="en" sz="1800">
                <a:solidFill>
                  <a:srgbClr val="3D85C6"/>
                </a:solidFill>
              </a:rPr>
              <a:t>10 AWG, .250" PowerStrip™/40 A Single Row Discrete Wire Cable Assembly (Samtec)</a:t>
            </a:r>
            <a:endParaRPr sz="1800">
              <a:solidFill>
                <a:srgbClr val="3D85C6"/>
              </a:solidFill>
            </a:endParaRPr>
          </a:p>
          <a:p>
            <a:pPr indent="-355600" lvl="2" marL="1371600" rtl="0">
              <a:spcBef>
                <a:spcPts val="0"/>
              </a:spcBef>
              <a:spcAft>
                <a:spcPts val="0"/>
              </a:spcAft>
              <a:buSzPts val="2000"/>
              <a:buChar char="•"/>
            </a:pPr>
            <a:r>
              <a:rPr lang="en" sz="2000"/>
              <a:t>2x Batteries: 4-pin, 100A</a:t>
            </a:r>
            <a:br>
              <a:rPr lang="en" sz="2000"/>
            </a:br>
            <a:r>
              <a:rPr lang="en" sz="1800">
                <a:solidFill>
                  <a:srgbClr val="3D85C6"/>
                </a:solidFill>
              </a:rPr>
              <a:t>8 AWG, Mini-Fit Sr.™ Power Wire-to-Board Connectors (Molex)</a:t>
            </a:r>
            <a:endParaRPr sz="1800">
              <a:solidFill>
                <a:srgbClr val="3D85C6"/>
              </a:solidFill>
            </a:endParaRPr>
          </a:p>
          <a:p>
            <a:pPr indent="-355600" lvl="2" marL="1371600" rtl="0">
              <a:spcBef>
                <a:spcPts val="0"/>
              </a:spcBef>
              <a:spcAft>
                <a:spcPts val="0"/>
              </a:spcAft>
              <a:buSzPts val="2000"/>
              <a:buChar char="•"/>
            </a:pPr>
            <a:r>
              <a:rPr lang="en" sz="2000"/>
              <a:t>Control system: x-pin, 3A</a:t>
            </a:r>
            <a:br>
              <a:rPr lang="en" sz="2000"/>
            </a:br>
            <a:r>
              <a:rPr lang="en" sz="1800">
                <a:solidFill>
                  <a:srgbClr val="3D85C6"/>
                </a:solidFill>
              </a:rPr>
              <a:t>CLIK-Mate™ Wire-to-Board Connectors (Molex)</a:t>
            </a:r>
            <a:endParaRPr sz="1800">
              <a:solidFill>
                <a:srgbClr val="3D85C6"/>
              </a:solidFill>
            </a:endParaRPr>
          </a:p>
          <a:p>
            <a:pPr indent="-355600" lvl="2" marL="1371600" rtl="0">
              <a:spcBef>
                <a:spcPts val="0"/>
              </a:spcBef>
              <a:spcAft>
                <a:spcPts val="0"/>
              </a:spcAft>
              <a:buSzPts val="2000"/>
              <a:buChar char="•"/>
            </a:pPr>
            <a:r>
              <a:rPr lang="en" sz="2000"/>
              <a:t>Hydrophones: 4-pin, 1A, data</a:t>
            </a:r>
            <a:endParaRPr sz="2000"/>
          </a:p>
          <a:p>
            <a:pPr indent="-355600" lvl="2" marL="1371600" rtl="0">
              <a:spcBef>
                <a:spcPts val="0"/>
              </a:spcBef>
              <a:spcAft>
                <a:spcPts val="0"/>
              </a:spcAft>
              <a:buSzPts val="2000"/>
              <a:buChar char="•"/>
            </a:pPr>
            <a:r>
              <a:rPr lang="en" sz="2000"/>
              <a:t>Kill Switch: 3-pin, 0.1A</a:t>
            </a:r>
            <a:endParaRPr sz="2000">
              <a:solidFill>
                <a:srgbClr val="3D85C6"/>
              </a:solidFill>
            </a:endParaRPr>
          </a:p>
        </p:txBody>
      </p:sp>
      <p:sp>
        <p:nvSpPr>
          <p:cNvPr id="313" name="Shape 313"/>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Subsystem Design: Backplane</a:t>
            </a:r>
            <a:endParaRPr/>
          </a:p>
        </p:txBody>
      </p:sp>
      <p:sp>
        <p:nvSpPr>
          <p:cNvPr id="320" name="Shape 320"/>
          <p:cNvSpPr txBox="1"/>
          <p:nvPr>
            <p:ph idx="1" type="body"/>
          </p:nvPr>
        </p:nvSpPr>
        <p:spPr>
          <a:xfrm>
            <a:off x="0" y="914409"/>
            <a:ext cx="8229600" cy="3394500"/>
          </a:xfrm>
          <a:prstGeom prst="rect">
            <a:avLst/>
          </a:prstGeom>
        </p:spPr>
        <p:txBody>
          <a:bodyPr anchorCtr="0" anchor="t" bIns="91425" lIns="91425" spcFirstLastPara="1" rIns="91425" wrap="square" tIns="91425">
            <a:noAutofit/>
          </a:bodyPr>
          <a:lstStyle/>
          <a:p>
            <a:pPr indent="-355600" lvl="0" marL="457200" rtl="0">
              <a:spcBef>
                <a:spcPts val="640"/>
              </a:spcBef>
              <a:spcAft>
                <a:spcPts val="0"/>
              </a:spcAft>
              <a:buSzPts val="2000"/>
              <a:buChar char="•"/>
            </a:pPr>
            <a:r>
              <a:rPr b="1" lang="en" sz="2000"/>
              <a:t>Specifications</a:t>
            </a:r>
            <a:r>
              <a:rPr lang="en" sz="2000"/>
              <a:t>:</a:t>
            </a:r>
            <a:endParaRPr b="1" sz="2000"/>
          </a:p>
          <a:p>
            <a:pPr indent="-355600" lvl="1" marL="914400" rtl="0">
              <a:spcBef>
                <a:spcPts val="0"/>
              </a:spcBef>
              <a:spcAft>
                <a:spcPts val="0"/>
              </a:spcAft>
              <a:buSzPts val="2000"/>
              <a:buChar char="–"/>
            </a:pPr>
            <a:r>
              <a:rPr b="1" lang="en" sz="2000"/>
              <a:t>Board-to-board connectors</a:t>
            </a:r>
            <a:endParaRPr b="1" sz="2000"/>
          </a:p>
          <a:p>
            <a:pPr indent="-355600" lvl="2" marL="1371600" rtl="0">
              <a:spcBef>
                <a:spcPts val="0"/>
              </a:spcBef>
              <a:spcAft>
                <a:spcPts val="0"/>
              </a:spcAft>
              <a:buSzPts val="2000"/>
              <a:buChar char="•"/>
            </a:pPr>
            <a:r>
              <a:rPr lang="en" sz="2000"/>
              <a:t>The Power Board: x-pin, 3A</a:t>
            </a:r>
            <a:endParaRPr sz="2000"/>
          </a:p>
          <a:p>
            <a:pPr indent="-342900" lvl="3" marL="1828800" rtl="0">
              <a:spcBef>
                <a:spcPts val="0"/>
              </a:spcBef>
              <a:spcAft>
                <a:spcPts val="0"/>
              </a:spcAft>
              <a:buClr>
                <a:srgbClr val="3D85C6"/>
              </a:buClr>
              <a:buSzPts val="1800"/>
              <a:buChar char="–"/>
            </a:pPr>
            <a:r>
              <a:rPr lang="en" sz="1800">
                <a:solidFill>
                  <a:srgbClr val="3D85C6"/>
                </a:solidFill>
              </a:rPr>
              <a:t>SlimStack™ Fine-Pitch SMT</a:t>
            </a:r>
            <a:endParaRPr sz="1800">
              <a:solidFill>
                <a:srgbClr val="3D85C6"/>
              </a:solidFill>
            </a:endParaRPr>
          </a:p>
          <a:p>
            <a:pPr indent="-355600" lvl="2" marL="1371600" rtl="0">
              <a:spcBef>
                <a:spcPts val="0"/>
              </a:spcBef>
              <a:spcAft>
                <a:spcPts val="0"/>
              </a:spcAft>
              <a:buSzPts val="2000"/>
              <a:buChar char="•"/>
            </a:pPr>
            <a:r>
              <a:rPr lang="en" sz="2000"/>
              <a:t>Current merge board: x-pin, 10A</a:t>
            </a:r>
            <a:endParaRPr sz="2000"/>
          </a:p>
          <a:p>
            <a:pPr indent="-355600" lvl="2" marL="1371600" rtl="0">
              <a:spcBef>
                <a:spcPts val="0"/>
              </a:spcBef>
              <a:spcAft>
                <a:spcPts val="0"/>
              </a:spcAft>
              <a:buSzPts val="2000"/>
              <a:buChar char="•"/>
            </a:pPr>
            <a:r>
              <a:rPr lang="en" sz="2000"/>
              <a:t>Control Board: x-pin, 1A, data</a:t>
            </a:r>
            <a:endParaRPr sz="2000"/>
          </a:p>
        </p:txBody>
      </p:sp>
      <p:sp>
        <p:nvSpPr>
          <p:cNvPr id="321" name="Shape 321"/>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328" name="Shape 328"/>
          <p:cNvSpPr txBox="1"/>
          <p:nvPr>
            <p:ph type="title"/>
          </p:nvPr>
        </p:nvSpPr>
        <p:spPr>
          <a:xfrm>
            <a:off x="0" y="85294"/>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a:t>
            </a:r>
            <a:r>
              <a:rPr lang="en"/>
              <a:t>Power </a:t>
            </a:r>
            <a:r>
              <a:rPr lang="en">
                <a:solidFill>
                  <a:schemeClr val="dk1"/>
                </a:solidFill>
              </a:rPr>
              <a:t>and Backplane</a:t>
            </a:r>
            <a:endParaRPr b="0" i="0" sz="2800" u="none" cap="none" strike="noStrike">
              <a:solidFill>
                <a:schemeClr val="dk2"/>
              </a:solidFill>
              <a:latin typeface="Libre Baskerville"/>
              <a:ea typeface="Libre Baskerville"/>
              <a:cs typeface="Libre Baskerville"/>
              <a:sym typeface="Libre Baskerville"/>
            </a:endParaRPr>
          </a:p>
        </p:txBody>
      </p:sp>
      <p:graphicFrame>
        <p:nvGraphicFramePr>
          <p:cNvPr id="329" name="Shape 329"/>
          <p:cNvGraphicFramePr/>
          <p:nvPr/>
        </p:nvGraphicFramePr>
        <p:xfrm>
          <a:off x="617775" y="1331813"/>
          <a:ext cx="3000000" cy="3000000"/>
        </p:xfrm>
        <a:graphic>
          <a:graphicData uri="http://schemas.openxmlformats.org/drawingml/2006/table">
            <a:tbl>
              <a:tblPr>
                <a:noFill/>
                <a:tableStyleId>{A83E0392-A90F-4773-82AE-A557690F7AF6}</a:tableStyleId>
              </a:tblPr>
              <a:tblGrid>
                <a:gridCol w="1967475"/>
                <a:gridCol w="5940975"/>
              </a:tblGrid>
              <a:tr h="416525">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Oct.20</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Begin PCB schematic</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6525">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Nov. 1</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PCB schematic review and begin Test PCB layout</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6525">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Nov. 17</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PCB layout review, ordering the Test PCB and ordering parts</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8925">
                <a:tc>
                  <a:txBody>
                    <a:bodyPr>
                      <a:noAutofit/>
                    </a:bodyPr>
                    <a:lstStyle/>
                    <a:p>
                      <a:pPr indent="0" lvl="0" marL="0" rtl="0" algn="ctr">
                        <a:spcBef>
                          <a:spcPts val="0"/>
                        </a:spcBef>
                        <a:spcAft>
                          <a:spcPts val="0"/>
                        </a:spcAft>
                        <a:buNone/>
                      </a:pPr>
                      <a:r>
                        <a:rPr b="1" lang="en" sz="1200">
                          <a:latin typeface="Libre Baskerville"/>
                          <a:ea typeface="Libre Baskerville"/>
                          <a:cs typeface="Libre Baskerville"/>
                          <a:sym typeface="Libre Baskerville"/>
                        </a:rPr>
                        <a:t>Nov. 19 – Nov. 27</a:t>
                      </a:r>
                      <a:endParaRPr b="1"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200">
                          <a:latin typeface="Libre Baskerville"/>
                          <a:ea typeface="Libre Baskerville"/>
                          <a:cs typeface="Libre Baskerville"/>
                          <a:sym typeface="Libre Baskerville"/>
                        </a:rPr>
                        <a:t>Fall Break</a:t>
                      </a:r>
                      <a:endParaRPr b="1"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6525">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Nov. 29</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Populating the Test PCB</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6525">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Dec. 1</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Libre Baskerville"/>
                          <a:ea typeface="Libre Baskerville"/>
                          <a:cs typeface="Libre Baskerville"/>
                          <a:sym typeface="Libre Baskerville"/>
                        </a:rPr>
                        <a:t>Testing and debugging</a:t>
                      </a:r>
                      <a:endParaRPr sz="1200">
                        <a:latin typeface="Libre Baskerville"/>
                        <a:ea typeface="Libre Baskerville"/>
                        <a:cs typeface="Libre Baskerville"/>
                        <a:sym typeface="Libre Baskerville"/>
                      </a:endParaRPr>
                    </a:p>
                  </a:txBody>
                  <a:tcPr marT="68575" marB="6857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30" name="Shape 330"/>
          <p:cNvSpPr txBox="1"/>
          <p:nvPr/>
        </p:nvSpPr>
        <p:spPr>
          <a:xfrm>
            <a:off x="569600" y="871481"/>
            <a:ext cx="6379500" cy="35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u="sng">
                <a:latin typeface="Libre Baskerville"/>
                <a:ea typeface="Libre Baskerville"/>
                <a:cs typeface="Libre Baskerville"/>
                <a:sym typeface="Libre Baskerville"/>
              </a:rPr>
              <a:t>Fall 2016 Schedule</a:t>
            </a:r>
            <a:endParaRPr sz="2000" u="sng">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337" name="Shape 337"/>
          <p:cNvSpPr txBox="1"/>
          <p:nvPr>
            <p:ph type="title"/>
          </p:nvPr>
        </p:nvSpPr>
        <p:spPr>
          <a:xfrm>
            <a:off x="0" y="85294"/>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a:t>
            </a:r>
            <a:r>
              <a:rPr lang="en"/>
              <a:t>Power </a:t>
            </a:r>
            <a:r>
              <a:rPr lang="en">
                <a:solidFill>
                  <a:schemeClr val="dk1"/>
                </a:solidFill>
              </a:rPr>
              <a:t>and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338" name="Shape 338"/>
          <p:cNvSpPr txBox="1"/>
          <p:nvPr/>
        </p:nvSpPr>
        <p:spPr>
          <a:xfrm>
            <a:off x="569600" y="1008188"/>
            <a:ext cx="7974300" cy="31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u="sng">
                <a:latin typeface="Libre Baskerville"/>
                <a:ea typeface="Libre Baskerville"/>
                <a:cs typeface="Libre Baskerville"/>
                <a:sym typeface="Libre Baskerville"/>
              </a:rPr>
              <a:t>Spring 2017 Schedule</a:t>
            </a:r>
            <a:endParaRPr sz="2000" u="sng">
              <a:latin typeface="Libre Baskerville"/>
              <a:ea typeface="Libre Baskerville"/>
              <a:cs typeface="Libre Baskerville"/>
              <a:sym typeface="Libre Baskerville"/>
            </a:endParaRPr>
          </a:p>
          <a:p>
            <a:pPr indent="0" lvl="0" marL="0" rtl="0">
              <a:spcBef>
                <a:spcPts val="0"/>
              </a:spcBef>
              <a:spcAft>
                <a:spcPts val="0"/>
              </a:spcAft>
              <a:buNone/>
            </a:pPr>
            <a:r>
              <a:t/>
            </a:r>
            <a:endParaRPr sz="2000" u="sng">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Find solutions for problems found on the testing board.</a:t>
            </a:r>
            <a:endParaRPr sz="1800">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Modify schematics if necessary.</a:t>
            </a:r>
            <a:endParaRPr sz="1800">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Redo the layout to fit the final product requirements.</a:t>
            </a:r>
            <a:endParaRPr sz="1800">
              <a:latin typeface="Libre Baskerville"/>
              <a:ea typeface="Libre Baskerville"/>
              <a:cs typeface="Libre Baskerville"/>
              <a:sym typeface="Libre Baskerville"/>
            </a:endParaRPr>
          </a:p>
          <a:p>
            <a:pPr indent="-342900" lvl="0" marL="914400" rtl="0">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Separate layouts for the merge circuit and power converters.</a:t>
            </a:r>
            <a:endParaRPr sz="1800">
              <a:latin typeface="Libre Baskerville"/>
              <a:ea typeface="Libre Baskerville"/>
              <a:cs typeface="Libre Baskerville"/>
              <a:sym typeface="Libre Baskerville"/>
            </a:endParaRPr>
          </a:p>
          <a:p>
            <a:pPr indent="-342900" lvl="0" marL="914400" rtl="0">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Power converters should be able to fit into the Backplane through a board-to-board connector.</a:t>
            </a:r>
            <a:endParaRPr sz="1800">
              <a:latin typeface="Libre Baskerville"/>
              <a:ea typeface="Libre Baskerville"/>
              <a:cs typeface="Libre Baskerville"/>
              <a:sym typeface="Libre Baskerville"/>
            </a:endParaRPr>
          </a:p>
          <a:p>
            <a:pPr indent="-342900" lvl="0" marL="457200" rtl="0">
              <a:lnSpc>
                <a:spcPct val="115000"/>
              </a:lnSpc>
              <a:spcBef>
                <a:spcPts val="1000"/>
              </a:spcBef>
              <a:spcAft>
                <a:spcPts val="0"/>
              </a:spcAft>
              <a:buSzPts val="1800"/>
              <a:buFont typeface="Libre Baskerville"/>
              <a:buChar char="●"/>
            </a:pPr>
            <a:r>
              <a:rPr lang="en" sz="1800">
                <a:latin typeface="Libre Baskerville"/>
                <a:ea typeface="Libre Baskerville"/>
                <a:cs typeface="Libre Baskerville"/>
                <a:sym typeface="Libre Baskerville"/>
              </a:rPr>
              <a:t>Final testing before connecting to the submarine.</a:t>
            </a:r>
            <a:endParaRPr sz="1800">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Subsystem Design: Power and Backplane</a:t>
            </a:r>
            <a:endParaRPr/>
          </a:p>
        </p:txBody>
      </p:sp>
      <p:sp>
        <p:nvSpPr>
          <p:cNvPr id="345" name="Shape 345"/>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graphicFrame>
        <p:nvGraphicFramePr>
          <p:cNvPr id="346" name="Shape 346"/>
          <p:cNvGraphicFramePr/>
          <p:nvPr/>
        </p:nvGraphicFramePr>
        <p:xfrm>
          <a:off x="266700" y="942548"/>
          <a:ext cx="3000000" cy="3000000"/>
        </p:xfrm>
        <a:graphic>
          <a:graphicData uri="http://schemas.openxmlformats.org/drawingml/2006/table">
            <a:tbl>
              <a:tblPr bandRow="1" firstRow="1">
                <a:noFill/>
                <a:tableStyleId>{34849063-9466-4CBC-82EB-35CB735460B7}</a:tableStyleId>
              </a:tblPr>
              <a:tblGrid>
                <a:gridCol w="4305300"/>
                <a:gridCol w="4305300"/>
              </a:tblGrid>
              <a:tr h="266700">
                <a:tc>
                  <a:txBody>
                    <a:bodyPr>
                      <a:noAutofit/>
                    </a:bodyPr>
                    <a:lstStyle/>
                    <a:p>
                      <a:pPr indent="0" lvl="0" marL="0" marR="0" rtl="0" algn="l">
                        <a:spcBef>
                          <a:spcPts val="0"/>
                        </a:spcBef>
                        <a:spcAft>
                          <a:spcPts val="0"/>
                        </a:spcAft>
                        <a:buNone/>
                      </a:pPr>
                      <a:r>
                        <a:rPr lang="en" sz="1100" u="none" cap="none" strike="noStrike">
                          <a:latin typeface="Libre Baskerville"/>
                          <a:ea typeface="Libre Baskerville"/>
                          <a:cs typeface="Libre Baskerville"/>
                          <a:sym typeface="Libre Baskerville"/>
                        </a:rPr>
                        <a:t>Risks</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Contingency Plan</a:t>
                      </a:r>
                      <a:endParaRPr sz="1100">
                        <a:latin typeface="Libre Baskerville"/>
                        <a:ea typeface="Libre Baskerville"/>
                        <a:cs typeface="Libre Baskerville"/>
                        <a:sym typeface="Libre Baskerville"/>
                      </a:endParaRPr>
                    </a:p>
                  </a:txBody>
                  <a:tcPr marT="34300" marB="34300" marR="91450" marL="91450"/>
                </a:tc>
              </a:tr>
              <a:tr h="581400">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Excessive heating from the 200A trace</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Minimize trace length from the current merge circuit to the ESCs</a:t>
                      </a:r>
                      <a:endParaRPr sz="1100">
                        <a:latin typeface="Libre Baskerville"/>
                        <a:ea typeface="Libre Baskerville"/>
                        <a:cs typeface="Libre Baskerville"/>
                        <a:sym typeface="Libre Baskerville"/>
                      </a:endParaRPr>
                    </a:p>
                  </a:txBody>
                  <a:tcPr marT="34300" marB="34300" marR="91450" marL="91450"/>
                </a:tc>
              </a:tr>
              <a:tr h="581400">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Power traces interrupting data traces</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Proper trace isolations</a:t>
                      </a:r>
                      <a:endParaRPr sz="1100">
                        <a:latin typeface="Libre Baskerville"/>
                        <a:ea typeface="Libre Baskerville"/>
                        <a:cs typeface="Libre Baskerville"/>
                        <a:sym typeface="Libre Baskerville"/>
                      </a:endParaRPr>
                    </a:p>
                  </a:txBody>
                  <a:tcPr marT="34300" marB="34300" marR="91450" marL="91450"/>
                </a:tc>
              </a:tr>
              <a:tr h="581400">
                <a:tc>
                  <a:txBody>
                    <a:bodyPr>
                      <a:noAutofit/>
                    </a:bodyPr>
                    <a:lstStyle/>
                    <a:p>
                      <a:pPr indent="0" lvl="0" marL="0" rtl="0">
                        <a:lnSpc>
                          <a:spcPct val="115000"/>
                        </a:lnSpc>
                        <a:spcBef>
                          <a:spcPts val="0"/>
                        </a:spcBef>
                        <a:spcAft>
                          <a:spcPts val="0"/>
                        </a:spcAft>
                        <a:buSzPts val="800"/>
                        <a:buNone/>
                      </a:pPr>
                      <a:r>
                        <a:rPr lang="en" sz="1100">
                          <a:latin typeface="Libre Baskerville"/>
                          <a:ea typeface="Libre Baskerville"/>
                          <a:cs typeface="Libre Baskerville"/>
                          <a:sym typeface="Libre Baskerville"/>
                        </a:rPr>
                        <a:t>Trace failure (due to heating, soldering, etc.) </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Liquid electrical tape</a:t>
                      </a:r>
                      <a:endParaRPr sz="1100">
                        <a:latin typeface="Libre Baskerville"/>
                        <a:ea typeface="Libre Baskerville"/>
                        <a:cs typeface="Libre Baskerville"/>
                        <a:sym typeface="Libre Baskerville"/>
                      </a:endParaRPr>
                    </a:p>
                  </a:txBody>
                  <a:tcPr marT="34300" marB="34300" marR="91450" marL="91450"/>
                </a:tc>
              </a:tr>
              <a:tr h="581400">
                <a:tc>
                  <a:txBody>
                    <a:bodyPr>
                      <a:noAutofit/>
                    </a:bodyPr>
                    <a:lstStyle/>
                    <a:p>
                      <a:pPr indent="0" lvl="0" marL="0" rtl="0">
                        <a:lnSpc>
                          <a:spcPct val="115000"/>
                        </a:lnSpc>
                        <a:spcBef>
                          <a:spcPts val="0"/>
                        </a:spcBef>
                        <a:spcAft>
                          <a:spcPts val="0"/>
                        </a:spcAft>
                        <a:buNone/>
                      </a:pPr>
                      <a:r>
                        <a:rPr lang="en" sz="1100">
                          <a:latin typeface="Libre Baskerville"/>
                          <a:ea typeface="Libre Baskerville"/>
                          <a:cs typeface="Libre Baskerville"/>
                          <a:sym typeface="Libre Baskerville"/>
                        </a:rPr>
                        <a:t>Hole flooding due to a leak in the hull</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Use mineral oil to fill the hull</a:t>
                      </a:r>
                      <a:endParaRPr sz="1100">
                        <a:latin typeface="Libre Baskerville"/>
                        <a:ea typeface="Libre Baskerville"/>
                        <a:cs typeface="Libre Baskerville"/>
                        <a:sym typeface="Libre Baskerville"/>
                      </a:endParaRPr>
                    </a:p>
                  </a:txBody>
                  <a:tcPr marT="34300" marB="34300"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53" name="Shape 353"/>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54" name="Shape 354"/>
          <p:cNvSpPr txBox="1"/>
          <p:nvPr>
            <p:ph idx="1" type="body"/>
          </p:nvPr>
        </p:nvSpPr>
        <p:spPr>
          <a:xfrm>
            <a:off x="0" y="971550"/>
            <a:ext cx="8229600" cy="3196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Libre Baskerville"/>
              <a:buChar char="•"/>
            </a:pPr>
            <a:r>
              <a:rPr b="0" i="0" lang="en" sz="2700" u="none" cap="none" strike="noStrike">
                <a:solidFill>
                  <a:schemeClr val="dk1"/>
                </a:solidFill>
                <a:latin typeface="Libre Baskerville"/>
                <a:ea typeface="Libre Baskerville"/>
                <a:cs typeface="Libre Baskerville"/>
                <a:sym typeface="Libre Baskerville"/>
              </a:rPr>
              <a:t>Purpose of System: </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 sz="2300" u="none" cap="none" strike="noStrike">
                <a:solidFill>
                  <a:schemeClr val="dk1"/>
                </a:solidFill>
                <a:latin typeface="Libre Baskerville"/>
                <a:ea typeface="Libre Baskerville"/>
                <a:cs typeface="Libre Baskerville"/>
                <a:sym typeface="Libre Baskerville"/>
              </a:rPr>
              <a:t>Allow submarine to navigate smoothly through course</a:t>
            </a:r>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 sz="2300" u="none" cap="none" strike="noStrike">
                <a:solidFill>
                  <a:schemeClr val="dk1"/>
                </a:solidFill>
                <a:latin typeface="Libre Baskerville"/>
                <a:ea typeface="Libre Baskerville"/>
                <a:cs typeface="Libre Baskerville"/>
                <a:sym typeface="Libre Baskerville"/>
              </a:rPr>
              <a:t>Needs to be able to handle different “move” functions</a:t>
            </a:r>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 sz="2300" u="none" cap="none" strike="noStrike">
                <a:solidFill>
                  <a:schemeClr val="dk1"/>
                </a:solidFill>
                <a:latin typeface="Libre Baskerville"/>
                <a:ea typeface="Libre Baskerville"/>
                <a:cs typeface="Libre Baskerville"/>
                <a:sym typeface="Libre Baskerville"/>
              </a:rPr>
              <a:t>Using IMU and DVL for feedback to determine the signal that needs to be sent to motors</a:t>
            </a:r>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a:p>
            <a:pPr indent="-342900" lvl="0" marL="342900" marR="0" rtl="0" algn="l">
              <a:lnSpc>
                <a:spcPct val="80000"/>
              </a:lnSpc>
              <a:spcBef>
                <a:spcPts val="540"/>
              </a:spcBef>
              <a:spcAft>
                <a:spcPts val="0"/>
              </a:spcAft>
              <a:buClr>
                <a:schemeClr val="dk1"/>
              </a:buClr>
              <a:buSzPts val="2700"/>
              <a:buFont typeface="Libre Baskerville"/>
              <a:buChar char="•"/>
            </a:pPr>
            <a:r>
              <a:rPr b="0" i="0" lang="en" sz="2700" u="none" cap="none" strike="noStrike">
                <a:solidFill>
                  <a:schemeClr val="dk1"/>
                </a:solidFill>
                <a:latin typeface="Libre Baskerville"/>
                <a:ea typeface="Libre Baskerville"/>
                <a:cs typeface="Libre Baskerville"/>
                <a:sym typeface="Libre Baskerville"/>
              </a:rPr>
              <a:t>Team:</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 sz="2300" u="none" cap="none" strike="noStrike">
                <a:solidFill>
                  <a:schemeClr val="dk1"/>
                </a:solidFill>
                <a:latin typeface="Libre Baskerville"/>
                <a:ea typeface="Libre Baskerville"/>
                <a:cs typeface="Libre Baskerville"/>
                <a:sym typeface="Libre Baskerville"/>
              </a:rPr>
              <a:t>Abbigail, Cassandra, Daniel, Kyle </a:t>
            </a:r>
            <a:endParaRPr b="0" i="0" sz="2300" u="none" cap="none" strike="noStrike">
              <a:solidFill>
                <a:schemeClr val="dk1"/>
              </a:solidFill>
              <a:latin typeface="Libre Baskerville"/>
              <a:ea typeface="Libre Baskerville"/>
              <a:cs typeface="Libre Baskerville"/>
              <a:sym typeface="Libre Baskerville"/>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
        <p:nvSpPr>
          <p:cNvPr id="355" name="Shape 355"/>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Controls Decomposition Level 2</a:t>
            </a:r>
            <a:endParaRPr/>
          </a:p>
        </p:txBody>
      </p:sp>
      <p:sp>
        <p:nvSpPr>
          <p:cNvPr id="362" name="Shape 362"/>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pic>
        <p:nvPicPr>
          <p:cNvPr descr="Controls FD2.png" id="363" name="Shape 363"/>
          <p:cNvPicPr preferRelativeResize="0"/>
          <p:nvPr/>
        </p:nvPicPr>
        <p:blipFill>
          <a:blip r:embed="rId3">
            <a:alphaModFix/>
          </a:blip>
          <a:stretch>
            <a:fillRect/>
          </a:stretch>
        </p:blipFill>
        <p:spPr>
          <a:xfrm>
            <a:off x="0" y="1045707"/>
            <a:ext cx="6858001" cy="30520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70" name="Shape 370"/>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71" name="Shape 371"/>
          <p:cNvSpPr txBox="1"/>
          <p:nvPr>
            <p:ph idx="1" type="body"/>
          </p:nvPr>
        </p:nvSpPr>
        <p:spPr>
          <a:xfrm>
            <a:off x="0" y="971550"/>
            <a:ext cx="8229600" cy="361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Libre Baskerville"/>
              <a:buChar char="•"/>
            </a:pPr>
            <a:r>
              <a:rPr lang="en" sz="2700"/>
              <a:t>Specifications</a:t>
            </a:r>
            <a:r>
              <a:rPr b="0" i="0" lang="en" sz="2700" u="none" cap="none" strike="noStrike">
                <a:solidFill>
                  <a:schemeClr val="dk1"/>
                </a:solidFill>
                <a:latin typeface="Libre Baskerville"/>
                <a:ea typeface="Libre Baskerville"/>
                <a:cs typeface="Libre Baskerville"/>
                <a:sym typeface="Libre Baskerville"/>
              </a:rPr>
              <a:t>: </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lang="en"/>
              <a:t>STM32F767 Cortex M7 microcontroller</a:t>
            </a:r>
            <a:endParaRPr/>
          </a:p>
          <a:p>
            <a:pPr indent="-285750" lvl="1" marL="742950" rtl="0">
              <a:lnSpc>
                <a:spcPct val="80000"/>
              </a:lnSpc>
              <a:spcBef>
                <a:spcPts val="460"/>
              </a:spcBef>
              <a:spcAft>
                <a:spcPts val="0"/>
              </a:spcAft>
              <a:buClr>
                <a:schemeClr val="dk1"/>
              </a:buClr>
              <a:buSzPts val="2300"/>
              <a:buFont typeface="Libre Baskerville"/>
              <a:buChar char="–"/>
            </a:pPr>
            <a:r>
              <a:rPr lang="en"/>
              <a:t>JTAG programmer/USB debugger/etc to communicate with the microcontroller</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
              <a:t>RS232 data lines for IMU and main cpu</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
              <a:t>Molex connector to get data/power from backplane </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
              <a:t>Serial data lines to 8 ESCs</a:t>
            </a:r>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
        <p:nvSpPr>
          <p:cNvPr id="372" name="Shape 372"/>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Project Overview: Background</a:t>
            </a:r>
            <a:endParaRPr/>
          </a:p>
        </p:txBody>
      </p:sp>
      <p:sp>
        <p:nvSpPr>
          <p:cNvPr id="164" name="Shape 164"/>
          <p:cNvSpPr txBox="1"/>
          <p:nvPr>
            <p:ph idx="1" type="body"/>
          </p:nvPr>
        </p:nvSpPr>
        <p:spPr>
          <a:xfrm>
            <a:off x="481825" y="1156388"/>
            <a:ext cx="7747800" cy="32442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2400"/>
              <a:t>•The AUVSI Robosub competition is a comprehensive system design challenge where teams from around the world design and compete in an underwater obstacle course with autonomous vehicles</a:t>
            </a:r>
            <a:endParaRPr sz="2400"/>
          </a:p>
          <a:p>
            <a:pPr indent="0" lvl="0" marL="0" rtl="0">
              <a:spcBef>
                <a:spcPts val="640"/>
              </a:spcBef>
              <a:spcAft>
                <a:spcPts val="0"/>
              </a:spcAft>
              <a:buNone/>
            </a:pPr>
            <a:r>
              <a:t/>
            </a:r>
            <a:endParaRPr/>
          </a:p>
        </p:txBody>
      </p:sp>
      <p:sp>
        <p:nvSpPr>
          <p:cNvPr id="165" name="Shape 165"/>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79" name="Shape 37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80" name="Shape 380"/>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pic>
        <p:nvPicPr>
          <p:cNvPr id="381" name="Shape 381"/>
          <p:cNvPicPr preferRelativeResize="0"/>
          <p:nvPr/>
        </p:nvPicPr>
        <p:blipFill rotWithShape="1">
          <a:blip r:embed="rId3">
            <a:alphaModFix/>
          </a:blip>
          <a:srcRect b="0" l="0" r="0" t="0"/>
          <a:stretch/>
        </p:blipFill>
        <p:spPr>
          <a:xfrm>
            <a:off x="5847700" y="2579400"/>
            <a:ext cx="2636100" cy="857400"/>
          </a:xfrm>
          <a:prstGeom prst="rect">
            <a:avLst/>
          </a:prstGeom>
          <a:noFill/>
          <a:ln>
            <a:noFill/>
          </a:ln>
        </p:spPr>
      </p:pic>
      <p:pic>
        <p:nvPicPr>
          <p:cNvPr id="382" name="Shape 382"/>
          <p:cNvPicPr preferRelativeResize="0"/>
          <p:nvPr/>
        </p:nvPicPr>
        <p:blipFill rotWithShape="1">
          <a:blip r:embed="rId4">
            <a:alphaModFix/>
          </a:blip>
          <a:srcRect b="0" l="0" r="0" t="0"/>
          <a:stretch/>
        </p:blipFill>
        <p:spPr>
          <a:xfrm>
            <a:off x="5086575" y="3998667"/>
            <a:ext cx="2362200" cy="852900"/>
          </a:xfrm>
          <a:prstGeom prst="rect">
            <a:avLst/>
          </a:prstGeom>
          <a:noFill/>
          <a:ln>
            <a:noFill/>
          </a:ln>
        </p:spPr>
      </p:pic>
      <p:sp>
        <p:nvSpPr>
          <p:cNvPr id="383" name="Shape 383"/>
          <p:cNvSpPr txBox="1"/>
          <p:nvPr>
            <p:ph idx="1" type="body"/>
          </p:nvPr>
        </p:nvSpPr>
        <p:spPr>
          <a:xfrm>
            <a:off x="242275" y="1122450"/>
            <a:ext cx="6681600" cy="30570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80000"/>
              </a:lnSpc>
              <a:spcBef>
                <a:spcPts val="0"/>
              </a:spcBef>
              <a:spcAft>
                <a:spcPts val="0"/>
              </a:spcAft>
              <a:buClr>
                <a:schemeClr val="dk1"/>
              </a:buClr>
              <a:buSzPts val="2400"/>
              <a:buFont typeface="Libre Baskerville"/>
              <a:buChar char="•"/>
            </a:pPr>
            <a:r>
              <a:rPr lang="en" sz="2400"/>
              <a:t>Create Model of System</a:t>
            </a:r>
            <a:endParaRPr b="0" i="0" sz="2400" u="none" cap="none" strike="noStrike">
              <a:solidFill>
                <a:schemeClr val="dk1"/>
              </a:solidFill>
              <a:latin typeface="Libre Baskerville"/>
              <a:ea typeface="Libre Baskerville"/>
              <a:cs typeface="Libre Baskerville"/>
              <a:sym typeface="Libre Baskerville"/>
            </a:endParaRPr>
          </a:p>
          <a:p>
            <a:pPr indent="-254000" lvl="1" marL="742950" marR="0" rtl="0" algn="l">
              <a:lnSpc>
                <a:spcPct val="80000"/>
              </a:lnSpc>
              <a:spcBef>
                <a:spcPts val="460"/>
              </a:spcBef>
              <a:spcAft>
                <a:spcPts val="0"/>
              </a:spcAft>
              <a:buClr>
                <a:schemeClr val="dk1"/>
              </a:buClr>
              <a:buSzPts val="1800"/>
              <a:buFont typeface="Libre Baskerville"/>
              <a:buChar char="–"/>
            </a:pPr>
            <a:r>
              <a:rPr lang="en" sz="1800"/>
              <a:t>Needed in order to design a controller</a:t>
            </a:r>
            <a:endParaRPr sz="1800"/>
          </a:p>
          <a:p>
            <a:pPr indent="0" lvl="0" marL="0" marR="0" rtl="0" algn="l">
              <a:lnSpc>
                <a:spcPct val="80000"/>
              </a:lnSpc>
              <a:spcBef>
                <a:spcPts val="460"/>
              </a:spcBef>
              <a:spcAft>
                <a:spcPts val="0"/>
              </a:spcAft>
              <a:buNone/>
            </a:pPr>
            <a:r>
              <a:t/>
            </a:r>
            <a:endParaRPr sz="1800"/>
          </a:p>
          <a:p>
            <a:pPr indent="0" lvl="0" marL="0" marR="0" rtl="0" algn="l">
              <a:lnSpc>
                <a:spcPct val="80000"/>
              </a:lnSpc>
              <a:spcBef>
                <a:spcPts val="460"/>
              </a:spcBef>
              <a:spcAft>
                <a:spcPts val="0"/>
              </a:spcAft>
              <a:buNone/>
            </a:pPr>
            <a:r>
              <a:t/>
            </a:r>
            <a:endParaRPr sz="1800"/>
          </a:p>
          <a:p>
            <a:pPr indent="-323850" lvl="0" marL="342900" marR="0" rtl="0" algn="l">
              <a:lnSpc>
                <a:spcPct val="80000"/>
              </a:lnSpc>
              <a:spcBef>
                <a:spcPts val="540"/>
              </a:spcBef>
              <a:spcAft>
                <a:spcPts val="0"/>
              </a:spcAft>
              <a:buClr>
                <a:schemeClr val="dk1"/>
              </a:buClr>
              <a:buSzPts val="2400"/>
              <a:buFont typeface="Libre Baskerville"/>
              <a:buChar char="•"/>
            </a:pPr>
            <a:r>
              <a:rPr lang="en" sz="2400"/>
              <a:t>Preliminary Design: PID Controller</a:t>
            </a:r>
            <a:endParaRPr b="0" i="0" sz="2400" u="none" cap="none" strike="noStrike">
              <a:solidFill>
                <a:schemeClr val="dk1"/>
              </a:solidFill>
              <a:latin typeface="Libre Baskerville"/>
              <a:ea typeface="Libre Baskerville"/>
              <a:cs typeface="Libre Baskerville"/>
              <a:sym typeface="Libre Baskerville"/>
            </a:endParaRPr>
          </a:p>
          <a:p>
            <a:pPr indent="-254000" lvl="1" marL="742950" marR="0" rtl="0" algn="l">
              <a:lnSpc>
                <a:spcPct val="80000"/>
              </a:lnSpc>
              <a:spcBef>
                <a:spcPts val="460"/>
              </a:spcBef>
              <a:spcAft>
                <a:spcPts val="0"/>
              </a:spcAft>
              <a:buClr>
                <a:schemeClr val="dk1"/>
              </a:buClr>
              <a:buSzPts val="1800"/>
              <a:buFont typeface="Libre Baskerville"/>
              <a:buChar char="–"/>
            </a:pPr>
            <a:r>
              <a:rPr lang="en" sz="1800"/>
              <a:t>Used for initial design</a:t>
            </a:r>
            <a:endParaRPr sz="1800"/>
          </a:p>
          <a:p>
            <a:pPr indent="-254000" lvl="1" marL="742950" marR="0" rtl="0" algn="l">
              <a:lnSpc>
                <a:spcPct val="80000"/>
              </a:lnSpc>
              <a:spcBef>
                <a:spcPts val="460"/>
              </a:spcBef>
              <a:spcAft>
                <a:spcPts val="0"/>
              </a:spcAft>
              <a:buClr>
                <a:schemeClr val="dk1"/>
              </a:buClr>
              <a:buSzPts val="1800"/>
              <a:buFont typeface="Libre Baskerville"/>
              <a:buChar char="–"/>
            </a:pPr>
            <a:r>
              <a:rPr lang="en" sz="1800"/>
              <a:t>Later will be used as a software backup</a:t>
            </a:r>
            <a:endParaRPr sz="1800"/>
          </a:p>
          <a:p>
            <a:pPr indent="0" lvl="0" marL="0" marR="0" rtl="0" algn="l">
              <a:lnSpc>
                <a:spcPct val="80000"/>
              </a:lnSpc>
              <a:spcBef>
                <a:spcPts val="460"/>
              </a:spcBef>
              <a:spcAft>
                <a:spcPts val="0"/>
              </a:spcAft>
              <a:buNone/>
            </a:pPr>
            <a:r>
              <a:t/>
            </a:r>
            <a:endParaRPr sz="1800"/>
          </a:p>
          <a:p>
            <a:pPr indent="0" lvl="0" marL="0" marR="0" rtl="0" algn="l">
              <a:lnSpc>
                <a:spcPct val="80000"/>
              </a:lnSpc>
              <a:spcBef>
                <a:spcPts val="460"/>
              </a:spcBef>
              <a:spcAft>
                <a:spcPts val="0"/>
              </a:spcAft>
              <a:buNone/>
            </a:pPr>
            <a:r>
              <a:t/>
            </a:r>
            <a:endParaRPr sz="1800"/>
          </a:p>
          <a:p>
            <a:pPr indent="-323850" lvl="0" marL="342900" rtl="0">
              <a:lnSpc>
                <a:spcPct val="80000"/>
              </a:lnSpc>
              <a:spcBef>
                <a:spcPts val="540"/>
              </a:spcBef>
              <a:spcAft>
                <a:spcPts val="0"/>
              </a:spcAft>
              <a:buClr>
                <a:schemeClr val="dk1"/>
              </a:buClr>
              <a:buSzPts val="2400"/>
              <a:buFont typeface="Libre Baskerville"/>
              <a:buChar char="•"/>
            </a:pPr>
            <a:r>
              <a:rPr lang="en" sz="2400"/>
              <a:t>Next Step: Design H2 or H∞ controller</a:t>
            </a:r>
            <a:endParaRPr sz="2400"/>
          </a:p>
          <a:p>
            <a:pPr indent="-254000" lvl="1" marL="742950" rtl="0">
              <a:lnSpc>
                <a:spcPct val="80000"/>
              </a:lnSpc>
              <a:spcBef>
                <a:spcPts val="460"/>
              </a:spcBef>
              <a:spcAft>
                <a:spcPts val="0"/>
              </a:spcAft>
              <a:buClr>
                <a:schemeClr val="dk1"/>
              </a:buClr>
              <a:buSzPts val="1800"/>
              <a:buFont typeface="Libre Baskerville"/>
              <a:buChar char="–"/>
            </a:pPr>
            <a:r>
              <a:rPr lang="en" sz="1800"/>
              <a:t>Final design</a:t>
            </a:r>
            <a:endParaRPr sz="1800"/>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Subsystem Design: Controls</a:t>
            </a:r>
            <a:endParaRPr/>
          </a:p>
        </p:txBody>
      </p:sp>
      <p:sp>
        <p:nvSpPr>
          <p:cNvPr id="390" name="Shape 390"/>
          <p:cNvSpPr txBox="1"/>
          <p:nvPr>
            <p:ph idx="1" type="body"/>
          </p:nvPr>
        </p:nvSpPr>
        <p:spPr>
          <a:xfrm>
            <a:off x="0" y="891776"/>
            <a:ext cx="8229600" cy="5730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
              <a:t>Controller pros and cons: </a:t>
            </a:r>
            <a:endParaRPr/>
          </a:p>
        </p:txBody>
      </p:sp>
      <p:sp>
        <p:nvSpPr>
          <p:cNvPr id="391" name="Shape 391"/>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graphicFrame>
        <p:nvGraphicFramePr>
          <p:cNvPr id="392" name="Shape 392"/>
          <p:cNvGraphicFramePr/>
          <p:nvPr/>
        </p:nvGraphicFramePr>
        <p:xfrm>
          <a:off x="886700" y="1594245"/>
          <a:ext cx="3000000" cy="3000000"/>
        </p:xfrm>
        <a:graphic>
          <a:graphicData uri="http://schemas.openxmlformats.org/drawingml/2006/table">
            <a:tbl>
              <a:tblPr>
                <a:noFill/>
                <a:tableStyleId>{487CECDC-2F57-4B0D-98C2-054B702A35BA}</a:tableStyleId>
              </a:tblPr>
              <a:tblGrid>
                <a:gridCol w="1028800"/>
                <a:gridCol w="2476025"/>
                <a:gridCol w="4170000"/>
              </a:tblGrid>
              <a:tr h="390275">
                <a:tc>
                  <a:txBody>
                    <a:bodyPr>
                      <a:noAutofit/>
                    </a:bodyPr>
                    <a:lstStyle/>
                    <a:p>
                      <a:pPr indent="0" lvl="0" marL="0">
                        <a:spcBef>
                          <a:spcPts val="0"/>
                        </a:spcBef>
                        <a:spcAft>
                          <a:spcPts val="0"/>
                        </a:spcAft>
                        <a:buNone/>
                      </a:pPr>
                      <a:r>
                        <a:t/>
                      </a:r>
                      <a:endParaRPr/>
                    </a:p>
                  </a:txBody>
                  <a:tcPr marT="68575" marB="68575" marR="91425" marL="91425"/>
                </a:tc>
                <a:tc>
                  <a:txBody>
                    <a:bodyPr>
                      <a:noAutofit/>
                    </a:bodyPr>
                    <a:lstStyle/>
                    <a:p>
                      <a:pPr indent="0" lvl="0" marL="0" rtl="0">
                        <a:spcBef>
                          <a:spcPts val="0"/>
                        </a:spcBef>
                        <a:spcAft>
                          <a:spcPts val="0"/>
                        </a:spcAft>
                        <a:buNone/>
                      </a:pPr>
                      <a:r>
                        <a:rPr lang="en" sz="1100"/>
                        <a:t>Pros</a:t>
                      </a:r>
                      <a:endParaRPr sz="1100"/>
                    </a:p>
                  </a:txBody>
                  <a:tcPr marT="68575" marB="68575" marR="91425" marL="91425"/>
                </a:tc>
                <a:tc>
                  <a:txBody>
                    <a:bodyPr>
                      <a:noAutofit/>
                    </a:bodyPr>
                    <a:lstStyle/>
                    <a:p>
                      <a:pPr indent="0" lvl="0" marL="0" rtl="0">
                        <a:spcBef>
                          <a:spcPts val="0"/>
                        </a:spcBef>
                        <a:spcAft>
                          <a:spcPts val="0"/>
                        </a:spcAft>
                        <a:buNone/>
                      </a:pPr>
                      <a:r>
                        <a:rPr lang="en" sz="1100"/>
                        <a:t>Cons</a:t>
                      </a:r>
                      <a:endParaRPr sz="1100"/>
                    </a:p>
                  </a:txBody>
                  <a:tcPr marT="68575" marB="68575" marR="91425" marL="91425"/>
                </a:tc>
              </a:tr>
              <a:tr h="837725">
                <a:tc>
                  <a:txBody>
                    <a:bodyPr>
                      <a:noAutofit/>
                    </a:bodyPr>
                    <a:lstStyle/>
                    <a:p>
                      <a:pPr indent="0" lvl="0" marL="0" rtl="0">
                        <a:spcBef>
                          <a:spcPts val="0"/>
                        </a:spcBef>
                        <a:spcAft>
                          <a:spcPts val="0"/>
                        </a:spcAft>
                        <a:buNone/>
                      </a:pPr>
                      <a:r>
                        <a:rPr lang="en" sz="1100"/>
                        <a:t>PID</a:t>
                      </a:r>
                      <a:endParaRPr sz="1100"/>
                    </a:p>
                  </a:txBody>
                  <a:tcPr marT="68575" marB="68575" marR="91425" marL="91425"/>
                </a:tc>
                <a:tc>
                  <a:txBody>
                    <a:bodyPr>
                      <a:noAutofit/>
                    </a:bodyPr>
                    <a:lstStyle/>
                    <a:p>
                      <a:pPr indent="0" lvl="0" marL="0" rtl="0">
                        <a:spcBef>
                          <a:spcPts val="0"/>
                        </a:spcBef>
                        <a:spcAft>
                          <a:spcPts val="0"/>
                        </a:spcAft>
                        <a:buNone/>
                      </a:pPr>
                      <a:r>
                        <a:rPr lang="en" sz="1100"/>
                        <a:t>Only needs coarse tuning for satisfactory results</a:t>
                      </a:r>
                      <a:endParaRPr sz="1100"/>
                    </a:p>
                    <a:p>
                      <a:pPr indent="0" lvl="0" marL="0" rtl="0">
                        <a:spcBef>
                          <a:spcPts val="0"/>
                        </a:spcBef>
                        <a:spcAft>
                          <a:spcPts val="0"/>
                        </a:spcAft>
                        <a:buNone/>
                      </a:pPr>
                      <a:r>
                        <a:rPr lang="en" sz="1100"/>
                        <a:t>Math is easier </a:t>
                      </a:r>
                      <a:endParaRPr sz="1100"/>
                    </a:p>
                    <a:p>
                      <a:pPr indent="0" lvl="0" marL="0" rtl="0">
                        <a:spcBef>
                          <a:spcPts val="0"/>
                        </a:spcBef>
                        <a:spcAft>
                          <a:spcPts val="0"/>
                        </a:spcAft>
                        <a:buNone/>
                      </a:pPr>
                      <a:r>
                        <a:t/>
                      </a:r>
                      <a:endParaRPr sz="1100"/>
                    </a:p>
                  </a:txBody>
                  <a:tcPr marT="68575" marB="68575" marR="91425" marL="91425"/>
                </a:tc>
                <a:tc>
                  <a:txBody>
                    <a:bodyPr>
                      <a:noAutofit/>
                    </a:bodyPr>
                    <a:lstStyle/>
                    <a:p>
                      <a:pPr indent="0" lvl="0" marL="0" rtl="0">
                        <a:spcBef>
                          <a:spcPts val="0"/>
                        </a:spcBef>
                        <a:spcAft>
                          <a:spcPts val="0"/>
                        </a:spcAft>
                        <a:buNone/>
                      </a:pPr>
                      <a:r>
                        <a:rPr lang="en" sz="1100"/>
                        <a:t>Does not provide optimal control</a:t>
                      </a:r>
                      <a:endParaRPr sz="1100"/>
                    </a:p>
                    <a:p>
                      <a:pPr indent="0" lvl="0" marL="0" rtl="0">
                        <a:spcBef>
                          <a:spcPts val="0"/>
                        </a:spcBef>
                        <a:spcAft>
                          <a:spcPts val="0"/>
                        </a:spcAft>
                        <a:buNone/>
                      </a:pPr>
                      <a:r>
                        <a:rPr lang="en" sz="1100"/>
                        <a:t>Will lag in response to large disturbances since it is a reactive controller</a:t>
                      </a:r>
                      <a:endParaRPr sz="1100"/>
                    </a:p>
                    <a:p>
                      <a:pPr indent="0" lvl="0" marL="0" rtl="0">
                        <a:spcBef>
                          <a:spcPts val="0"/>
                        </a:spcBef>
                        <a:spcAft>
                          <a:spcPts val="0"/>
                        </a:spcAft>
                        <a:buNone/>
                      </a:pPr>
                      <a:r>
                        <a:rPr lang="en" sz="1100"/>
                        <a:t>Doesn’t handle non-linear constraints very well</a:t>
                      </a:r>
                      <a:endParaRPr sz="1100"/>
                    </a:p>
                  </a:txBody>
                  <a:tcPr marT="68575" marB="68575" marR="91425" marL="91425"/>
                </a:tc>
              </a:tr>
              <a:tr h="1146075">
                <a:tc>
                  <a:txBody>
                    <a:bodyPr>
                      <a:noAutofit/>
                    </a:bodyPr>
                    <a:lstStyle/>
                    <a:p>
                      <a:pPr indent="0" lvl="0" marL="0" rtl="0">
                        <a:spcBef>
                          <a:spcPts val="0"/>
                        </a:spcBef>
                        <a:spcAft>
                          <a:spcPts val="0"/>
                        </a:spcAft>
                        <a:buNone/>
                      </a:pPr>
                      <a:r>
                        <a:rPr lang="en" sz="1100"/>
                        <a:t>H2/H∞</a:t>
                      </a:r>
                      <a:endParaRPr sz="1100"/>
                    </a:p>
                  </a:txBody>
                  <a:tcPr marT="68575" marB="68575" marR="91425" marL="91425"/>
                </a:tc>
                <a:tc>
                  <a:txBody>
                    <a:bodyPr>
                      <a:noAutofit/>
                    </a:bodyPr>
                    <a:lstStyle/>
                    <a:p>
                      <a:pPr indent="0" lvl="0" marL="0" rtl="0">
                        <a:spcBef>
                          <a:spcPts val="0"/>
                        </a:spcBef>
                        <a:spcAft>
                          <a:spcPts val="0"/>
                        </a:spcAft>
                        <a:buNone/>
                      </a:pPr>
                      <a:r>
                        <a:rPr lang="en" sz="1100"/>
                        <a:t>Extremely stable system</a:t>
                      </a:r>
                      <a:endParaRPr sz="1100"/>
                    </a:p>
                    <a:p>
                      <a:pPr indent="0" lvl="0" marL="0" rtl="0">
                        <a:spcBef>
                          <a:spcPts val="0"/>
                        </a:spcBef>
                        <a:spcAft>
                          <a:spcPts val="0"/>
                        </a:spcAft>
                        <a:buNone/>
                      </a:pPr>
                      <a:r>
                        <a:rPr lang="en" sz="1100"/>
                        <a:t>Guaranteed performance</a:t>
                      </a:r>
                      <a:endParaRPr sz="1100"/>
                    </a:p>
                    <a:p>
                      <a:pPr indent="0" lvl="0" marL="0" rtl="0">
                        <a:spcBef>
                          <a:spcPts val="0"/>
                        </a:spcBef>
                        <a:spcAft>
                          <a:spcPts val="0"/>
                        </a:spcAft>
                        <a:buNone/>
                      </a:pPr>
                      <a:r>
                        <a:t/>
                      </a:r>
                      <a:endParaRPr sz="1100"/>
                    </a:p>
                  </a:txBody>
                  <a:tcPr marT="68575" marB="68575" marR="91425" marL="91425"/>
                </a:tc>
                <a:tc>
                  <a:txBody>
                    <a:bodyPr>
                      <a:noAutofit/>
                    </a:bodyPr>
                    <a:lstStyle/>
                    <a:p>
                      <a:pPr indent="0" lvl="0" marL="0" rtl="0">
                        <a:spcBef>
                          <a:spcPts val="0"/>
                        </a:spcBef>
                        <a:spcAft>
                          <a:spcPts val="0"/>
                        </a:spcAft>
                        <a:buNone/>
                      </a:pPr>
                      <a:r>
                        <a:rPr lang="en" sz="1100"/>
                        <a:t>Optimization problem involves high level of mathematical understanding needed to be successful</a:t>
                      </a:r>
                      <a:endParaRPr sz="1100"/>
                    </a:p>
                    <a:p>
                      <a:pPr indent="0" lvl="0" marL="0" rtl="0">
                        <a:spcBef>
                          <a:spcPts val="0"/>
                        </a:spcBef>
                        <a:spcAft>
                          <a:spcPts val="0"/>
                        </a:spcAft>
                        <a:buNone/>
                      </a:pPr>
                      <a:r>
                        <a:rPr lang="en" sz="1100"/>
                        <a:t>Need a very good model of the system for it to work</a:t>
                      </a:r>
                      <a:endParaRPr sz="1100"/>
                    </a:p>
                    <a:p>
                      <a:pPr indent="0" lvl="0" marL="0" rtl="0">
                        <a:spcBef>
                          <a:spcPts val="0"/>
                        </a:spcBef>
                        <a:spcAft>
                          <a:spcPts val="0"/>
                        </a:spcAft>
                        <a:buNone/>
                      </a:pPr>
                      <a:r>
                        <a:rPr lang="en" sz="1100"/>
                        <a:t>Doesn’t handle non-linear constraints very well</a:t>
                      </a:r>
                      <a:endParaRPr sz="1100"/>
                    </a:p>
                  </a:txBody>
                  <a:tcPr marT="68575" marB="6857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Subsystem Design: Controls</a:t>
            </a:r>
            <a:endParaRPr/>
          </a:p>
        </p:txBody>
      </p:sp>
      <p:sp>
        <p:nvSpPr>
          <p:cNvPr id="399" name="Shape 399"/>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
              <a:t>Schedule</a:t>
            </a:r>
            <a:endParaRPr/>
          </a:p>
        </p:txBody>
      </p:sp>
      <p:sp>
        <p:nvSpPr>
          <p:cNvPr id="400" name="Shape 400"/>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graphicFrame>
        <p:nvGraphicFramePr>
          <p:cNvPr id="401" name="Shape 401"/>
          <p:cNvGraphicFramePr/>
          <p:nvPr/>
        </p:nvGraphicFramePr>
        <p:xfrm>
          <a:off x="952500" y="1857375"/>
          <a:ext cx="3000000" cy="3000000"/>
        </p:xfrm>
        <a:graphic>
          <a:graphicData uri="http://schemas.openxmlformats.org/drawingml/2006/table">
            <a:tbl>
              <a:tblPr>
                <a:noFill/>
                <a:tableStyleId>{487CECDC-2F57-4B0D-98C2-054B702A35BA}</a:tableStyleId>
              </a:tblPr>
              <a:tblGrid>
                <a:gridCol w="3619500"/>
                <a:gridCol w="3619500"/>
              </a:tblGrid>
              <a:tr h="2857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Now - October 28</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Create model of system</a:t>
                      </a:r>
                      <a:endParaRPr sz="1100">
                        <a:latin typeface="Libre Baskerville"/>
                        <a:ea typeface="Libre Baskerville"/>
                        <a:cs typeface="Libre Baskerville"/>
                        <a:sym typeface="Libre Baskerville"/>
                      </a:endParaRPr>
                    </a:p>
                    <a:p>
                      <a:pPr indent="0" lvl="0" marL="0" rtl="0">
                        <a:spcBef>
                          <a:spcPts val="0"/>
                        </a:spcBef>
                        <a:spcAft>
                          <a:spcPts val="0"/>
                        </a:spcAft>
                        <a:buNone/>
                      </a:pPr>
                      <a:r>
                        <a:rPr lang="en" sz="1100">
                          <a:latin typeface="Libre Baskerville"/>
                          <a:ea typeface="Libre Baskerville"/>
                          <a:cs typeface="Libre Baskerville"/>
                          <a:sym typeface="Libre Baskerville"/>
                        </a:rPr>
                        <a:t>Characterizing motors</a:t>
                      </a:r>
                      <a:endParaRPr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October 28 - November 29</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Have a PID controller ready for proof of concept</a:t>
                      </a:r>
                      <a:endParaRPr sz="1100">
                        <a:latin typeface="Libre Baskerville"/>
                        <a:ea typeface="Libre Baskerville"/>
                        <a:cs typeface="Libre Baskerville"/>
                        <a:sym typeface="Libre Baskerville"/>
                      </a:endParaRPr>
                    </a:p>
                    <a:p>
                      <a:pPr indent="0" lvl="0" marL="0" rtl="0">
                        <a:spcBef>
                          <a:spcPts val="0"/>
                        </a:spcBef>
                        <a:spcAft>
                          <a:spcPts val="0"/>
                        </a:spcAft>
                        <a:buNone/>
                      </a:pPr>
                      <a:r>
                        <a:rPr lang="en" sz="1100">
                          <a:latin typeface="Libre Baskerville"/>
                          <a:ea typeface="Libre Baskerville"/>
                          <a:cs typeface="Libre Baskerville"/>
                          <a:sym typeface="Libre Baskerville"/>
                        </a:rPr>
                        <a:t>Begin initial H2/∞ controller design</a:t>
                      </a:r>
                      <a:endParaRPr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November 29 - January 31</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Have controllers finalized and ready for tuning</a:t>
                      </a:r>
                      <a:endParaRPr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January 31 - February 28</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Tune controllers</a:t>
                      </a:r>
                      <a:endParaRPr sz="1100">
                        <a:latin typeface="Libre Baskerville"/>
                        <a:ea typeface="Libre Baskerville"/>
                        <a:cs typeface="Libre Baskerville"/>
                        <a:sym typeface="Libre Baskerville"/>
                      </a:endParaRPr>
                    </a:p>
                    <a:p>
                      <a:pPr indent="0" lvl="0" marL="0" rtl="0">
                        <a:spcBef>
                          <a:spcPts val="0"/>
                        </a:spcBef>
                        <a:spcAft>
                          <a:spcPts val="0"/>
                        </a:spcAft>
                        <a:buNone/>
                      </a:pPr>
                      <a:r>
                        <a:rPr lang="en" sz="1100">
                          <a:latin typeface="Libre Baskerville"/>
                          <a:ea typeface="Libre Baskerville"/>
                          <a:cs typeface="Libre Baskerville"/>
                          <a:sym typeface="Libre Baskerville"/>
                        </a:rPr>
                        <a:t>Begin integration</a:t>
                      </a:r>
                      <a:endParaRPr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February 28 - End of Class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Integration, testing, tuning</a:t>
                      </a:r>
                      <a:endParaRPr sz="1100">
                        <a:latin typeface="Libre Baskerville"/>
                        <a:ea typeface="Libre Baskerville"/>
                        <a:cs typeface="Libre Baskerville"/>
                        <a:sym typeface="Libre Baskerville"/>
                      </a:endParaRPr>
                    </a:p>
                  </a:txBody>
                  <a:tcPr marT="68575" marB="6857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408" name="Shape 408"/>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09" name="Shape 409"/>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graphicFrame>
        <p:nvGraphicFramePr>
          <p:cNvPr id="410" name="Shape 410"/>
          <p:cNvGraphicFramePr/>
          <p:nvPr/>
        </p:nvGraphicFramePr>
        <p:xfrm>
          <a:off x="266700" y="914404"/>
          <a:ext cx="3000000" cy="3000000"/>
        </p:xfrm>
        <a:graphic>
          <a:graphicData uri="http://schemas.openxmlformats.org/drawingml/2006/table">
            <a:tbl>
              <a:tblPr bandRow="1" firstRow="1">
                <a:noFill/>
                <a:tableStyleId>{34849063-9466-4CBC-82EB-35CB735460B7}</a:tableStyleId>
              </a:tblPr>
              <a:tblGrid>
                <a:gridCol w="4305300"/>
                <a:gridCol w="4305300"/>
              </a:tblGrid>
              <a:tr h="256750">
                <a:tc>
                  <a:txBody>
                    <a:bodyPr>
                      <a:noAutofit/>
                    </a:bodyPr>
                    <a:lstStyle/>
                    <a:p>
                      <a:pPr indent="0" lvl="0" marL="0" marR="0" rtl="0" algn="l">
                        <a:spcBef>
                          <a:spcPts val="0"/>
                        </a:spcBef>
                        <a:spcAft>
                          <a:spcPts val="0"/>
                        </a:spcAft>
                        <a:buNone/>
                      </a:pPr>
                      <a:r>
                        <a:rPr lang="en" sz="1100" u="none" cap="none" strike="noStrike">
                          <a:latin typeface="Libre Baskerville"/>
                          <a:ea typeface="Libre Baskerville"/>
                          <a:cs typeface="Libre Baskerville"/>
                          <a:sym typeface="Libre Baskerville"/>
                        </a:rPr>
                        <a:t>Risks</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Contingency Plan</a:t>
                      </a:r>
                      <a:endParaRPr sz="1100">
                        <a:latin typeface="Libre Baskerville"/>
                        <a:ea typeface="Libre Baskerville"/>
                        <a:cs typeface="Libre Baskerville"/>
                        <a:sym typeface="Libre Baskerville"/>
                      </a:endParaRPr>
                    </a:p>
                  </a:txBody>
                  <a:tcPr marT="34300" marB="34300" marR="91450" marL="91450"/>
                </a:tc>
              </a:tr>
              <a:tr h="392075">
                <a:tc>
                  <a:txBody>
                    <a:bodyPr>
                      <a:noAutofit/>
                    </a:bodyPr>
                    <a:lstStyle/>
                    <a:p>
                      <a:pPr indent="0" lvl="0" marL="0" marR="0" rtl="0" algn="l">
                        <a:lnSpc>
                          <a:spcPct val="100000"/>
                        </a:lnSpc>
                        <a:spcBef>
                          <a:spcPts val="0"/>
                        </a:spcBef>
                        <a:spcAft>
                          <a:spcPts val="0"/>
                        </a:spcAft>
                        <a:buClr>
                          <a:schemeClr val="dk1"/>
                        </a:buClr>
                        <a:buFont typeface="Arial"/>
                        <a:buNone/>
                      </a:pPr>
                      <a:r>
                        <a:rPr lang="en" sz="1100">
                          <a:latin typeface="Libre Baskerville"/>
                          <a:ea typeface="Libre Baskerville"/>
                          <a:cs typeface="Libre Baskerville"/>
                          <a:sym typeface="Libre Baskerville"/>
                        </a:rPr>
                        <a:t>Possibility of mechanical team changing motor placement</a:t>
                      </a:r>
                      <a:endParaRPr sz="1100">
                        <a:latin typeface="Libre Baskerville"/>
                        <a:ea typeface="Libre Baskerville"/>
                        <a:cs typeface="Libre Baskerville"/>
                        <a:sym typeface="Libre Baskerville"/>
                      </a:endParaRPr>
                    </a:p>
                    <a:p>
                      <a:pPr indent="0" lvl="0" marL="0" marR="0" rtl="0" algn="l">
                        <a:spcBef>
                          <a:spcPts val="0"/>
                        </a:spcBef>
                        <a:spcAft>
                          <a:spcPts val="0"/>
                        </a:spcAft>
                        <a:buNone/>
                      </a:pPr>
                      <a:r>
                        <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Communication is key, but we would need to redesign</a:t>
                      </a:r>
                      <a:r>
                        <a:rPr lang="en" sz="1100">
                          <a:latin typeface="Libre Baskerville"/>
                          <a:ea typeface="Libre Baskerville"/>
                          <a:cs typeface="Libre Baskerville"/>
                          <a:sym typeface="Libre Baskerville"/>
                        </a:rPr>
                        <a:t> controllers</a:t>
                      </a:r>
                      <a:endParaRPr sz="1100">
                        <a:latin typeface="Libre Baskerville"/>
                        <a:ea typeface="Libre Baskerville"/>
                        <a:cs typeface="Libre Baskerville"/>
                        <a:sym typeface="Libre Baskerville"/>
                      </a:endParaRPr>
                    </a:p>
                  </a:txBody>
                  <a:tcPr marT="34300" marB="34300" marR="91450" marL="91450"/>
                </a:tc>
              </a:tr>
              <a:tr h="605300">
                <a:tc>
                  <a:txBody>
                    <a:bodyPr>
                      <a:noAutofit/>
                    </a:bodyPr>
                    <a:lstStyle/>
                    <a:p>
                      <a:pPr indent="0" lvl="0" marL="0" marR="0" rtl="0" algn="l">
                        <a:lnSpc>
                          <a:spcPct val="100000"/>
                        </a:lnSpc>
                        <a:spcBef>
                          <a:spcPts val="0"/>
                        </a:spcBef>
                        <a:spcAft>
                          <a:spcPts val="0"/>
                        </a:spcAft>
                        <a:buClr>
                          <a:schemeClr val="dk1"/>
                        </a:buClr>
                        <a:buFont typeface="Arial"/>
                        <a:buNone/>
                      </a:pPr>
                      <a:r>
                        <a:rPr lang="en" sz="1100">
                          <a:latin typeface="Libre Baskerville"/>
                          <a:ea typeface="Libre Baskerville"/>
                          <a:cs typeface="Libre Baskerville"/>
                          <a:sym typeface="Libre Baskerville"/>
                        </a:rPr>
                        <a:t>Need actual robot in order to tune effectively, there is a possibility that we may not have the robot ready until much later</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May</a:t>
                      </a:r>
                      <a:r>
                        <a:rPr lang="en" sz="1100">
                          <a:latin typeface="Libre Baskerville"/>
                          <a:ea typeface="Libre Baskerville"/>
                          <a:cs typeface="Libre Baskerville"/>
                          <a:sym typeface="Libre Baskerville"/>
                        </a:rPr>
                        <a:t> need to design controller for old submarine system if new system will not be ready in time</a:t>
                      </a:r>
                      <a:endParaRPr sz="1100">
                        <a:latin typeface="Libre Baskerville"/>
                        <a:ea typeface="Libre Baskerville"/>
                        <a:cs typeface="Libre Baskerville"/>
                        <a:sym typeface="Libre Baskerville"/>
                      </a:endParaRPr>
                    </a:p>
                  </a:txBody>
                  <a:tcPr marT="34300" marB="34300" marR="91450" marL="91450"/>
                </a:tc>
              </a:tr>
              <a:tr h="685625">
                <a:tc>
                  <a:txBody>
                    <a:bodyPr>
                      <a:noAutofit/>
                    </a:bodyPr>
                    <a:lstStyle/>
                    <a:p>
                      <a:pPr indent="0" lvl="0" marL="0" rtl="0">
                        <a:lnSpc>
                          <a:spcPct val="115000"/>
                        </a:lnSpc>
                        <a:spcBef>
                          <a:spcPts val="0"/>
                        </a:spcBef>
                        <a:spcAft>
                          <a:spcPts val="0"/>
                        </a:spcAft>
                        <a:buSzPts val="800"/>
                        <a:buNone/>
                      </a:pPr>
                      <a:r>
                        <a:rPr lang="en" sz="1100">
                          <a:latin typeface="Libre Baskerville"/>
                          <a:ea typeface="Libre Baskerville"/>
                          <a:cs typeface="Libre Baskerville"/>
                          <a:sym typeface="Libre Baskerville"/>
                        </a:rPr>
                        <a:t>Little knowledge about H2 and H∞ controllers, this will prove to be a challenging problem</a:t>
                      </a:r>
                      <a:endParaRPr sz="14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This will require lots of time to learn and to get the math </a:t>
                      </a:r>
                      <a:r>
                        <a:rPr lang="en" sz="1100">
                          <a:latin typeface="Libre Baskerville"/>
                          <a:ea typeface="Libre Baskerville"/>
                          <a:cs typeface="Libre Baskerville"/>
                          <a:sym typeface="Libre Baskerville"/>
                        </a:rPr>
                        <a:t>correct</a:t>
                      </a:r>
                      <a:r>
                        <a:rPr lang="en" sz="1100">
                          <a:latin typeface="Libre Baskerville"/>
                          <a:ea typeface="Libre Baskerville"/>
                          <a:cs typeface="Libre Baskerville"/>
                          <a:sym typeface="Libre Baskerville"/>
                        </a:rPr>
                        <a:t>, but if it doesn’t work we will have our PID controller as a backup</a:t>
                      </a:r>
                      <a:endParaRPr sz="1100">
                        <a:latin typeface="Libre Baskerville"/>
                        <a:ea typeface="Libre Baskerville"/>
                        <a:cs typeface="Libre Baskerville"/>
                        <a:sym typeface="Libre Baskerville"/>
                      </a:endParaRPr>
                    </a:p>
                  </a:txBody>
                  <a:tcPr marT="34300" marB="34300" marR="91450" marL="91450"/>
                </a:tc>
              </a:tr>
              <a:tr h="671200">
                <a:tc>
                  <a:txBody>
                    <a:bodyPr>
                      <a:noAutofit/>
                    </a:bodyPr>
                    <a:lstStyle/>
                    <a:p>
                      <a:pPr indent="0" lvl="0" marL="0" marR="0" rtl="0" algn="l">
                        <a:lnSpc>
                          <a:spcPct val="100000"/>
                        </a:lnSpc>
                        <a:spcBef>
                          <a:spcPts val="0"/>
                        </a:spcBef>
                        <a:spcAft>
                          <a:spcPts val="0"/>
                        </a:spcAft>
                        <a:buClr>
                          <a:schemeClr val="dk1"/>
                        </a:buClr>
                        <a:buFont typeface="Arial"/>
                        <a:buNone/>
                      </a:pPr>
                      <a:r>
                        <a:rPr lang="en" sz="1100">
                          <a:latin typeface="Libre Baskerville"/>
                          <a:ea typeface="Libre Baskerville"/>
                          <a:cs typeface="Libre Baskerville"/>
                          <a:sym typeface="Libre Baskerville"/>
                        </a:rPr>
                        <a:t>Unable to purchase certain necessary sensors, we must not break the ones we already have</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Send parts back to manufacturer for repair</a:t>
                      </a:r>
                      <a:endParaRPr sz="1100">
                        <a:latin typeface="Libre Baskerville"/>
                        <a:ea typeface="Libre Baskerville"/>
                        <a:cs typeface="Libre Baskerville"/>
                        <a:sym typeface="Libre Baskerville"/>
                      </a:endParaRPr>
                    </a:p>
                  </a:txBody>
                  <a:tcPr marT="34300" marB="34300" marR="91450" marL="91450"/>
                </a:tc>
              </a:tr>
              <a:tr h="611775">
                <a:tc>
                  <a:txBody>
                    <a:bodyPr>
                      <a:noAutofit/>
                    </a:bodyPr>
                    <a:lstStyle/>
                    <a:p>
                      <a:pPr indent="0" lvl="0" marL="0" marR="0" rtl="0" algn="l">
                        <a:lnSpc>
                          <a:spcPct val="100000"/>
                        </a:lnSpc>
                        <a:spcBef>
                          <a:spcPts val="0"/>
                        </a:spcBef>
                        <a:spcAft>
                          <a:spcPts val="0"/>
                        </a:spcAft>
                        <a:buClr>
                          <a:schemeClr val="dk1"/>
                        </a:buClr>
                        <a:buFont typeface="Arial"/>
                        <a:buNone/>
                      </a:pPr>
                      <a:r>
                        <a:rPr lang="en" sz="1100">
                          <a:latin typeface="Libre Baskerville"/>
                          <a:ea typeface="Libre Baskerville"/>
                          <a:cs typeface="Libre Baskerville"/>
                          <a:sym typeface="Libre Baskerville"/>
                        </a:rPr>
                        <a:t>Need to coordinate with other teams for integration, this usually causes unforeseen issues</a:t>
                      </a:r>
                      <a:endParaRPr sz="1100">
                        <a:latin typeface="Libre Baskerville"/>
                        <a:ea typeface="Libre Baskerville"/>
                        <a:cs typeface="Libre Baskerville"/>
                        <a:sym typeface="Libre Baskerville"/>
                      </a:endParaRPr>
                    </a:p>
                  </a:txBody>
                  <a:tcPr marT="34300" marB="34300" marR="91450" marL="91450"/>
                </a:tc>
                <a:tc>
                  <a:txBody>
                    <a:bodyPr>
                      <a:noAutofit/>
                    </a:bodyPr>
                    <a:lstStyle/>
                    <a:p>
                      <a:pPr indent="0" lvl="0" marL="0" marR="0" rtl="0" algn="l">
                        <a:spcBef>
                          <a:spcPts val="0"/>
                        </a:spcBef>
                        <a:spcAft>
                          <a:spcPts val="0"/>
                        </a:spcAft>
                        <a:buNone/>
                      </a:pPr>
                      <a:r>
                        <a:rPr lang="en" sz="1100">
                          <a:latin typeface="Libre Baskerville"/>
                          <a:ea typeface="Libre Baskerville"/>
                          <a:cs typeface="Libre Baskerville"/>
                          <a:sym typeface="Libre Baskerville"/>
                        </a:rPr>
                        <a:t>Lots of communication and plan</a:t>
                      </a:r>
                      <a:r>
                        <a:rPr lang="en" sz="1100">
                          <a:latin typeface="Libre Baskerville"/>
                          <a:ea typeface="Libre Baskerville"/>
                          <a:cs typeface="Libre Baskerville"/>
                          <a:sym typeface="Libre Baskerville"/>
                        </a:rPr>
                        <a:t> as much time as possible for integration</a:t>
                      </a:r>
                      <a:endParaRPr sz="1100">
                        <a:latin typeface="Libre Baskerville"/>
                        <a:ea typeface="Libre Baskerville"/>
                        <a:cs typeface="Libre Baskerville"/>
                        <a:sym typeface="Libre Baskerville"/>
                      </a:endParaRPr>
                    </a:p>
                  </a:txBody>
                  <a:tcPr marT="34300" marB="34300"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0" y="57150"/>
            <a:ext cx="8610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t>Proof Of Concept </a:t>
            </a:r>
            <a:endParaRPr/>
          </a:p>
        </p:txBody>
      </p:sp>
      <p:sp>
        <p:nvSpPr>
          <p:cNvPr id="417" name="Shape 417"/>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18" name="Shape 418"/>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graphicFrame>
        <p:nvGraphicFramePr>
          <p:cNvPr id="419" name="Shape 419"/>
          <p:cNvGraphicFramePr/>
          <p:nvPr/>
        </p:nvGraphicFramePr>
        <p:xfrm>
          <a:off x="545250" y="1203638"/>
          <a:ext cx="3000000" cy="3000000"/>
        </p:xfrm>
        <a:graphic>
          <a:graphicData uri="http://schemas.openxmlformats.org/drawingml/2006/table">
            <a:tbl>
              <a:tblPr>
                <a:noFill/>
                <a:tableStyleId>{487CECDC-2F57-4B0D-98C2-054B702A35BA}</a:tableStyleId>
              </a:tblPr>
              <a:tblGrid>
                <a:gridCol w="2627525"/>
                <a:gridCol w="2593375"/>
                <a:gridCol w="2832600"/>
              </a:tblGrid>
              <a:tr h="285750">
                <a:tc>
                  <a:txBody>
                    <a:bodyPr>
                      <a:noAutofit/>
                    </a:bodyPr>
                    <a:lstStyle/>
                    <a:p>
                      <a:pPr indent="0" lvl="0" marL="0" rtl="0" algn="ctr">
                        <a:lnSpc>
                          <a:spcPct val="115000"/>
                        </a:lnSpc>
                        <a:spcBef>
                          <a:spcPts val="0"/>
                        </a:spcBef>
                        <a:spcAft>
                          <a:spcPts val="0"/>
                        </a:spcAft>
                        <a:buNone/>
                      </a:pPr>
                      <a:r>
                        <a:rPr b="1" lang="en" sz="1100">
                          <a:latin typeface="Libre Baskerville"/>
                          <a:ea typeface="Libre Baskerville"/>
                          <a:cs typeface="Libre Baskerville"/>
                          <a:sym typeface="Libre Baskerville"/>
                        </a:rPr>
                        <a:t>Requirement</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ctr">
                        <a:lnSpc>
                          <a:spcPct val="115000"/>
                        </a:lnSpc>
                        <a:spcBef>
                          <a:spcPts val="0"/>
                        </a:spcBef>
                        <a:spcAft>
                          <a:spcPts val="0"/>
                        </a:spcAft>
                        <a:buNone/>
                      </a:pPr>
                      <a:r>
                        <a:rPr b="1" lang="en" sz="1100">
                          <a:latin typeface="Libre Baskerville"/>
                          <a:ea typeface="Libre Baskerville"/>
                          <a:cs typeface="Libre Baskerville"/>
                          <a:sym typeface="Libre Baskerville"/>
                        </a:rPr>
                        <a:t>Verification Method</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ctr">
                        <a:lnSpc>
                          <a:spcPct val="115000"/>
                        </a:lnSpc>
                        <a:spcBef>
                          <a:spcPts val="0"/>
                        </a:spcBef>
                        <a:spcAft>
                          <a:spcPts val="0"/>
                        </a:spcAft>
                        <a:buNone/>
                      </a:pPr>
                      <a:r>
                        <a:rPr b="1" lang="en" sz="1100">
                          <a:latin typeface="Libre Baskerville"/>
                          <a:ea typeface="Libre Baskerville"/>
                          <a:cs typeface="Libre Baskerville"/>
                          <a:sym typeface="Libre Baskerville"/>
                        </a:rPr>
                        <a:t>Description</a:t>
                      </a:r>
                      <a:endParaRPr b="1"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lnSpc>
                          <a:spcPct val="115000"/>
                        </a:lnSpc>
                        <a:spcBef>
                          <a:spcPts val="0"/>
                        </a:spcBef>
                        <a:spcAft>
                          <a:spcPts val="0"/>
                        </a:spcAft>
                        <a:buNone/>
                      </a:pPr>
                      <a:r>
                        <a:rPr lang="en" sz="1100">
                          <a:latin typeface="Libre Baskerville"/>
                          <a:ea typeface="Libre Baskerville"/>
                          <a:cs typeface="Libre Baskerville"/>
                          <a:sym typeface="Libre Baskerville"/>
                        </a:rPr>
                        <a:t>Control System will be able to maintain stable trajectories and enable maneuvering in high precision environments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ctr">
                        <a:lnSpc>
                          <a:spcPct val="115000"/>
                        </a:lnSpc>
                        <a:spcBef>
                          <a:spcPts val="0"/>
                        </a:spcBef>
                        <a:spcAft>
                          <a:spcPts val="0"/>
                        </a:spcAft>
                        <a:buNone/>
                      </a:pPr>
                      <a:r>
                        <a:rPr b="1" lang="en" sz="1100" u="sng">
                          <a:latin typeface="Libre Baskerville"/>
                          <a:ea typeface="Libre Baskerville"/>
                          <a:cs typeface="Libre Baskerville"/>
                          <a:sym typeface="Libre Baskerville"/>
                        </a:rPr>
                        <a:t>Simulation</a:t>
                      </a:r>
                      <a:endParaRPr b="1" sz="1100" u="sng">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nSpc>
                          <a:spcPct val="115000"/>
                        </a:lnSpc>
                        <a:spcBef>
                          <a:spcPts val="0"/>
                        </a:spcBef>
                        <a:spcAft>
                          <a:spcPts val="0"/>
                        </a:spcAft>
                        <a:buNone/>
                      </a:pPr>
                      <a:r>
                        <a:rPr lang="en" sz="1100">
                          <a:latin typeface="Libre Baskerville"/>
                          <a:ea typeface="Libre Baskerville"/>
                          <a:cs typeface="Libre Baskerville"/>
                          <a:sym typeface="Libre Baskerville"/>
                        </a:rPr>
                        <a:t>Motors will be modeled in Simulink or comparable software and will show response times</a:t>
                      </a:r>
                      <a:endParaRPr sz="1100">
                        <a:latin typeface="Libre Baskerville"/>
                        <a:ea typeface="Libre Baskerville"/>
                        <a:cs typeface="Libre Baskerville"/>
                        <a:sym typeface="Libre Baskerville"/>
                      </a:endParaRPr>
                    </a:p>
                  </a:txBody>
                  <a:tcPr marT="68575" marB="68575" marR="91425" marL="91425"/>
                </a:tc>
              </a:tr>
              <a:tr h="285750">
                <a:tc>
                  <a:txBody>
                    <a:bodyPr>
                      <a:noAutofit/>
                    </a:bodyPr>
                    <a:lstStyle/>
                    <a:p>
                      <a:pPr indent="0" lvl="0" marL="0" rtl="0">
                        <a:lnSpc>
                          <a:spcPct val="115000"/>
                        </a:lnSpc>
                        <a:spcBef>
                          <a:spcPts val="0"/>
                        </a:spcBef>
                        <a:spcAft>
                          <a:spcPts val="0"/>
                        </a:spcAft>
                        <a:buNone/>
                      </a:pPr>
                      <a:r>
                        <a:rPr lang="en" sz="1100">
                          <a:latin typeface="Libre Baskerville"/>
                          <a:ea typeface="Libre Baskerville"/>
                          <a:cs typeface="Libre Baskerville"/>
                          <a:sym typeface="Libre Baskerville"/>
                        </a:rPr>
                        <a:t>Power systems will provide stable voltage and current requirements to all systems in RoboSub</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ctr">
                        <a:lnSpc>
                          <a:spcPct val="115000"/>
                        </a:lnSpc>
                        <a:spcBef>
                          <a:spcPts val="0"/>
                        </a:spcBef>
                        <a:spcAft>
                          <a:spcPts val="0"/>
                        </a:spcAft>
                        <a:buNone/>
                      </a:pPr>
                      <a:r>
                        <a:rPr b="1" lang="en" sz="1100" u="sng">
                          <a:latin typeface="Libre Baskerville"/>
                          <a:ea typeface="Libre Baskerville"/>
                          <a:cs typeface="Libre Baskerville"/>
                          <a:sym typeface="Libre Baskerville"/>
                        </a:rPr>
                        <a:t>Test</a:t>
                      </a:r>
                      <a:endParaRPr b="1" sz="1100" u="sng">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nSpc>
                          <a:spcPct val="115000"/>
                        </a:lnSpc>
                        <a:spcBef>
                          <a:spcPts val="0"/>
                        </a:spcBef>
                        <a:spcAft>
                          <a:spcPts val="0"/>
                        </a:spcAft>
                        <a:buNone/>
                      </a:pPr>
                      <a:r>
                        <a:rPr lang="en" sz="1100">
                          <a:latin typeface="Libre Baskerville"/>
                          <a:ea typeface="Libre Baskerville"/>
                          <a:cs typeface="Libre Baskerville"/>
                          <a:sym typeface="Libre Baskerville"/>
                        </a:rPr>
                        <a:t>Elements will be subjected to large current swings to ensure components will not fail and voltages are stable</a:t>
                      </a:r>
                      <a:endParaRPr sz="1100">
                        <a:latin typeface="Libre Baskerville"/>
                        <a:ea typeface="Libre Baskerville"/>
                        <a:cs typeface="Libre Baskerville"/>
                        <a:sym typeface="Libre Baskerville"/>
                      </a:endParaRPr>
                    </a:p>
                  </a:txBody>
                  <a:tcPr marT="68575" marB="6857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t>Proof of Concept</a:t>
            </a:r>
            <a:endParaRPr/>
          </a:p>
        </p:txBody>
      </p:sp>
      <p:sp>
        <p:nvSpPr>
          <p:cNvPr id="425" name="Shape 425"/>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26" name="Shape 426"/>
          <p:cNvSpPr txBox="1"/>
          <p:nvPr/>
        </p:nvSpPr>
        <p:spPr>
          <a:xfrm>
            <a:off x="152400" y="891778"/>
            <a:ext cx="8763000" cy="3451800"/>
          </a:xfrm>
          <a:prstGeom prst="rect">
            <a:avLst/>
          </a:prstGeom>
          <a:noFill/>
          <a:ln>
            <a:noFill/>
          </a:ln>
        </p:spPr>
        <p:txBody>
          <a:bodyPr anchorCtr="0" anchor="t" bIns="45700" lIns="91425" spcFirstLastPara="1" rIns="91425" wrap="square" tIns="45700">
            <a:noAutofit/>
          </a:bodyPr>
          <a:lstStyle/>
          <a:p>
            <a:pPr indent="-261937" lvl="0" marL="236537" marR="0" rtl="0" algn="l">
              <a:spcBef>
                <a:spcPts val="0"/>
              </a:spcBef>
              <a:spcAft>
                <a:spcPts val="0"/>
              </a:spcAft>
              <a:buClr>
                <a:schemeClr val="dk1"/>
              </a:buClr>
              <a:buSzPts val="2400"/>
              <a:buFont typeface="Libre Baskerville"/>
              <a:buChar char="•"/>
            </a:pPr>
            <a:r>
              <a:rPr lang="en" sz="2400">
                <a:solidFill>
                  <a:schemeClr val="dk1"/>
                </a:solidFill>
                <a:latin typeface="Libre Baskerville"/>
                <a:ea typeface="Libre Baskerville"/>
                <a:cs typeface="Libre Baskerville"/>
                <a:sym typeface="Libre Baskerville"/>
              </a:rPr>
              <a:t>Controls Board v1 tested to ensure that all the relevant signals go where they need and that all connectors/power work as intended</a:t>
            </a:r>
            <a:endParaRPr sz="2400">
              <a:solidFill>
                <a:schemeClr val="dk1"/>
              </a:solidFill>
              <a:latin typeface="Libre Baskerville"/>
              <a:ea typeface="Libre Baskerville"/>
              <a:cs typeface="Libre Baskerville"/>
              <a:sym typeface="Libre Baskerville"/>
            </a:endParaRPr>
          </a:p>
          <a:p>
            <a:pPr indent="-261937" lvl="0" marL="236537" marR="0" rtl="0" algn="l">
              <a:spcBef>
                <a:spcPts val="1000"/>
              </a:spcBef>
              <a:spcAft>
                <a:spcPts val="0"/>
              </a:spcAft>
              <a:buClr>
                <a:schemeClr val="dk1"/>
              </a:buClr>
              <a:buSzPts val="2400"/>
              <a:buFont typeface="Libre Baskerville"/>
              <a:buChar char="•"/>
            </a:pPr>
            <a:r>
              <a:rPr lang="en" sz="2400">
                <a:solidFill>
                  <a:schemeClr val="dk1"/>
                </a:solidFill>
                <a:latin typeface="Libre Baskerville"/>
                <a:ea typeface="Libre Baskerville"/>
                <a:cs typeface="Libre Baskerville"/>
                <a:sym typeface="Libre Baskerville"/>
              </a:rPr>
              <a:t>Matlab model of PID algorithms to be implemented </a:t>
            </a:r>
            <a:endParaRPr sz="2400">
              <a:solidFill>
                <a:schemeClr val="dk1"/>
              </a:solidFill>
              <a:latin typeface="Libre Baskerville"/>
              <a:ea typeface="Libre Baskerville"/>
              <a:cs typeface="Libre Baskerville"/>
              <a:sym typeface="Libre Baskerville"/>
            </a:endParaRPr>
          </a:p>
          <a:p>
            <a:pPr indent="-261937" lvl="0" marL="236537" marR="0" rtl="0" algn="l">
              <a:spcBef>
                <a:spcPts val="1000"/>
              </a:spcBef>
              <a:spcAft>
                <a:spcPts val="0"/>
              </a:spcAft>
              <a:buClr>
                <a:schemeClr val="dk1"/>
              </a:buClr>
              <a:buSzPts val="2400"/>
              <a:buFont typeface="Libre Baskerville"/>
              <a:buChar char="•"/>
            </a:pPr>
            <a:r>
              <a:rPr lang="en" sz="2400">
                <a:solidFill>
                  <a:schemeClr val="dk1"/>
                </a:solidFill>
                <a:latin typeface="Libre Baskerville"/>
                <a:ea typeface="Libre Baskerville"/>
                <a:cs typeface="Libre Baskerville"/>
                <a:sym typeface="Libre Baskerville"/>
              </a:rPr>
              <a:t>Power Conversion Test Board with the merge circuit,  tested for all power conversion levels</a:t>
            </a:r>
            <a:endParaRPr sz="2400">
              <a:solidFill>
                <a:schemeClr val="dk1"/>
              </a:solidFill>
              <a:latin typeface="Libre Baskerville"/>
              <a:ea typeface="Libre Baskerville"/>
              <a:cs typeface="Libre Baskerville"/>
              <a:sym typeface="Libre Baskerville"/>
            </a:endParaRPr>
          </a:p>
        </p:txBody>
      </p:sp>
      <p:sp>
        <p:nvSpPr>
          <p:cNvPr id="427" name="Shape 427"/>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4</a:t>
            </a:r>
            <a:r>
              <a:rPr b="0" i="0" lang="en" sz="4400" u="none" cap="none" strike="noStrike">
                <a:solidFill>
                  <a:schemeClr val="dk2"/>
                </a:solidFill>
                <a:latin typeface="Libre Baskerville"/>
                <a:ea typeface="Libre Baskerville"/>
                <a:cs typeface="Libre Baskerville"/>
                <a:sym typeface="Libre Baskerville"/>
              </a:rPr>
              <a:t>.0 Project Management Plan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PMP: Power &amp; Backplane </a:t>
            </a:r>
            <a:r>
              <a:rPr lang="en"/>
              <a:t>Budget</a:t>
            </a:r>
            <a:endParaRPr/>
          </a:p>
        </p:txBody>
      </p:sp>
      <p:sp>
        <p:nvSpPr>
          <p:cNvPr id="439" name="Shape 43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40" name="Shape 440"/>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41" name="Shape 441"/>
          <p:cNvGraphicFramePr/>
          <p:nvPr/>
        </p:nvGraphicFramePr>
        <p:xfrm>
          <a:off x="495300" y="845513"/>
          <a:ext cx="3000000" cy="3000000"/>
        </p:xfrm>
        <a:graphic>
          <a:graphicData uri="http://schemas.openxmlformats.org/drawingml/2006/table">
            <a:tbl>
              <a:tblPr>
                <a:noFill/>
                <a:tableStyleId>{487CECDC-2F57-4B0D-98C2-054B702A35BA}</a:tableStyleId>
              </a:tblPr>
              <a:tblGrid>
                <a:gridCol w="1823000"/>
                <a:gridCol w="1823000"/>
                <a:gridCol w="1823000"/>
                <a:gridCol w="1823000"/>
              </a:tblGrid>
              <a:tr h="28485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Item</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Price ($)</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Quantity</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b="1" lang="en" sz="1100">
                          <a:latin typeface="Libre Baskerville"/>
                          <a:ea typeface="Libre Baskerville"/>
                          <a:cs typeface="Libre Baskerville"/>
                          <a:sym typeface="Libre Baskerville"/>
                        </a:rPr>
                        <a:t>Subtotal ($)</a:t>
                      </a:r>
                      <a:endParaRPr b="1"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2-layer PCB</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33</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3 (x3 revisions)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297</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Power MOSFETs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6</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12</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76</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MK20DX microcontroller</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5</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3</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15</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DC/DC converters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6</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12</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72</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LiPo batteries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100</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6</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r>
              <a:tr h="589075">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Misc Parts (ICs, resistors, capacitors, connectors)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160</a:t>
                      </a:r>
                      <a:endParaRPr sz="1100">
                        <a:latin typeface="Libre Baskerville"/>
                        <a:ea typeface="Libre Baskerville"/>
                        <a:cs typeface="Libre Baskerville"/>
                        <a:sym typeface="Libre Baskerville"/>
                      </a:endParaRPr>
                    </a:p>
                  </a:txBody>
                  <a:tcPr marT="68575" marB="68575" marR="91425" marL="91425"/>
                </a:tc>
              </a:tr>
              <a:tr h="37520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Shipping</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100</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100</a:t>
                      </a:r>
                      <a:endParaRPr sz="1100">
                        <a:latin typeface="Libre Baskerville"/>
                        <a:ea typeface="Libre Baskerville"/>
                        <a:cs typeface="Libre Baskerville"/>
                        <a:sym typeface="Libre Baskerville"/>
                      </a:endParaRPr>
                    </a:p>
                  </a:txBody>
                  <a:tcPr marT="68575" marB="68575" marR="91425" marL="91425"/>
                </a:tc>
              </a:tr>
            </a:tbl>
          </a:graphicData>
        </a:graphic>
      </p:graphicFrame>
      <p:sp>
        <p:nvSpPr>
          <p:cNvPr id="442" name="Shape 442"/>
          <p:cNvSpPr txBox="1"/>
          <p:nvPr/>
        </p:nvSpPr>
        <p:spPr>
          <a:xfrm>
            <a:off x="4978325" y="4178569"/>
            <a:ext cx="2808900" cy="39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ibre Baskerville"/>
                <a:ea typeface="Libre Baskerville"/>
                <a:cs typeface="Libre Baskerville"/>
                <a:sym typeface="Libre Baskerville"/>
              </a:rPr>
              <a:t>TOTAL = </a:t>
            </a:r>
            <a:r>
              <a:rPr b="1" lang="en" sz="2400">
                <a:latin typeface="Libre Baskerville"/>
                <a:ea typeface="Libre Baskerville"/>
                <a:cs typeface="Libre Baskerville"/>
                <a:sym typeface="Libre Baskerville"/>
              </a:rPr>
              <a:t>$ 720</a:t>
            </a:r>
            <a:endParaRPr b="1" sz="2400">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PMP: </a:t>
            </a:r>
            <a:r>
              <a:rPr lang="en"/>
              <a:t>Controls Budget</a:t>
            </a:r>
            <a:endParaRPr/>
          </a:p>
        </p:txBody>
      </p:sp>
      <p:sp>
        <p:nvSpPr>
          <p:cNvPr id="449" name="Shape 44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50" name="Shape 450"/>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51" name="Shape 451"/>
          <p:cNvGraphicFramePr/>
          <p:nvPr/>
        </p:nvGraphicFramePr>
        <p:xfrm>
          <a:off x="495300" y="1245563"/>
          <a:ext cx="3000000" cy="3000000"/>
        </p:xfrm>
        <a:graphic>
          <a:graphicData uri="http://schemas.openxmlformats.org/drawingml/2006/table">
            <a:tbl>
              <a:tblPr>
                <a:noFill/>
                <a:tableStyleId>{487CECDC-2F57-4B0D-98C2-054B702A35BA}</a:tableStyleId>
              </a:tblPr>
              <a:tblGrid>
                <a:gridCol w="1823000"/>
                <a:gridCol w="1823000"/>
                <a:gridCol w="1823000"/>
                <a:gridCol w="1823000"/>
              </a:tblGrid>
              <a:tr h="28485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Item</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Price ($)</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Quantity</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b="1" lang="en" sz="1100">
                          <a:latin typeface="Libre Baskerville"/>
                          <a:ea typeface="Libre Baskerville"/>
                          <a:cs typeface="Libre Baskerville"/>
                          <a:sym typeface="Libre Baskerville"/>
                        </a:rPr>
                        <a:t>Subtotal ($)</a:t>
                      </a:r>
                      <a:endParaRPr b="1"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Microcontroller</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15</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3</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45</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STM32 Development Board</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50</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50</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2-layer PCB</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33</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1 (x3 revisions)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198</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Misc. Parts &amp; Connectors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30</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Shipping</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40</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40</a:t>
                      </a:r>
                      <a:endParaRPr sz="1100">
                        <a:latin typeface="Libre Baskerville"/>
                        <a:ea typeface="Libre Baskerville"/>
                        <a:cs typeface="Libre Baskerville"/>
                        <a:sym typeface="Libre Baskerville"/>
                      </a:endParaRPr>
                    </a:p>
                  </a:txBody>
                  <a:tcPr marT="68575" marB="68575" marR="91425" marL="91425"/>
                </a:tc>
              </a:tr>
            </a:tbl>
          </a:graphicData>
        </a:graphic>
      </p:graphicFrame>
      <p:sp>
        <p:nvSpPr>
          <p:cNvPr id="452" name="Shape 452"/>
          <p:cNvSpPr txBox="1"/>
          <p:nvPr/>
        </p:nvSpPr>
        <p:spPr>
          <a:xfrm>
            <a:off x="5058050" y="3648300"/>
            <a:ext cx="2780100" cy="39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ibre Baskerville"/>
                <a:ea typeface="Libre Baskerville"/>
                <a:cs typeface="Libre Baskerville"/>
                <a:sym typeface="Libre Baskerville"/>
              </a:rPr>
              <a:t>TOTAL = </a:t>
            </a:r>
            <a:r>
              <a:rPr b="1" lang="en" sz="2400">
                <a:latin typeface="Libre Baskerville"/>
                <a:ea typeface="Libre Baskerville"/>
                <a:cs typeface="Libre Baskerville"/>
                <a:sym typeface="Libre Baskerville"/>
              </a:rPr>
              <a:t>$ 363</a:t>
            </a:r>
            <a:endParaRPr b="1" sz="2400">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PMP: </a:t>
            </a:r>
            <a:r>
              <a:rPr lang="en"/>
              <a:t>Overall Budget</a:t>
            </a:r>
            <a:endParaRPr/>
          </a:p>
        </p:txBody>
      </p:sp>
      <p:sp>
        <p:nvSpPr>
          <p:cNvPr id="459" name="Shape 45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60" name="Shape 460"/>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61" name="Shape 461"/>
          <p:cNvGraphicFramePr/>
          <p:nvPr/>
        </p:nvGraphicFramePr>
        <p:xfrm>
          <a:off x="1006950" y="1269656"/>
          <a:ext cx="3000000" cy="3000000"/>
        </p:xfrm>
        <a:graphic>
          <a:graphicData uri="http://schemas.openxmlformats.org/drawingml/2006/table">
            <a:tbl>
              <a:tblPr>
                <a:noFill/>
                <a:tableStyleId>{487CECDC-2F57-4B0D-98C2-054B702A35BA}</a:tableStyleId>
              </a:tblPr>
              <a:tblGrid>
                <a:gridCol w="3586525"/>
                <a:gridCol w="3175300"/>
              </a:tblGrid>
              <a:tr h="28485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Item</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b="1" lang="en" sz="1100">
                          <a:latin typeface="Libre Baskerville"/>
                          <a:ea typeface="Libre Baskerville"/>
                          <a:cs typeface="Libre Baskerville"/>
                          <a:sym typeface="Libre Baskerville"/>
                        </a:rPr>
                        <a:t>Subtotal ($)</a:t>
                      </a:r>
                      <a:endParaRPr b="1"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Power &amp; Backplane Subsystems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720</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Controls Subsystem</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363</a:t>
                      </a:r>
                      <a:endParaRPr sz="1100">
                        <a:latin typeface="Libre Baskerville"/>
                        <a:ea typeface="Libre Baskerville"/>
                        <a:cs typeface="Libre Baskerville"/>
                        <a:sym typeface="Libre Baskerville"/>
                      </a:endParaRPr>
                    </a:p>
                  </a:txBody>
                  <a:tcPr marT="68575" marB="68575" marR="91425" marL="91425"/>
                </a:tc>
              </a:tr>
              <a:tr h="284850">
                <a:tc>
                  <a:txBody>
                    <a:bodyPr>
                      <a:noAutofit/>
                    </a:bodyPr>
                    <a:lstStyle/>
                    <a:p>
                      <a:pPr indent="0" lvl="0" marL="0" rtl="0">
                        <a:spcBef>
                          <a:spcPts val="0"/>
                        </a:spcBef>
                        <a:spcAft>
                          <a:spcPts val="0"/>
                        </a:spcAft>
                        <a:buNone/>
                      </a:pPr>
                      <a:r>
                        <a:rPr lang="en" sz="1100">
                          <a:latin typeface="Libre Baskerville"/>
                          <a:ea typeface="Libre Baskerville"/>
                          <a:cs typeface="Libre Baskerville"/>
                          <a:sym typeface="Libre Baskerville"/>
                        </a:rPr>
                        <a:t>Misc. Parts &amp; Connectors</a:t>
                      </a:r>
                      <a:endParaRPr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60</a:t>
                      </a:r>
                      <a:endParaRPr sz="1100">
                        <a:latin typeface="Libre Baskerville"/>
                        <a:ea typeface="Libre Baskerville"/>
                        <a:cs typeface="Libre Baskerville"/>
                        <a:sym typeface="Libre Baskerville"/>
                      </a:endParaRPr>
                    </a:p>
                  </a:txBody>
                  <a:tcPr marT="68575" marB="68575" marR="91425" marL="91425"/>
                </a:tc>
              </a:tr>
            </a:tbl>
          </a:graphicData>
        </a:graphic>
      </p:graphicFrame>
      <p:sp>
        <p:nvSpPr>
          <p:cNvPr id="462" name="Shape 462"/>
          <p:cNvSpPr txBox="1"/>
          <p:nvPr/>
        </p:nvSpPr>
        <p:spPr>
          <a:xfrm>
            <a:off x="4930700" y="3019650"/>
            <a:ext cx="2907300" cy="3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Libre Baskerville"/>
                <a:ea typeface="Libre Baskerville"/>
                <a:cs typeface="Libre Baskerville"/>
                <a:sym typeface="Libre Baskerville"/>
              </a:rPr>
              <a:t>TOTAL = </a:t>
            </a:r>
            <a:r>
              <a:rPr b="1" lang="en" sz="2400">
                <a:latin typeface="Libre Baskerville"/>
                <a:ea typeface="Libre Baskerville"/>
                <a:cs typeface="Libre Baskerville"/>
                <a:sym typeface="Libre Baskerville"/>
              </a:rPr>
              <a:t>$ 1143</a:t>
            </a:r>
            <a:endParaRPr b="1" sz="2400">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Project Overview: Background</a:t>
            </a:r>
            <a:endParaRPr/>
          </a:p>
        </p:txBody>
      </p:sp>
      <p:sp>
        <p:nvSpPr>
          <p:cNvPr id="172" name="Shape 172"/>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pic>
        <p:nvPicPr>
          <p:cNvPr descr="Screen Shot 2016-10-17 at 6.36.10 PM.png" id="173" name="Shape 173"/>
          <p:cNvPicPr preferRelativeResize="0"/>
          <p:nvPr/>
        </p:nvPicPr>
        <p:blipFill>
          <a:blip r:embed="rId3">
            <a:alphaModFix/>
          </a:blip>
          <a:stretch>
            <a:fillRect/>
          </a:stretch>
        </p:blipFill>
        <p:spPr>
          <a:xfrm>
            <a:off x="1249062" y="966338"/>
            <a:ext cx="4984405" cy="38845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0" y="5715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800" u="none" cap="none" strike="noStrike">
                <a:solidFill>
                  <a:schemeClr val="dk2"/>
                </a:solidFill>
                <a:latin typeface="Libre Baskerville"/>
                <a:ea typeface="Libre Baskerville"/>
                <a:cs typeface="Libre Baskerville"/>
                <a:sym typeface="Libre Baskerville"/>
              </a:rPr>
              <a:t>PMP: </a:t>
            </a:r>
            <a:r>
              <a:rPr lang="en"/>
              <a:t>Division of Labor</a:t>
            </a:r>
            <a:endParaRPr/>
          </a:p>
        </p:txBody>
      </p:sp>
      <p:sp>
        <p:nvSpPr>
          <p:cNvPr id="469" name="Shape 469"/>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70" name="Shape 470"/>
          <p:cNvSpPr txBox="1"/>
          <p:nvPr>
            <p:ph idx="10" type="dt"/>
          </p:nvPr>
        </p:nvSpPr>
        <p:spPr>
          <a:xfrm>
            <a:off x="457200" y="4683919"/>
            <a:ext cx="2133600" cy="357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71" name="Shape 471"/>
          <p:cNvGraphicFramePr/>
          <p:nvPr/>
        </p:nvGraphicFramePr>
        <p:xfrm>
          <a:off x="824675" y="1047525"/>
          <a:ext cx="3000000" cy="3000000"/>
        </p:xfrm>
        <a:graphic>
          <a:graphicData uri="http://schemas.openxmlformats.org/drawingml/2006/table">
            <a:tbl>
              <a:tblPr>
                <a:noFill/>
                <a:tableStyleId>{487CECDC-2F57-4B0D-98C2-054B702A35BA}</a:tableStyleId>
              </a:tblPr>
              <a:tblGrid>
                <a:gridCol w="2690750"/>
                <a:gridCol w="4641225"/>
              </a:tblGrid>
              <a:tr h="49860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Kyle (Power and Controls)</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Project Co-Lead, Robosub Liaison, Design Point Person, Merge Circuit Board Design </a:t>
                      </a:r>
                      <a:endParaRPr sz="1100">
                        <a:latin typeface="Libre Baskerville"/>
                        <a:ea typeface="Libre Baskerville"/>
                        <a:cs typeface="Libre Baskerville"/>
                        <a:sym typeface="Libre Baskerville"/>
                      </a:endParaRPr>
                    </a:p>
                  </a:txBody>
                  <a:tcPr marT="68575" marB="68575" marR="91425" marL="91425"/>
                </a:tc>
              </a:tr>
              <a:tr h="49860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Cassandra (Controls)</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Project Co-Lead, Chief Administrator, Controls Board Design, Controls Algorithms</a:t>
                      </a:r>
                      <a:endParaRPr sz="1100">
                        <a:latin typeface="Libre Baskerville"/>
                        <a:ea typeface="Libre Baskerville"/>
                        <a:cs typeface="Libre Baskerville"/>
                        <a:sym typeface="Libre Baskerville"/>
                      </a:endParaRPr>
                    </a:p>
                  </a:txBody>
                  <a:tcPr marT="68575" marB="68575" marR="91425" marL="91425"/>
                </a:tc>
              </a:tr>
              <a:tr h="49860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Abby (Controls)</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Controls Board Design, Controls Algorithms, Motor SysID</a:t>
                      </a:r>
                      <a:endParaRPr sz="1100">
                        <a:latin typeface="Libre Baskerville"/>
                        <a:ea typeface="Libre Baskerville"/>
                        <a:cs typeface="Libre Baskerville"/>
                        <a:sym typeface="Libre Baskerville"/>
                      </a:endParaRPr>
                    </a:p>
                  </a:txBody>
                  <a:tcPr marT="68575" marB="68575" marR="91425" marL="91425"/>
                </a:tc>
              </a:tr>
              <a:tr h="49860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Daniel (Controls)</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Budgeteer, Controls Board Design, Controller Software, Manage Ordering Materials for Controls</a:t>
                      </a:r>
                      <a:endParaRPr sz="1100">
                        <a:latin typeface="Libre Baskerville"/>
                        <a:ea typeface="Libre Baskerville"/>
                        <a:cs typeface="Libre Baskerville"/>
                        <a:sym typeface="Libre Baskerville"/>
                      </a:endParaRPr>
                    </a:p>
                  </a:txBody>
                  <a:tcPr marT="68575" marB="68575" marR="91425" marL="91425"/>
                </a:tc>
              </a:tr>
              <a:tr h="593075">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Hasan (Power)</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Backplane Design, Order Power PCBs </a:t>
                      </a:r>
                      <a:endParaRPr sz="1100">
                        <a:latin typeface="Libre Baskerville"/>
                        <a:ea typeface="Libre Baskerville"/>
                        <a:cs typeface="Libre Baskerville"/>
                        <a:sym typeface="Libre Baskerville"/>
                      </a:endParaRPr>
                    </a:p>
                  </a:txBody>
                  <a:tcPr marT="68575" marB="68575" marR="91425" marL="91425"/>
                </a:tc>
              </a:tr>
              <a:tr h="498600">
                <a:tc>
                  <a:txBody>
                    <a:bodyPr>
                      <a:noAutofit/>
                    </a:bodyPr>
                    <a:lstStyle/>
                    <a:p>
                      <a:pPr indent="0" lvl="0" marL="0" rtl="0">
                        <a:spcBef>
                          <a:spcPts val="0"/>
                        </a:spcBef>
                        <a:spcAft>
                          <a:spcPts val="0"/>
                        </a:spcAft>
                        <a:buNone/>
                      </a:pPr>
                      <a:r>
                        <a:rPr b="1" lang="en" sz="1100">
                          <a:latin typeface="Libre Baskerville"/>
                          <a:ea typeface="Libre Baskerville"/>
                          <a:cs typeface="Libre Baskerville"/>
                          <a:sym typeface="Libre Baskerville"/>
                        </a:rPr>
                        <a:t>Yuvin (Power)</a:t>
                      </a:r>
                      <a:endParaRPr b="1" sz="1100">
                        <a:latin typeface="Libre Baskerville"/>
                        <a:ea typeface="Libre Baskerville"/>
                        <a:cs typeface="Libre Baskerville"/>
                        <a:sym typeface="Libre Baskerville"/>
                      </a:endParaRPr>
                    </a:p>
                  </a:txBody>
                  <a:tcPr marT="68575" marB="68575" marR="91425" marL="91425"/>
                </a:tc>
                <a:tc>
                  <a:txBody>
                    <a:bodyPr>
                      <a:noAutofit/>
                    </a:bodyPr>
                    <a:lstStyle/>
                    <a:p>
                      <a:pPr indent="0" lvl="0" marL="0" rtl="0" algn="r">
                        <a:spcBef>
                          <a:spcPts val="0"/>
                        </a:spcBef>
                        <a:spcAft>
                          <a:spcPts val="0"/>
                        </a:spcAft>
                        <a:buNone/>
                      </a:pPr>
                      <a:r>
                        <a:rPr lang="en" sz="1100">
                          <a:latin typeface="Libre Baskerville"/>
                          <a:ea typeface="Libre Baskerville"/>
                          <a:cs typeface="Libre Baskerville"/>
                          <a:sym typeface="Libre Baskerville"/>
                        </a:rPr>
                        <a:t>Converter Board Design, Manage Ordering Power Parts </a:t>
                      </a:r>
                      <a:endParaRPr sz="1100">
                        <a:latin typeface="Libre Baskerville"/>
                        <a:ea typeface="Libre Baskerville"/>
                        <a:cs typeface="Libre Baskerville"/>
                        <a:sym typeface="Libre Baskerville"/>
                      </a:endParaRPr>
                    </a:p>
                  </a:txBody>
                  <a:tcPr marT="68575" marB="6857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lang="en"/>
              <a:t>Questions?</a:t>
            </a:r>
            <a:endParaRPr/>
          </a:p>
        </p:txBody>
      </p:sp>
      <p:sp>
        <p:nvSpPr>
          <p:cNvPr id="478" name="Shape 478"/>
          <p:cNvSpPr txBox="1"/>
          <p:nvPr>
            <p:ph idx="12" type="sldNum"/>
          </p:nvPr>
        </p:nvSpPr>
        <p:spPr>
          <a:xfrm>
            <a:off x="3505200" y="4760595"/>
            <a:ext cx="2133600" cy="357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479" name="Shape 47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Project Overview: Background</a:t>
            </a:r>
            <a:endParaRPr/>
          </a:p>
        </p:txBody>
      </p:sp>
      <p:sp>
        <p:nvSpPr>
          <p:cNvPr id="180" name="Shape 180"/>
          <p:cNvSpPr txBox="1"/>
          <p:nvPr>
            <p:ph idx="1" type="body"/>
          </p:nvPr>
        </p:nvSpPr>
        <p:spPr>
          <a:xfrm>
            <a:off x="330150" y="1006069"/>
            <a:ext cx="7899600" cy="33945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2400"/>
              <a:t>•This senior design project hopes to eliminate problems from previous designs such as poor wire management and computer overhead</a:t>
            </a:r>
            <a:endParaRPr sz="2400"/>
          </a:p>
          <a:p>
            <a:pPr indent="-139700" lvl="0" marL="342900" rtl="0">
              <a:spcBef>
                <a:spcPts val="640"/>
              </a:spcBef>
              <a:spcAft>
                <a:spcPts val="0"/>
              </a:spcAft>
              <a:buNone/>
            </a:pPr>
            <a:r>
              <a:t/>
            </a:r>
            <a:endParaRPr/>
          </a:p>
        </p:txBody>
      </p:sp>
      <p:sp>
        <p:nvSpPr>
          <p:cNvPr id="181" name="Shape 181"/>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pic>
        <p:nvPicPr>
          <p:cNvPr descr="IMG_20160726_095236819.jpg" id="182" name="Shape 182"/>
          <p:cNvPicPr preferRelativeResize="0"/>
          <p:nvPr/>
        </p:nvPicPr>
        <p:blipFill rotWithShape="1">
          <a:blip r:embed="rId3">
            <a:alphaModFix/>
          </a:blip>
          <a:srcRect b="8626" l="8944" r="26846" t="22140"/>
          <a:stretch/>
        </p:blipFill>
        <p:spPr>
          <a:xfrm>
            <a:off x="1743825" y="2217188"/>
            <a:ext cx="5072231" cy="23072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Project Overview: Project Statement</a:t>
            </a:r>
            <a:endParaRPr/>
          </a:p>
        </p:txBody>
      </p:sp>
      <p:sp>
        <p:nvSpPr>
          <p:cNvPr id="189" name="Shape 189"/>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
              <a:t>Develop a power system, control system, and backplane to standardize distribution of power and communication in an underwater autonomous vehicle</a:t>
            </a:r>
            <a:endParaRPr/>
          </a:p>
        </p:txBody>
      </p:sp>
      <p:sp>
        <p:nvSpPr>
          <p:cNvPr id="190" name="Shape 190"/>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1800"/>
              <a:t>•Develop a control system on a microcontroller. </a:t>
            </a:r>
            <a:endParaRPr sz="1800"/>
          </a:p>
          <a:p>
            <a:pPr indent="457200" lvl="0" marL="0" rtl="0">
              <a:lnSpc>
                <a:spcPct val="115000"/>
              </a:lnSpc>
              <a:spcBef>
                <a:spcPts val="600"/>
              </a:spcBef>
              <a:spcAft>
                <a:spcPts val="0"/>
              </a:spcAft>
              <a:buClr>
                <a:schemeClr val="dk1"/>
              </a:buClr>
              <a:buSzPts val="1100"/>
              <a:buFont typeface="Arial"/>
              <a:buNone/>
            </a:pPr>
            <a:r>
              <a:rPr lang="en" sz="1800"/>
              <a:t>–Manage 8 PWM/I2C driven motors</a:t>
            </a:r>
            <a:endParaRPr sz="1800"/>
          </a:p>
          <a:p>
            <a:pPr indent="457200" lvl="0" marL="0" rtl="0">
              <a:lnSpc>
                <a:spcPct val="115000"/>
              </a:lnSpc>
              <a:spcBef>
                <a:spcPts val="600"/>
              </a:spcBef>
              <a:spcAft>
                <a:spcPts val="0"/>
              </a:spcAft>
              <a:buClr>
                <a:schemeClr val="dk1"/>
              </a:buClr>
              <a:buSzPts val="1100"/>
              <a:buFont typeface="Arial"/>
              <a:buNone/>
            </a:pPr>
            <a:r>
              <a:rPr lang="en" sz="1800"/>
              <a:t>–Maintain stability throughout operations</a:t>
            </a:r>
            <a:endParaRPr sz="1800"/>
          </a:p>
          <a:p>
            <a:pPr indent="0" lvl="0" marL="457200" rtl="0">
              <a:lnSpc>
                <a:spcPct val="115000"/>
              </a:lnSpc>
              <a:spcBef>
                <a:spcPts val="600"/>
              </a:spcBef>
              <a:spcAft>
                <a:spcPts val="0"/>
              </a:spcAft>
              <a:buClr>
                <a:schemeClr val="dk1"/>
              </a:buClr>
              <a:buSzPts val="1100"/>
              <a:buFont typeface="Arial"/>
              <a:buNone/>
            </a:pPr>
            <a:r>
              <a:rPr lang="en" sz="1800"/>
              <a:t>–Navigate through competition tasks using time optimal paths</a:t>
            </a:r>
            <a:endParaRPr sz="1800"/>
          </a:p>
          <a:p>
            <a:pPr indent="0" lvl="0" marL="0" rtl="0">
              <a:lnSpc>
                <a:spcPct val="115000"/>
              </a:lnSpc>
              <a:spcBef>
                <a:spcPts val="600"/>
              </a:spcBef>
              <a:spcAft>
                <a:spcPts val="0"/>
              </a:spcAft>
              <a:buClr>
                <a:schemeClr val="dk1"/>
              </a:buClr>
              <a:buSzPts val="1100"/>
              <a:buFont typeface="Arial"/>
              <a:buNone/>
            </a:pPr>
            <a:r>
              <a:rPr lang="en" sz="1800"/>
              <a:t>•Design and build power merge circuit</a:t>
            </a:r>
            <a:endParaRPr sz="1800"/>
          </a:p>
          <a:p>
            <a:pPr indent="457200" lvl="0" marL="0" rtl="0">
              <a:lnSpc>
                <a:spcPct val="115000"/>
              </a:lnSpc>
              <a:spcBef>
                <a:spcPts val="600"/>
              </a:spcBef>
              <a:spcAft>
                <a:spcPts val="0"/>
              </a:spcAft>
              <a:buClr>
                <a:schemeClr val="dk1"/>
              </a:buClr>
              <a:buSzPts val="1100"/>
              <a:buFont typeface="Arial"/>
              <a:buNone/>
            </a:pPr>
            <a:r>
              <a:rPr lang="en" sz="1800"/>
              <a:t>–200A input and current draw output for motors</a:t>
            </a:r>
            <a:endParaRPr sz="1800"/>
          </a:p>
          <a:p>
            <a:pPr indent="0" lvl="0" marL="0" rtl="0">
              <a:lnSpc>
                <a:spcPct val="115000"/>
              </a:lnSpc>
              <a:spcBef>
                <a:spcPts val="600"/>
              </a:spcBef>
              <a:spcAft>
                <a:spcPts val="0"/>
              </a:spcAft>
              <a:buClr>
                <a:schemeClr val="dk1"/>
              </a:buClr>
              <a:buSzPts val="1100"/>
              <a:buFont typeface="Arial"/>
              <a:buNone/>
            </a:pPr>
            <a:r>
              <a:rPr lang="en" sz="1800"/>
              <a:t>• Design and build power conversion circuits</a:t>
            </a:r>
            <a:endParaRPr sz="1800"/>
          </a:p>
          <a:p>
            <a:pPr indent="457200" lvl="0" marL="0" rtl="0">
              <a:lnSpc>
                <a:spcPct val="115000"/>
              </a:lnSpc>
              <a:spcBef>
                <a:spcPts val="600"/>
              </a:spcBef>
              <a:spcAft>
                <a:spcPts val="0"/>
              </a:spcAft>
              <a:buClr>
                <a:schemeClr val="dk1"/>
              </a:buClr>
              <a:buSzPts val="1100"/>
              <a:buFont typeface="Arial"/>
              <a:buNone/>
            </a:pPr>
            <a:r>
              <a:rPr lang="en" sz="1800"/>
              <a:t>–10A 14.8V input</a:t>
            </a:r>
            <a:endParaRPr sz="1800"/>
          </a:p>
          <a:p>
            <a:pPr indent="457200" lvl="0" marL="0" rtl="0">
              <a:lnSpc>
                <a:spcPct val="115000"/>
              </a:lnSpc>
              <a:spcBef>
                <a:spcPts val="600"/>
              </a:spcBef>
              <a:spcAft>
                <a:spcPts val="0"/>
              </a:spcAft>
              <a:buClr>
                <a:schemeClr val="dk1"/>
              </a:buClr>
              <a:buSzPts val="1100"/>
              <a:buFont typeface="Arial"/>
              <a:buNone/>
            </a:pPr>
            <a:r>
              <a:rPr lang="en" sz="1800"/>
              <a:t>–3.3V, 5V, 19V, 48V output lines between 1-3A</a:t>
            </a:r>
            <a:endParaRPr sz="1800"/>
          </a:p>
          <a:p>
            <a:pPr indent="0" lvl="0" marL="0" rtl="0">
              <a:lnSpc>
                <a:spcPct val="115000"/>
              </a:lnSpc>
              <a:spcBef>
                <a:spcPts val="600"/>
              </a:spcBef>
              <a:spcAft>
                <a:spcPts val="0"/>
              </a:spcAft>
              <a:buClr>
                <a:schemeClr val="dk1"/>
              </a:buClr>
              <a:buSzPts val="1100"/>
              <a:buFont typeface="Arial"/>
              <a:buNone/>
            </a:pPr>
            <a:r>
              <a:rPr lang="en" sz="1800"/>
              <a:t>•Design and build a backplane PCB that will provide universal connection for all modular PCBs being designed for RoboSub.  </a:t>
            </a:r>
            <a:endParaRPr sz="1800"/>
          </a:p>
          <a:p>
            <a:pPr indent="0" lvl="0" marL="0" rtl="0">
              <a:lnSpc>
                <a:spcPct val="115000"/>
              </a:lnSpc>
              <a:spcBef>
                <a:spcPts val="600"/>
              </a:spcBef>
              <a:spcAft>
                <a:spcPts val="0"/>
              </a:spcAft>
              <a:buClr>
                <a:schemeClr val="dk1"/>
              </a:buClr>
              <a:buSzPts val="1100"/>
              <a:buFont typeface="Arial"/>
              <a:buNone/>
            </a:pPr>
            <a:r>
              <a:t/>
            </a:r>
            <a:endParaRPr sz="1800"/>
          </a:p>
          <a:p>
            <a:pPr indent="-139700" lvl="0" marL="342900" rtl="0">
              <a:spcBef>
                <a:spcPts val="640"/>
              </a:spcBef>
              <a:spcAft>
                <a:spcPts val="0"/>
              </a:spcAft>
              <a:buNone/>
            </a:pPr>
            <a:r>
              <a:t/>
            </a:r>
            <a:endParaRPr sz="1800"/>
          </a:p>
        </p:txBody>
      </p:sp>
      <p:sp>
        <p:nvSpPr>
          <p:cNvPr id="197" name="Shape 197"/>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Project Overview: Objectives</a:t>
            </a:r>
            <a:endParaRPr/>
          </a:p>
        </p:txBody>
      </p:sp>
      <p:sp>
        <p:nvSpPr>
          <p:cNvPr id="198" name="Shape 198"/>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Project Overview: Concept of Operation</a:t>
            </a:r>
            <a:endParaRPr/>
          </a:p>
        </p:txBody>
      </p:sp>
      <p:sp>
        <p:nvSpPr>
          <p:cNvPr id="205" name="Shape 205"/>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0" lvl="0" marL="0" rtl="0">
              <a:lnSpc>
                <a:spcPct val="115000"/>
              </a:lnSpc>
              <a:spcBef>
                <a:spcPts val="700"/>
              </a:spcBef>
              <a:spcAft>
                <a:spcPts val="0"/>
              </a:spcAft>
              <a:buClr>
                <a:schemeClr val="dk1"/>
              </a:buClr>
              <a:buSzPts val="1100"/>
              <a:buFont typeface="Arial"/>
              <a:buNone/>
            </a:pPr>
            <a:r>
              <a:rPr lang="en" sz="1800"/>
              <a:t>•Main CPU will provide a vector containing desired orientation of RoboSub and desired velocities.</a:t>
            </a:r>
            <a:endParaRPr sz="1800"/>
          </a:p>
          <a:p>
            <a:pPr indent="0" lvl="0" marL="0" rtl="0">
              <a:lnSpc>
                <a:spcPct val="115000"/>
              </a:lnSpc>
              <a:spcBef>
                <a:spcPts val="700"/>
              </a:spcBef>
              <a:spcAft>
                <a:spcPts val="0"/>
              </a:spcAft>
              <a:buClr>
                <a:schemeClr val="dk1"/>
              </a:buClr>
              <a:buSzPts val="1100"/>
              <a:buFont typeface="Arial"/>
              <a:buNone/>
            </a:pPr>
            <a:r>
              <a:rPr lang="en" sz="1800"/>
              <a:t>•Navigation system will calculate a time optimal path using the desired vector and data provided by two inertial measurement units (IMU)s and one Doppler Velocity Logger (DVL), then feed information to the control systems to maneuver appropriately.</a:t>
            </a:r>
            <a:endParaRPr sz="1800"/>
          </a:p>
          <a:p>
            <a:pPr indent="0" lvl="0" marL="0" rtl="0">
              <a:lnSpc>
                <a:spcPct val="115000"/>
              </a:lnSpc>
              <a:spcBef>
                <a:spcPts val="700"/>
              </a:spcBef>
              <a:spcAft>
                <a:spcPts val="0"/>
              </a:spcAft>
              <a:buNone/>
            </a:pPr>
            <a:r>
              <a:rPr lang="en" sz="1800"/>
              <a:t>•Power Systems will provide current and voltage requirements to all systems, including Controls, CPU, Sensors, Hydrophones, Camera, and Motor systems</a:t>
            </a:r>
            <a:endParaRPr sz="1800"/>
          </a:p>
          <a:p>
            <a:pPr indent="0" lvl="0" marL="0" rtl="0">
              <a:lnSpc>
                <a:spcPct val="115000"/>
              </a:lnSpc>
              <a:spcBef>
                <a:spcPts val="700"/>
              </a:spcBef>
              <a:spcAft>
                <a:spcPts val="0"/>
              </a:spcAft>
              <a:buClr>
                <a:schemeClr val="dk1"/>
              </a:buClr>
              <a:buSzPts val="1100"/>
              <a:buFont typeface="Arial"/>
              <a:buNone/>
            </a:pPr>
            <a:r>
              <a:rPr lang="en" sz="1800"/>
              <a:t>•Power Systems will be shut down motor operations when the kill switch is activated</a:t>
            </a:r>
            <a:endParaRPr sz="1800"/>
          </a:p>
        </p:txBody>
      </p:sp>
      <p:sp>
        <p:nvSpPr>
          <p:cNvPr id="206" name="Shape 206"/>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0" y="57150"/>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Project Overview: Success Criteria</a:t>
            </a:r>
            <a:endParaRPr/>
          </a:p>
        </p:txBody>
      </p:sp>
      <p:sp>
        <p:nvSpPr>
          <p:cNvPr id="213" name="Shape 213"/>
          <p:cNvSpPr txBox="1"/>
          <p:nvPr>
            <p:ph idx="1" type="body"/>
          </p:nvPr>
        </p:nvSpPr>
        <p:spPr>
          <a:xfrm>
            <a:off x="0" y="1006078"/>
            <a:ext cx="8229600" cy="33945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1900"/>
              <a:t>Minimum Success Criteria:</a:t>
            </a:r>
            <a:endParaRPr sz="1900"/>
          </a:p>
          <a:p>
            <a:pPr indent="0" lvl="0" marL="0" rtl="0">
              <a:lnSpc>
                <a:spcPct val="115000"/>
              </a:lnSpc>
              <a:spcBef>
                <a:spcPts val="700"/>
              </a:spcBef>
              <a:spcAft>
                <a:spcPts val="0"/>
              </a:spcAft>
              <a:buClr>
                <a:schemeClr val="dk1"/>
              </a:buClr>
              <a:buSzPts val="1100"/>
              <a:buFont typeface="Arial"/>
              <a:buNone/>
            </a:pPr>
            <a:r>
              <a:rPr lang="en" sz="1900"/>
              <a:t>•Navigation system will be able to provide time optimal paths to the control system</a:t>
            </a:r>
            <a:endParaRPr sz="1900"/>
          </a:p>
          <a:p>
            <a:pPr indent="0" lvl="0" marL="0" rtl="0">
              <a:lnSpc>
                <a:spcPct val="115000"/>
              </a:lnSpc>
              <a:spcBef>
                <a:spcPts val="700"/>
              </a:spcBef>
              <a:spcAft>
                <a:spcPts val="0"/>
              </a:spcAft>
              <a:buClr>
                <a:schemeClr val="dk1"/>
              </a:buClr>
              <a:buSzPts val="1100"/>
              <a:buFont typeface="Arial"/>
              <a:buNone/>
            </a:pPr>
            <a:r>
              <a:rPr lang="en" sz="1900"/>
              <a:t>•PID control of all motors for stability and maneuvering</a:t>
            </a:r>
            <a:endParaRPr sz="1900"/>
          </a:p>
          <a:p>
            <a:pPr indent="0" lvl="0" marL="0" rtl="0">
              <a:lnSpc>
                <a:spcPct val="115000"/>
              </a:lnSpc>
              <a:spcBef>
                <a:spcPts val="700"/>
              </a:spcBef>
              <a:spcAft>
                <a:spcPts val="0"/>
              </a:spcAft>
              <a:buClr>
                <a:schemeClr val="dk1"/>
              </a:buClr>
              <a:buSzPts val="1100"/>
              <a:buFont typeface="Arial"/>
              <a:buNone/>
            </a:pPr>
            <a:r>
              <a:rPr lang="en" sz="1900"/>
              <a:t>•Uninterrupted power provided to all systems while the kill switch is disabled</a:t>
            </a:r>
            <a:endParaRPr sz="1900"/>
          </a:p>
          <a:p>
            <a:pPr indent="0" lvl="0" marL="0" rtl="0">
              <a:lnSpc>
                <a:spcPct val="115000"/>
              </a:lnSpc>
              <a:spcBef>
                <a:spcPts val="700"/>
              </a:spcBef>
              <a:spcAft>
                <a:spcPts val="0"/>
              </a:spcAft>
              <a:buClr>
                <a:schemeClr val="dk1"/>
              </a:buClr>
              <a:buSzPts val="1100"/>
              <a:buFont typeface="Arial"/>
              <a:buNone/>
            </a:pPr>
            <a:r>
              <a:rPr lang="en" sz="1900"/>
              <a:t>•Motor operations stopped when kill switch is enabled</a:t>
            </a:r>
            <a:endParaRPr sz="1900"/>
          </a:p>
          <a:p>
            <a:pPr indent="0" lvl="0" marL="0" rtl="0">
              <a:lnSpc>
                <a:spcPct val="115000"/>
              </a:lnSpc>
              <a:spcBef>
                <a:spcPts val="700"/>
              </a:spcBef>
              <a:spcAft>
                <a:spcPts val="0"/>
              </a:spcAft>
              <a:buClr>
                <a:schemeClr val="dk1"/>
              </a:buClr>
              <a:buSzPts val="1100"/>
              <a:buFont typeface="Arial"/>
              <a:buNone/>
            </a:pPr>
            <a:r>
              <a:rPr lang="en" sz="1900"/>
              <a:t>•Backplane distributes power and communications lines throughout the vehicle</a:t>
            </a:r>
            <a:endParaRPr sz="1900"/>
          </a:p>
        </p:txBody>
      </p:sp>
      <p:sp>
        <p:nvSpPr>
          <p:cNvPr id="214" name="Shape 214"/>
          <p:cNvSpPr txBox="1"/>
          <p:nvPr>
            <p:ph idx="12" type="sldNum"/>
          </p:nvPr>
        </p:nvSpPr>
        <p:spPr>
          <a:xfrm>
            <a:off x="3505200" y="4760595"/>
            <a:ext cx="2133600" cy="3570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