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7026275" cy="9312275"/>
  <p:embeddedFontLst>
    <p:embeddedFont>
      <p:font typeface="Domine"/>
      <p:regular r:id="rId60"/>
      <p:bold r:id="rId61"/>
    </p:embeddedFont>
    <p:embeddedFont>
      <p:font typeface="Libre Baskerville"/>
      <p:regular r:id="rId62"/>
      <p:bold r:id="rId63"/>
      <p: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CF508B-4E02-43D4-841B-E438CFC42A02}">
  <a:tblStyle styleId="{92CF508B-4E02-43D4-841B-E438CFC42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B4B4E6-3B94-439A-B43C-05701A688C7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ibreBaskerville-regular.fntdata"/><Relationship Id="rId61" Type="http://schemas.openxmlformats.org/officeDocument/2006/relationships/font" Target="fonts/Domine-bold.fntdata"/><Relationship Id="rId20" Type="http://schemas.openxmlformats.org/officeDocument/2006/relationships/slide" Target="slides/slide15.xml"/><Relationship Id="rId64" Type="http://schemas.openxmlformats.org/officeDocument/2006/relationships/font" Target="fonts/LibreBaskerville-italic.fntdata"/><Relationship Id="rId63" Type="http://schemas.openxmlformats.org/officeDocument/2006/relationships/font" Target="fonts/LibreBaskervill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omin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9863" y="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4275" y="698500"/>
            <a:ext cx="4657725" cy="3492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3263" y="4422775"/>
            <a:ext cx="561975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4555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*Vehicle requires 6 different power outputs, 5 of which we need to either boost or buck.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*So, let’s get started with the requirements</a:t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Hassan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*The first requirement is consisted of five power outputs:</a:t>
            </a:r>
            <a:endParaRPr/>
          </a:p>
          <a:p>
            <a:pPr indent="45720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 first is a 48 volt, half an amp line for a camera, (it is going to be a power over ethernet line)</a:t>
            </a:r>
            <a:endParaRPr/>
          </a:p>
          <a:p>
            <a:pPr indent="45720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 second output is also a 48V line, but this time we need one amp. This line is required to power a doppler velocity log</a:t>
            </a:r>
            <a:endParaRPr/>
          </a:p>
          <a:p>
            <a:pPr indent="45720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 third is an isolated …</a:t>
            </a:r>
            <a:endParaRPr/>
          </a:p>
          <a:p>
            <a:pPr indent="45720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-EA in the vehicle requires 12V and 3A, that’s where the fourth power output comes in</a:t>
            </a:r>
            <a:endParaRPr/>
          </a:p>
          <a:p>
            <a:pPr indent="45720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-Last but not least is the 5 volt one amps converter that will be powering a bunch of digital components like the IMU(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inertial measurement unit</a:t>
            </a:r>
            <a:r>
              <a:rPr lang="en-US"/>
              <a:t>), Hydrophones and other controls system parts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*Current sensors because: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don’t want to run 200 Amps through one sensing resistor. It creates a </a:t>
            </a:r>
            <a:r>
              <a:rPr lang="en-US"/>
              <a:t>single</a:t>
            </a:r>
            <a:r>
              <a:rPr lang="en-US"/>
              <a:t> point of </a:t>
            </a:r>
            <a:r>
              <a:rPr lang="en-US"/>
              <a:t>failure.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-Also, it is more </a:t>
            </a:r>
            <a:r>
              <a:rPr lang="en-US"/>
              <a:t>beneficial for us to have a sensor per each output because it helps us in debugging. For Example, if we had a railing issue, we could easily identify which line is causing it</a:t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Hassan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Hassan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Hassan</a:t>
            </a:r>
            <a:endParaRPr/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Hassan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*POC Schematics, going to be updated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*Same circuit for the 12V converter, but with different passive components</a:t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languages - C (arduino C for teensy), IDE - SW4STM and TeensyDuino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STM HAL library used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03263" y="4422775"/>
            <a:ext cx="561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979863" y="8845550"/>
            <a:ext cx="3044700" cy="465000"/>
          </a:xfrm>
          <a:prstGeom prst="rect">
            <a:avLst/>
          </a:prstGeom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5715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3434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8732" l="25852" r="37074" t="12666"/>
          <a:stretch/>
        </p:blipFill>
        <p:spPr>
          <a:xfrm>
            <a:off x="8458200" y="5828347"/>
            <a:ext cx="457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3505200" y="634746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77778" t="0"/>
          <a:stretch/>
        </p:blipFill>
        <p:spPr>
          <a:xfrm>
            <a:off x="152400" y="5795962"/>
            <a:ext cx="762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852700" y="28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3719300"/>
                <a:gridCol w="3719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Hassan Alahmed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Abbigail Caballero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Kyle Harlow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Daniel Henderson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Yuvin Kokuhennadige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Cassandra Noice</a:t>
                      </a:r>
                      <a:endParaRPr sz="2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0" y="581825"/>
            <a:ext cx="91440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Ocean’s Seven</a:t>
            </a:r>
            <a:endParaRPr sz="4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Critical 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Review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5408175"/>
            <a:ext cx="9144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University of Colorado, Boulder</a:t>
            </a:r>
            <a:endParaRPr sz="3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31 January 2017</a:t>
            </a:r>
            <a:endParaRPr sz="3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772000" y="6171250"/>
            <a:ext cx="372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Adjustments: </a:t>
            </a:r>
            <a:r>
              <a:rPr lang="en-US"/>
              <a:t>Controls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1.	Removed navigation system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Implementation unfeasible in allotted time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2. Redefined control system responsibilities, 2x SISO, 1x MIMO, removed option for H</a:t>
            </a:r>
            <a:r>
              <a:rPr baseline="-25000" lang="en-US" sz="2200"/>
              <a:t>2</a:t>
            </a:r>
            <a:r>
              <a:rPr lang="en-US" sz="2200"/>
              <a:t>/H</a:t>
            </a:r>
            <a:r>
              <a:rPr baseline="-25000" lang="en-US" sz="2200"/>
              <a:t>inf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Simplify controller design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3. Moved peripheral drivers to main cpu</a:t>
            </a:r>
            <a:endParaRPr sz="22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cpu is better equipped to handle data, perform initial integration, limits number of communication channels on the PCB</a:t>
            </a:r>
            <a:endParaRPr sz="2200"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Adjustments: </a:t>
            </a:r>
            <a:r>
              <a:rPr lang="en-US"/>
              <a:t>Power Systems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1.	Dropped 3.3V, 24V rails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No longer required by client.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2.	Added 12V rail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Required by client for electromechanical actuators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3.	D</a:t>
            </a:r>
            <a:r>
              <a:rPr lang="en-US" sz="2200"/>
              <a:t>istributed c</a:t>
            </a:r>
            <a:r>
              <a:rPr lang="en-US" sz="2200"/>
              <a:t>urrent sensing</a:t>
            </a:r>
            <a:endParaRPr sz="22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Justification: Removes single point of failure, gives more information about system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2.0 Design and Functionality</a:t>
            </a:r>
            <a:endParaRPr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900238"/>
            <a:ext cx="90487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Functional Decomposition, Level 0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Functional Decomposition, Level 1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vel1 Block Diagram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504"/>
            <a:ext cx="8991599" cy="472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Circuit</a:t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Requirements and Specifications</a:t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370800" y="1119800"/>
            <a:ext cx="8402400" cy="4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lang="en-US" sz="2000"/>
              <a:t>Requirement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1" lang="en-US" sz="2000"/>
              <a:t>:</a:t>
            </a:r>
            <a:endParaRPr sz="2000"/>
          </a:p>
          <a:p>
            <a:pPr indent="-266700" lvl="1" marL="742950" rtl="0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Current controlled positive high voltage ideal diode controller (Current merge circuit) to get a 200A output</a:t>
            </a:r>
            <a:endParaRPr sz="2000"/>
          </a:p>
          <a:p>
            <a:pPr indent="-266700" lvl="1" marL="7429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Current sensing</a:t>
            </a:r>
            <a:endParaRPr sz="2000"/>
          </a:p>
          <a:p>
            <a:pPr indent="-266700" lvl="1" marL="7429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14.8V, 140A output for motors through kill switch to turn off the motors for safety</a:t>
            </a:r>
            <a:endParaRPr sz="2000"/>
          </a:p>
          <a:p>
            <a:pPr indent="-29845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 </a:t>
            </a:r>
            <a:r>
              <a:rPr b="1" lang="en-US" sz="2000"/>
              <a:t>Specifications:</a:t>
            </a:r>
            <a:endParaRPr sz="20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LTC4357 Positive High Voltage Diode Controller</a:t>
            </a:r>
            <a:endParaRPr sz="2000"/>
          </a:p>
          <a:p>
            <a:pPr indent="-266700" lvl="1" marL="7429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Current sensing: Teensy and AD8217 Zero-Drift Current Shunt Monitor</a:t>
            </a:r>
            <a:endParaRPr sz="2000"/>
          </a:p>
          <a:p>
            <a:pPr indent="-266700" lvl="1" marL="7429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Kill Switch: Infineon OptiMOS</a:t>
            </a:r>
            <a:r>
              <a:rPr baseline="30000" lang="en-US" sz="2000"/>
              <a:t>TM</a:t>
            </a:r>
            <a:r>
              <a:rPr lang="en-US" sz="2000"/>
              <a:t> Power-MOSFET, 30V</a:t>
            </a:r>
            <a:endParaRPr sz="2000"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FD Level 2, Merge Circuit</a:t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D Level2 Merge Circuit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5" y="1276550"/>
            <a:ext cx="9049024" cy="5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JP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20" y="1219200"/>
            <a:ext cx="6565555" cy="48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Merge Circuit Schematic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Conversion</a:t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Project Specifications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Motivation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Objectives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Adjustments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Systems Design and Functionality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Merge Circuit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Power Conversion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Backplane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Controls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Software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Project Management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Budget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Schedule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Risks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Additional Information</a:t>
            </a:r>
            <a:endParaRPr sz="1800"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04800" y="1061500"/>
            <a:ext cx="82296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Power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Outputs:</a:t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66700" lvl="1" marL="74295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48V, 0.5A (PoE for a camera)</a:t>
            </a:r>
            <a:endParaRPr sz="2000"/>
          </a:p>
          <a:p>
            <a:pPr indent="-266700" lvl="1" marL="74295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48V, 1A (DVL)</a:t>
            </a:r>
            <a:endParaRPr sz="2000"/>
          </a:p>
          <a:p>
            <a:pPr indent="-266700" lvl="1" marL="74295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19V, 4A isolated (CPU)</a:t>
            </a:r>
            <a:endParaRPr sz="2000"/>
          </a:p>
          <a:p>
            <a:pPr indent="-266700" lvl="1" marL="74295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lang="en-US" sz="2000"/>
              <a:t>12V, 3A (electromechanical actuators)</a:t>
            </a:r>
            <a:endParaRPr sz="2000"/>
          </a:p>
          <a:p>
            <a:pPr indent="-266700" lvl="1" marL="742950" marR="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5V, </a:t>
            </a:r>
            <a:r>
              <a:rPr lang="en-US" sz="2000"/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000"/>
              <a:t>(digital components</a:t>
            </a:r>
            <a:r>
              <a:rPr lang="en-US" sz="2000"/>
              <a:t>)</a:t>
            </a:r>
            <a:endParaRPr sz="2000"/>
          </a:p>
          <a:p>
            <a:pPr indent="0" lvl="0" marL="914400" marR="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0" marL="342900" marR="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C</a:t>
            </a:r>
            <a:r>
              <a:rPr lang="en-US" sz="2000"/>
              <a:t>urrent sensing for each output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FD Level 2, Power</a:t>
            </a:r>
            <a:endParaRPr/>
          </a:p>
        </p:txBody>
      </p:sp>
      <p:pic>
        <p:nvPicPr>
          <p:cNvPr descr="Power CDR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50" y="1219200"/>
            <a:ext cx="6431281" cy="482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Power Specifications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4800" y="1137700"/>
            <a:ext cx="8229600" cy="5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48.0V: LT3958 High Efficiency, Switching Boost Converter</a:t>
            </a:r>
            <a:endParaRPr sz="2000"/>
          </a:p>
          <a:p>
            <a:pPr indent="-298450" lvl="0" marL="34290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19.0V: LTC3780 High Efficiency, Switching Boost Converter</a:t>
            </a:r>
            <a:endParaRPr sz="2000"/>
          </a:p>
          <a:p>
            <a:pPr indent="-298450" lvl="0" marL="342900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12.0V: LTC3780 High Efficiency, Switching Buck Converter</a:t>
            </a:r>
            <a:endParaRPr sz="2000"/>
          </a:p>
          <a:p>
            <a:pPr indent="-29845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5.0V: Recom R-78E5.0-1.0 Switching Regulator</a:t>
            </a:r>
            <a:endParaRPr sz="2000"/>
          </a:p>
          <a:p>
            <a:pPr indent="-298450" lvl="0" marL="342900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lang="en-US" sz="2000"/>
              <a:t>Current sensing: Teensy and AD8217 Zero-Drift Current Shunt Monitors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Schematic, 14.8V to 48V</a:t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600"/>
            <a:ext cx="8839200" cy="34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50" y="4555875"/>
            <a:ext cx="3670100" cy="1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Schematic, 14.8V to 19V</a:t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5" y="1130238"/>
            <a:ext cx="8498275" cy="47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Backplane</a:t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Design: Backplane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62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Requirements</a:t>
            </a:r>
            <a:r>
              <a:rPr lang="en-US" sz="2000"/>
              <a:t>:</a:t>
            </a:r>
            <a:endParaRPr sz="2000"/>
          </a:p>
          <a:p>
            <a:pPr indent="-2667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Take in 14.8V, 40A from current merge circuit </a:t>
            </a:r>
            <a:endParaRPr sz="2000"/>
          </a:p>
          <a:p>
            <a:pPr indent="-2667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Deliver 5V, 12V, 19V, and 48V outputs from the power board to the controls system, CPU, and sensors</a:t>
            </a:r>
            <a:endParaRPr sz="2000"/>
          </a:p>
          <a:p>
            <a:pPr indent="-2667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Provide PWM from the controls system to ESCs</a:t>
            </a:r>
            <a:endParaRPr sz="2000"/>
          </a:p>
          <a:p>
            <a:pPr indent="-2667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Provide connectivity and stability to merge board, ESC holders, control board, power conversion board</a:t>
            </a:r>
            <a:endParaRPr sz="2000"/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0" y="295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Specifications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Wire-to-board connectors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ESCs: 8x3 Pin Headers, 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5V, PWM Signal, Ground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Digital Components: Molex Nano-Fit Power Connectors</a:t>
            </a:r>
            <a:endParaRPr sz="2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6x5V outputs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Actuators: Nano-Fit Power Connectors</a:t>
            </a:r>
            <a:endParaRPr sz="2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2x12V outputs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1x CPU: Molex Nano-Fit Power Connectors </a:t>
            </a:r>
            <a:endParaRPr sz="2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2x19V output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1x DVL, and 1x Power Over Ethernet</a:t>
            </a:r>
            <a:endParaRPr sz="2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2x48V	output</a:t>
            </a:r>
            <a:endParaRPr/>
          </a:p>
          <a:p>
            <a:pPr indent="0" lvl="0" marL="2032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0" y="3094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Specifications, Cont’d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Board-to-Board Connectors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Merge Circuit: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Molex ExtremePower Edge Connector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2x Power Segment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ESC Holders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Molex ExtremePower Edge Connector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Control Board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Molex ExtremePower Edge Connector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1x Power Segment, 1x Data Segment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Power Conversion Board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Molex ExtremePower Edge Connector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6x Power Segments</a:t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Systems</a:t>
            </a:r>
            <a:endParaRPr/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1.0 Project Specifications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Requirements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Connect to backplane via board to board connector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Communicate with CPU via USB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 debugging outputs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Output 8 PWM signals</a:t>
            </a:r>
            <a:endParaRPr sz="2400"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FD: Level 2, Controls</a:t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ntrols FD2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8839199" cy="37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Specifications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228600" y="1295400"/>
            <a:ext cx="8229600" cy="4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STM32F767 Cortex M7 microcontroller</a:t>
            </a:r>
            <a:endParaRPr sz="2400"/>
          </a:p>
          <a:p>
            <a:pPr indent="-323850" lvl="0" marL="34290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ST-LINK programmer (JTAG header)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FT232RL UART/USB for cpu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Slot connection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8xPWM output (slot contacts)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Reset button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Status LEDs (per PWM)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TI LM3940 Lin. Reg. (5V to 3.3V)</a:t>
            </a:r>
            <a:endParaRPr sz="2400"/>
          </a:p>
          <a:p>
            <a:pPr indent="-1397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ibre Baskerville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9" name="Shape 35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Controls Algorithm Requirements</a:t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228600" y="1371600"/>
            <a:ext cx="8229600" cy="4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Yaw position, err &lt; 1%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Heading Speed, err &lt; 1%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Roll position, err &lt; 0.3%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Pitch position, err &lt; 0.3%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Depth position, err &lt; 0.1% 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Reject step disturbances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Algorithms Approach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</a:pPr>
            <a:r>
              <a:rPr lang="en-US"/>
              <a:t>Yaw as a system: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2 motors to control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Independent of other controllers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Speed as a system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2 motors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Independent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Pitch, Roll, Depth as a system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4 motors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interdependent</a:t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Yaw Control</a:t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gular Position Control Scheme.pn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3159500"/>
            <a:ext cx="79248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152375" y="1606425"/>
            <a:ext cx="7924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Actual drag term:  - (Kd/2)(θ’)^2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Approximation:  </a:t>
            </a:r>
            <a:r>
              <a:rPr lang="en-US" sz="2400">
                <a:solidFill>
                  <a:schemeClr val="dk1"/>
                </a:solidFill>
              </a:rPr>
              <a:t>(θ’)^2 ≅ A*θ’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Speed Control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0" y="1341432"/>
            <a:ext cx="82296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Actual drag term:  - (Kd/2)(H’)^2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Approximation:  (θ’)^2 ≅ A*H’</a:t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peed_Controller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39822"/>
            <a:ext cx="8077200" cy="246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Pitch, Roll, Depth Control</a:t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38149" l="34478" r="33001" t="29209"/>
          <a:stretch/>
        </p:blipFill>
        <p:spPr>
          <a:xfrm>
            <a:off x="0" y="1219200"/>
            <a:ext cx="4481875" cy="253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b="14208" l="36028" r="35800" t="64016"/>
          <a:stretch/>
        </p:blipFill>
        <p:spPr>
          <a:xfrm>
            <a:off x="0" y="3749650"/>
            <a:ext cx="4481875" cy="19486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6044125" y="2020050"/>
            <a:ext cx="1174200" cy="3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248525" y="20200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M1</a:t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218325" y="20200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M2</a:t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248525" y="43864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M3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218325" y="43864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M4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Sensors Performance</a:t>
            </a:r>
            <a:endParaRPr/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0" y="12652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DVL: </a:t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Ping rate: 8Hz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Long term velocity accuracy: 0.1cm/s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IMU: </a:t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Data </a:t>
            </a:r>
            <a:r>
              <a:rPr lang="en-US"/>
              <a:t>acquisition</a:t>
            </a:r>
            <a:r>
              <a:rPr lang="en-US"/>
              <a:t>: 400Hz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Gyroscope resolution: 0.06°/s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Accelerometer resolution: 490μg</a:t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422" name="Shape 4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petition Pool Final Layout.png" id="136" name="Shape 136"/>
          <p:cNvPicPr preferRelativeResize="0"/>
          <p:nvPr/>
        </p:nvPicPr>
        <p:blipFill rotWithShape="1">
          <a:blip r:embed="rId3">
            <a:alphaModFix/>
          </a:blip>
          <a:srcRect b="16854" l="10728" r="17607" t="8434"/>
          <a:stretch/>
        </p:blipFill>
        <p:spPr>
          <a:xfrm rot="5400000">
            <a:off x="1184999" y="-1116124"/>
            <a:ext cx="6789126" cy="9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31" name="Shape 43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7 Software Flow Diagram (simplified).png"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01" y="249050"/>
            <a:ext cx="8554200" cy="64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40" name="Shape 44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228600" y="1295400"/>
            <a:ext cx="8229600" cy="4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Controls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921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Primarily interrupt-based</a:t>
            </a:r>
            <a:endParaRPr sz="2400"/>
          </a:p>
          <a:p>
            <a:pPr indent="-2921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Combination of mathematics and states</a:t>
            </a:r>
            <a:endParaRPr sz="2400"/>
          </a:p>
          <a:p>
            <a:pPr indent="-32385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lang="en-US" sz="2400"/>
              <a:t>Additional Software:  Current Sensing</a:t>
            </a:r>
            <a:endParaRPr sz="2400"/>
          </a:p>
          <a:p>
            <a:pPr indent="-2921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2x Teensy 3.2</a:t>
            </a:r>
            <a:endParaRPr sz="2400"/>
          </a:p>
          <a:p>
            <a:pPr indent="-2921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Plug directly into cpu</a:t>
            </a:r>
            <a:endParaRPr sz="2400"/>
          </a:p>
          <a:p>
            <a:pPr indent="-2921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Poll 5 ADC ch. (power conv. circuits) </a:t>
            </a:r>
            <a:endParaRPr sz="2400"/>
          </a:p>
          <a:p>
            <a:pPr indent="-292100" lvl="1" marL="74295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–"/>
            </a:pPr>
            <a:r>
              <a:rPr lang="en-US" sz="2400"/>
              <a:t>Poll 8 ADC ch. (motor current), 2 ADC ch. (power/controls boards), 1 comparator input for kill switch</a:t>
            </a:r>
            <a:endParaRPr sz="2400"/>
          </a:p>
          <a:p>
            <a:pPr indent="-228600" lvl="2" marL="1143000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Send kill switch signal to cpu (in turn, to controls board)</a:t>
            </a:r>
            <a:endParaRPr/>
          </a:p>
          <a:p>
            <a:pPr indent="-1397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ibre Baskervill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3.0 Project Management</a:t>
            </a:r>
            <a:endParaRPr/>
          </a:p>
        </p:txBody>
      </p:sp>
      <p:sp>
        <p:nvSpPr>
          <p:cNvPr id="448" name="Shape 4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 of Labor</a:t>
            </a:r>
            <a:endParaRPr/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56" name="Shape 45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Shape 457"/>
          <p:cNvGraphicFramePr/>
          <p:nvPr/>
        </p:nvGraphicFramePr>
        <p:xfrm>
          <a:off x="824675" y="13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2690750"/>
                <a:gridCol w="4641225"/>
              </a:tblGrid>
              <a:tr h="6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Kyle (Power and Controls)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Project Co-Lead, Robosub Liaison, Design Point Person, Merge Circuit Board Design 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Cassandra (Controls)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Project Co-Lead, Chief Administrator, Controls Board Design, Controls Algorithms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Abby (Controls)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Controls Board Design, Controls Algorithms, Motor SysID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Daniel (Controls)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Budgeteer, Controls Board Design, Controller Software, Manage Ordering Materials for Controls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79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Hasan (Power)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Backplane Design,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Manage Ordering Power Parts</a:t>
                      </a: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Yuvin (Power)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Converter Board Design,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Order Power PCBs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Power &amp; Backplane </a:t>
            </a:r>
            <a:r>
              <a:rPr lang="en-US"/>
              <a:t>Budget</a:t>
            </a:r>
            <a:endParaRPr/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65" name="Shape 46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Shape 466"/>
          <p:cNvGraphicFramePr/>
          <p:nvPr/>
        </p:nvGraphicFramePr>
        <p:xfrm>
          <a:off x="495300" y="11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1823000"/>
                <a:gridCol w="1823000"/>
                <a:gridCol w="1823000"/>
                <a:gridCol w="18230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Price ($)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Quantity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2-layer PCB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33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 (x3 revisions)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297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Power MOSFETs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76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Teensy 3.2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DC/DC converters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LiPo batteries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Molex Connectors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78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 Parts (ICs, resistors, capacitors, connectors)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Shipping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7" name="Shape 467"/>
          <p:cNvSpPr txBox="1"/>
          <p:nvPr/>
        </p:nvSpPr>
        <p:spPr>
          <a:xfrm>
            <a:off x="4978325" y="5816086"/>
            <a:ext cx="2808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$ 725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Controls Budget</a:t>
            </a:r>
            <a:endParaRPr/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75" name="Shape 47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6" name="Shape 476"/>
          <p:cNvGraphicFramePr/>
          <p:nvPr/>
        </p:nvGraphicFramePr>
        <p:xfrm>
          <a:off x="495300" y="1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1823000"/>
                <a:gridCol w="1823000"/>
                <a:gridCol w="1823000"/>
                <a:gridCol w="18230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Price ($)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Quantity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Microcontroller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15.98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47.94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STM32 Development Board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2-layer PCB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43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(x3 revisions)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129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FT232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4.50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13.50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ST-LINK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22.61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22.61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Misc. Parts &amp; Connectors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Shipping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7" name="Shape 477"/>
          <p:cNvSpPr txBox="1"/>
          <p:nvPr/>
        </p:nvSpPr>
        <p:spPr>
          <a:xfrm>
            <a:off x="4436137" y="5670825"/>
            <a:ext cx="3369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$ 363.05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Budget</a:t>
            </a:r>
            <a:endParaRPr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85" name="Shape 48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Shape 486"/>
          <p:cNvGraphicFramePr/>
          <p:nvPr/>
        </p:nvGraphicFramePr>
        <p:xfrm>
          <a:off x="1006950" y="16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3586525"/>
                <a:gridCol w="31753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  <a:endParaRPr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Power &amp; Backplane Subsystems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725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Controls Subsystem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363.05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Misc. Parts &amp; Connectors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Shape 487"/>
          <p:cNvSpPr txBox="1"/>
          <p:nvPr/>
        </p:nvSpPr>
        <p:spPr>
          <a:xfrm>
            <a:off x="3505200" y="4026200"/>
            <a:ext cx="4332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$1148.05 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Schedule</a:t>
            </a:r>
            <a:endParaRPr/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5" name="Shape 495"/>
          <p:cNvGraphicFramePr/>
          <p:nvPr/>
        </p:nvGraphicFramePr>
        <p:xfrm>
          <a:off x="679450" y="15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{92CF508B-4E02-43D4-841B-E438CFC42A02}</a:tableStyleId>
              </a:tblPr>
              <a:tblGrid>
                <a:gridCol w="2507300"/>
                <a:gridCol w="5173400"/>
              </a:tblGrid>
              <a:tr h="85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2.14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Characterize motors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Complete all PCB schematics, layouts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Write testing plans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Deadline: order all PCBs, rev A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85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3.9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All boards populated and tested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Integration testing completed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Respin boards if necessary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85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4.20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Tune controllers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Continue testing on submarine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Order/populate PCBs rev C if necessary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  <a:tr h="55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5.4 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Final testing/verification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Prepare presentation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Senior Design EXPO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228938" y="147375"/>
            <a:ext cx="7772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Risks</a:t>
            </a:r>
            <a:endParaRPr/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3" name="Shape 503"/>
          <p:cNvGraphicFramePr/>
          <p:nvPr/>
        </p:nvGraphicFramePr>
        <p:xfrm>
          <a:off x="266700" y="1066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{6AB4B4E6-3B94-439A-B43C-05701A688C71}</a:tableStyleId>
              </a:tblPr>
              <a:tblGrid>
                <a:gridCol w="4305300"/>
                <a:gridCol w="4305300"/>
              </a:tblGrid>
              <a:tr h="34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Risks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Contingency Plan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52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Mechanical team not completing robot in sufficient time for integration testing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We need to do as much integration testing outside the water as possible, and be prepared for long hours of testing/tuning in a pool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80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Current linearizations may be insufficient for actual model of the system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We would have to create a better linearization that would likely be more complex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7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PCB delamination due to high temperatures within the UAV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Epoxy the entire board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89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Unable to purchase certain necessary sensors, we must not break the ones we already have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Send parts back to manufacturer for repair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81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Need to coordinate with other teams for integration, this usually causes unforeseen issues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Lots of communication and plan</a:t>
                      </a: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as much time as possible for integration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Shape 5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Mechanical Design</a:t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ubDraftIsometric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15" y="1341425"/>
            <a:ext cx="5570584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19" name="Shape 51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7 Software Flow Diagram.png"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8" y="954000"/>
            <a:ext cx="8144926" cy="5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FT232 - MCU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28" name="Shape 52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729275" cy="5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ST-Link JTAG connectivity</a:t>
            </a:r>
            <a:endParaRPr b="0" i="0" sz="28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37" name="Shape 53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00" y="1219200"/>
            <a:ext cx="4367165" cy="51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Schematic, Backplane</a:t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PNG" id="546" name="Shape 546"/>
          <p:cNvPicPr preferRelativeResize="0"/>
          <p:nvPr/>
        </p:nvPicPr>
        <p:blipFill rotWithShape="1">
          <a:blip r:embed="rId3">
            <a:alphaModFix/>
          </a:blip>
          <a:srcRect b="0" l="0" r="891" t="0"/>
          <a:stretch/>
        </p:blipFill>
        <p:spPr>
          <a:xfrm>
            <a:off x="538263" y="1119712"/>
            <a:ext cx="8067475" cy="46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 8217</a:t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7-01-30 at 5.38.33 PM.png" id="554" name="Shape 554"/>
          <p:cNvPicPr preferRelativeResize="0"/>
          <p:nvPr/>
        </p:nvPicPr>
        <p:blipFill rotWithShape="1">
          <a:blip r:embed="rId3">
            <a:alphaModFix/>
          </a:blip>
          <a:srcRect b="0" l="0" r="0" t="2969"/>
          <a:stretch/>
        </p:blipFill>
        <p:spPr>
          <a:xfrm>
            <a:off x="693088" y="1165952"/>
            <a:ext cx="775783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Electrical Design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2 x 14.8V, 10C, 10Ah, Multistar Li-Po batteries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2 x 4 High Power SubConn Connectors (Batteries)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3 x SubConn Ethernet Connectors (POE Camera, DVL, 1 Extra)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3 x 4 Pin SubConn Connectors (Actuators/Hydrophones)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8 x 3 Pin SubConn Connectors (Motors)</a:t>
            </a:r>
            <a:endParaRPr sz="2000"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•Develop a control system on a microcontroller. </a:t>
            </a:r>
            <a:endParaRPr sz="1800"/>
          </a:p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–Manage 8 PWM driven motors</a:t>
            </a:r>
            <a:endParaRPr sz="1800"/>
          </a:p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–Pitch, roll, yaw, depth, speed stability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•Develop circuit and supporting hardware to merge two 14.8V 100A LiPo Batteries into one 14.8V 200A line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•Develop power conversion circuits</a:t>
            </a:r>
            <a:endParaRPr sz="1800"/>
          </a:p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–12.8A 14.8V input</a:t>
            </a:r>
            <a:endParaRPr sz="1800"/>
          </a:p>
          <a:p>
            <a:pPr indent="45720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–5V, 12V, 19V, 48V output lines between 1-4A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•Develop  backplane PCB to simplify connection of all current and future PCBs for the submarine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Reasoning and Applications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Mitigate technical and user faults experienced by past CU Robotics RoboSub teams</a:t>
            </a:r>
            <a:endParaRPr sz="2200"/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wire management</a:t>
            </a:r>
            <a:endParaRPr sz="2200"/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inefficient motor controller</a:t>
            </a:r>
            <a:endParaRPr sz="2200"/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difficulties in component repair/replacement</a:t>
            </a:r>
            <a:endParaRPr sz="22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Modular systems development</a:t>
            </a:r>
            <a:endParaRPr sz="2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Adjustments: Backplane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1.	Remove Communication Lines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Justification: CPU handles peripherals, only one Communication line needed, avoid EM pitfalls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2.	Merge circuit placed on stand alone PCB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Circuit is most susceptible to damage.  Replacing merge circuit simplified and reduce costs</a:t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3.	Eliminate central backplane board</a:t>
            </a:r>
            <a:endParaRPr sz="22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Justification</a:t>
            </a:r>
            <a:r>
              <a:rPr lang="en-US" sz="2200"/>
              <a:t>: Space constraints makes a central board unfeasible.</a:t>
            </a:r>
            <a:endParaRPr sz="2200"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