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7026275" cy="9312275"/>
  <p:embeddedFontLst>
    <p:embeddedFont>
      <p:font typeface="Domine"/>
      <p:regular r:id="rId60"/>
      <p:bold r:id="rId61"/>
    </p:embeddedFont>
    <p:embeddedFont>
      <p:font typeface="Libre Baskerville"/>
      <p:regular r:id="rId62"/>
      <p:bold r:id="rId63"/>
      <p: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59AC9BB-C61E-4080-9A5A-B89AE76593E3}">
  <a:tblStyle styleId="{859AC9BB-C61E-4080-9A5A-B89AE76593E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4D7DDA4-0601-4D19-A076-A723C45443B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3F9FA"/>
          </a:solidFill>
        </a:fill>
      </a:tcStyle>
    </a:wholeTbl>
    <a:band1H>
      <a:tcStyle>
        <a:fill>
          <a:solidFill>
            <a:srgbClr val="E7F3F4"/>
          </a:solidFill>
        </a:fill>
      </a:tcStyle>
    </a:band1H>
    <a:band1V>
      <a:tcStyle>
        <a:fill>
          <a:solidFill>
            <a:srgbClr val="E7F3F4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ibreBaskerville-regular.fntdata"/><Relationship Id="rId61" Type="http://schemas.openxmlformats.org/officeDocument/2006/relationships/font" Target="fonts/Domine-bold.fntdata"/><Relationship Id="rId20" Type="http://schemas.openxmlformats.org/officeDocument/2006/relationships/slide" Target="slides/slide15.xml"/><Relationship Id="rId64" Type="http://schemas.openxmlformats.org/officeDocument/2006/relationships/font" Target="fonts/LibreBaskerville-italic.fntdata"/><Relationship Id="rId63" Type="http://schemas.openxmlformats.org/officeDocument/2006/relationships/font" Target="fonts/LibreBaskervill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omin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9862" y="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84275" y="698500"/>
            <a:ext cx="4657724" cy="3492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3262" y="4422775"/>
            <a:ext cx="5619750" cy="419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4555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9862" y="8845550"/>
            <a:ext cx="304482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*Vehicle requires 6 different power outputs, 5 of which we need to either boost or buck.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*So, let’s get started with the requirements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Hassan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*The first requirement is consisted of five power outputs: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US"/>
              <a:t>-The first is a 48 volt, half an amp line for a camera, (it is going to be a power over ethernet line)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/>
              <a:t>-The second output is also a 48V line, but this time we need one amp. This line is required to power a doppler velocity log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/>
              <a:t>-The third is an isolated …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/>
              <a:t>-EA in the vehicle requires 12V and 3A, that’s where the fourth power output comes in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US"/>
              <a:t>-Last but not least is the 5 volt one amps converter that will be powering a bunch of digital components like the IMU(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inertial measurement unit</a:t>
            </a:r>
            <a:r>
              <a:rPr lang="en-US"/>
              <a:t>), Hydrophones and other controls system parts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*Current sensors because: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-We don’t want to run 200 Amps through one sensing resistor. It creates a </a:t>
            </a:r>
            <a:r>
              <a:rPr lang="en-US"/>
              <a:t>single</a:t>
            </a:r>
            <a:r>
              <a:rPr lang="en-US"/>
              <a:t> point of </a:t>
            </a:r>
            <a:r>
              <a:rPr lang="en-US"/>
              <a:t>failure.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-Also, it is more </a:t>
            </a:r>
            <a:r>
              <a:rPr lang="en-US"/>
              <a:t>beneficial for us to have a sensor per each output because it helps us in debugging. For Example, if we had a railing issue, we could easily identify which line is causing it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Hassan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Hassan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Hassan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/>
              <a:t>Hassan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*POC Schematics, going to be updated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*Same circuit for the 12V converter, but with different passive components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Note: languages - C (arduino C for teensy), IDE - SW4STM and TeensyDuino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STM HAL library used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6" name="Shape 50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75" lIns="93350" rIns="93350" tIns="46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75" lIns="93350" rIns="93350" tIns="466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84275" y="698500"/>
            <a:ext cx="4657800" cy="3492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703262" y="4422775"/>
            <a:ext cx="5619900" cy="419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979862" y="8845550"/>
            <a:ext cx="3044699" cy="465000"/>
          </a:xfrm>
          <a:prstGeom prst="rect">
            <a:avLst/>
          </a:prstGeom>
        </p:spPr>
        <p:txBody>
          <a:bodyPr anchorCtr="0" anchor="b" bIns="46675" lIns="93350" rIns="93350" tIns="466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87" name="Shape 87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99" name="Shape 99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1242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105" name="Shape 105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27" name="Shape 27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571500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0" y="13716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343400" y="13716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46" name="Shape 46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56" name="Shape 56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cxnSp>
        <p:nvCxnSpPr>
          <p:cNvPr id="62" name="Shape 62"/>
          <p:cNvCxnSpPr/>
          <p:nvPr/>
        </p:nvCxnSpPr>
        <p:spPr>
          <a:xfrm>
            <a:off x="0" y="100584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00B0F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8732" l="25852" r="37074" t="12666"/>
          <a:stretch/>
        </p:blipFill>
        <p:spPr>
          <a:xfrm>
            <a:off x="8458200" y="5828346"/>
            <a:ext cx="45720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3505200" y="634746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77778" t="0"/>
          <a:stretch/>
        </p:blipFill>
        <p:spPr>
          <a:xfrm>
            <a:off x="152400" y="5795962"/>
            <a:ext cx="762000" cy="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852700" y="28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3719300"/>
                <a:gridCol w="3719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Hassan Alahmed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Abbigail Caballero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Kyle Harlow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Daniel Henderson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Yuvin Kokuhennadige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Cassandra Noice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0" y="581825"/>
            <a:ext cx="91440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Ocean’s Seven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Critical 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Review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0" y="5408175"/>
            <a:ext cx="9144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University of Colorado, Boulder</a:t>
            </a:r>
          </a:p>
          <a:p>
            <a:pPr lv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31 January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772000" y="6171250"/>
            <a:ext cx="372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Adjustments: </a:t>
            </a:r>
            <a:r>
              <a:rPr lang="en-US"/>
              <a:t>Controls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1.	Removed navigation system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Implementation unfeasible in allotted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2. Redefined control system responsibilities, 2x SISO, 1x MIMO, removed option for H</a:t>
            </a:r>
            <a:r>
              <a:rPr baseline="-25000" lang="en-US" sz="2200"/>
              <a:t>2</a:t>
            </a:r>
            <a:r>
              <a:rPr lang="en-US" sz="2200"/>
              <a:t>/H</a:t>
            </a:r>
            <a:r>
              <a:rPr baseline="-25000" lang="en-US" sz="2200"/>
              <a:t>inf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Simplify controller design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3. Moved peripheral drivers to main cpu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cpu is better equipped to handle data, perform initial integration, limits number of communication channels on the PCB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Adjustments: </a:t>
            </a:r>
            <a:r>
              <a:rPr lang="en-US"/>
              <a:t>Power Systems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1.	Dropped 3.3V, 24V rails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No longer required by client.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2.	Added 12V rail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Required by client for electromechanical actuators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3.	D</a:t>
            </a:r>
            <a:r>
              <a:rPr lang="en-US" sz="2200"/>
              <a:t>istributed c</a:t>
            </a:r>
            <a:r>
              <a:rPr lang="en-US" sz="2200"/>
              <a:t>urrent sensing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200"/>
              <a:t>Justification: Removes single point of failure, gives more information about system</a:t>
            </a:r>
            <a:r>
              <a:rPr lang="en-US" sz="2400"/>
              <a:t>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2.0 Design and Functionality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1900237"/>
            <a:ext cx="90487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Functional Decomposition, Level 0</a:t>
            </a: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Functional Decomposition, Level 1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Level1 Block Diagram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504"/>
            <a:ext cx="8991598" cy="472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Merge Circuit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Requirements and Specifications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370800" y="1119800"/>
            <a:ext cx="8402400" cy="4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8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b="1" lang="en-US" sz="2000"/>
              <a:t>Requirement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1" lang="en-US" sz="2000"/>
              <a:t>:</a:t>
            </a:r>
          </a:p>
          <a:p>
            <a:pPr indent="476250" lvl="1" rtl="0">
              <a:lnSpc>
                <a:spcPct val="15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Current controlled positive high voltage ideal diode controller (Current merge circuit) to get a 200A output</a:t>
            </a:r>
          </a:p>
          <a:p>
            <a:pPr indent="476250" lvl="1" rtl="0">
              <a:lnSpc>
                <a:spcPct val="15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Current sensing</a:t>
            </a:r>
          </a:p>
          <a:p>
            <a:pPr indent="476250" lvl="1" rtl="0">
              <a:lnSpc>
                <a:spcPct val="15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14.8V, 140A output for motors through kill switch to turn off the motors for safety</a:t>
            </a:r>
          </a:p>
          <a:p>
            <a:pPr indent="44450"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 </a:t>
            </a:r>
            <a:r>
              <a:rPr b="1" lang="en-US" sz="2000"/>
              <a:t>Specifications:</a:t>
            </a:r>
          </a:p>
          <a:p>
            <a:pPr indent="-266700" lvl="1" marL="742950" marR="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LTC4357 Positive High Voltage Diode Controller</a:t>
            </a:r>
          </a:p>
          <a:p>
            <a:pPr indent="476250" lvl="1" rtl="0">
              <a:lnSpc>
                <a:spcPct val="15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Current sensing: Teensy and AD8217 Zero-Drift Current Shunt Monitor</a:t>
            </a:r>
          </a:p>
          <a:p>
            <a:pPr indent="476250" lvl="1" rtl="0">
              <a:lnSpc>
                <a:spcPct val="15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Kill Switch: Infineon OptiMOS</a:t>
            </a:r>
            <a:r>
              <a:rPr baseline="30000" lang="en-US" sz="2000"/>
              <a:t>TM</a:t>
            </a:r>
            <a:r>
              <a:rPr lang="en-US" sz="2000"/>
              <a:t> Power-MOSFET, 30V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FD Level 2, Merge Circuit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FD Level2 Merge Circuit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4" y="1276550"/>
            <a:ext cx="9049024" cy="54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apture.JP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19" y="1219199"/>
            <a:ext cx="6565555" cy="480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Merge Circuit Schematic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Power Conversion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Project Specifications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Motivation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Objectives</a:t>
            </a:r>
          </a:p>
          <a:p>
            <a:pPr indent="-342900" lvl="1" marL="91440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Adjustments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Systems Design and Functionality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Merge Circuit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Power Conversion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Backplane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Controls</a:t>
            </a:r>
          </a:p>
          <a:p>
            <a:pPr indent="-342900" lvl="1" marL="91440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Software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Project Management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Budget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Schedule</a:t>
            </a:r>
          </a:p>
          <a:p>
            <a:pPr indent="-342900" lvl="1" marL="914400">
              <a:spcBef>
                <a:spcPts val="0"/>
              </a:spcBef>
              <a:buSzPct val="100000"/>
              <a:buAutoNum type="alphaLcPeriod"/>
            </a:pPr>
            <a:r>
              <a:rPr lang="en-US" sz="1800"/>
              <a:t>Risks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-US" sz="1800"/>
              <a:t>Additional Information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Requirements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04800" y="1061500"/>
            <a:ext cx="82296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4450" lvl="0" marR="0" rtl="0" algn="l">
              <a:lnSpc>
                <a:spcPct val="115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Power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Outputs:</a:t>
            </a:r>
          </a:p>
          <a:p>
            <a:pPr indent="476250" lvl="1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48V, 0.5A (PoE for a camera)</a:t>
            </a:r>
          </a:p>
          <a:p>
            <a:pPr indent="476250" lvl="1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48V, 1A (DVL)</a:t>
            </a:r>
          </a:p>
          <a:p>
            <a:pPr indent="476250" lvl="1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19V, 4A isolated (CPU)</a:t>
            </a:r>
          </a:p>
          <a:p>
            <a:pPr indent="476250" lvl="1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000"/>
              <a:t>12V, 3A (electromechanical actuators)</a:t>
            </a:r>
          </a:p>
          <a:p>
            <a:pPr indent="476250" lvl="1" marR="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5V, </a:t>
            </a:r>
            <a:r>
              <a:rPr lang="en-US" sz="2000"/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lang="en-US" sz="2000"/>
              <a:t>(digital components</a:t>
            </a:r>
            <a:r>
              <a:rPr lang="en-US" sz="2000"/>
              <a:t>)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4450" lvl="0" marR="0" rtl="0" algn="l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C</a:t>
            </a:r>
            <a:r>
              <a:rPr lang="en-US" sz="2000"/>
              <a:t>urrent sensing for each output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FD Level 2, Power</a:t>
            </a:r>
          </a:p>
        </p:txBody>
      </p:sp>
      <p:pic>
        <p:nvPicPr>
          <p:cNvPr descr="Power CDR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50" y="1219200"/>
            <a:ext cx="6431280" cy="482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Power Specifications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4800" y="1137700"/>
            <a:ext cx="8229600" cy="5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44450" lvl="0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48.0V: LT3958 High Efficiency, Switching Boost Converter</a:t>
            </a:r>
          </a:p>
          <a:p>
            <a:pPr indent="44450" lvl="0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19.0V: LTC3780 High Efficiency, Switching Boost Converter</a:t>
            </a:r>
          </a:p>
          <a:p>
            <a:pPr indent="44450" lvl="0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12.0V: LTC3780 High Efficiency, Switching Buck Converter</a:t>
            </a:r>
          </a:p>
          <a:p>
            <a:pPr indent="44450" lvl="0" rtl="0">
              <a:lnSpc>
                <a:spcPct val="115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5.0V: Recom R-78E5.0-1.0 Switching Regulator</a:t>
            </a:r>
          </a:p>
          <a:p>
            <a:pPr indent="44450" lvl="0" rtl="0">
              <a:lnSpc>
                <a:spcPct val="15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000"/>
              <a:t>Current sensing: Teensy and AD8217 Zero-Drift Current Shunt Monitors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Schematic, 14.8V to 48V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600"/>
            <a:ext cx="8839200" cy="34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50" y="4555875"/>
            <a:ext cx="3670100" cy="173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Schematic, 14.8V to 19V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74" y="1130237"/>
            <a:ext cx="8498274" cy="47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Backplane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Subsystem Design: Backplane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62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4450" lvl="0" rtl="0">
              <a:lnSpc>
                <a:spcPct val="80000"/>
              </a:lnSpc>
              <a:spcBef>
                <a:spcPts val="460"/>
              </a:spcBef>
              <a:buSzPct val="100000"/>
            </a:pPr>
            <a:r>
              <a:rPr b="1" lang="en-US" sz="2000"/>
              <a:t>Requirements</a:t>
            </a:r>
            <a:r>
              <a:rPr lang="en-US" sz="2000"/>
              <a:t>:</a:t>
            </a:r>
          </a:p>
          <a:p>
            <a:pPr indent="476250" lvl="1" rtl="0">
              <a:lnSpc>
                <a:spcPct val="80000"/>
              </a:lnSpc>
              <a:spcBef>
                <a:spcPts val="460"/>
              </a:spcBef>
              <a:buSzPct val="100000"/>
            </a:pPr>
            <a:r>
              <a:rPr lang="en-US" sz="2000"/>
              <a:t>Take in 14.8V, 40A from current merge circuit </a:t>
            </a:r>
          </a:p>
          <a:p>
            <a:pPr indent="476250" lvl="1" rtl="0">
              <a:lnSpc>
                <a:spcPct val="80000"/>
              </a:lnSpc>
              <a:spcBef>
                <a:spcPts val="460"/>
              </a:spcBef>
              <a:buSzPct val="100000"/>
            </a:pPr>
            <a:r>
              <a:rPr lang="en-US" sz="2000"/>
              <a:t>Deliver 5V, 12V, 19V, and 48V outputs from the power board to the controls system, CPU, and sensors</a:t>
            </a:r>
          </a:p>
          <a:p>
            <a:pPr indent="476250" lvl="1" rtl="0">
              <a:lnSpc>
                <a:spcPct val="80000"/>
              </a:lnSpc>
              <a:spcBef>
                <a:spcPts val="460"/>
              </a:spcBef>
              <a:buSzPct val="100000"/>
            </a:pPr>
            <a:r>
              <a:rPr lang="en-US" sz="2000"/>
              <a:t>Provide PWM from the controls system to ESCs</a:t>
            </a:r>
          </a:p>
          <a:p>
            <a:pPr indent="476250" lvl="1" rtl="0">
              <a:lnSpc>
                <a:spcPct val="80000"/>
              </a:lnSpc>
              <a:spcBef>
                <a:spcPts val="460"/>
              </a:spcBef>
              <a:buSzPct val="100000"/>
            </a:pPr>
            <a:r>
              <a:rPr lang="en-US" sz="2000"/>
              <a:t>Provide connectivity and stability to merge board, ESC holders, control board, power conversion board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0" y="295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US" sz="2000"/>
              <a:t>Wire-to-board connectors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ESCs: 8x3 Pin Headers, </a:t>
            </a:r>
          </a:p>
          <a:p>
            <a:pPr indent="-355600" lvl="2" marL="1371600" rtl="0">
              <a:spcBef>
                <a:spcPts val="0"/>
              </a:spcBef>
              <a:buSzPct val="83333"/>
            </a:pPr>
            <a:r>
              <a:rPr lang="en-US"/>
              <a:t>5V, PWM Signal, Ground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Digital Components: Molex Nano-Fit Power Connectors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6x5V outputs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Actuators: Nano-Fit Power Connectors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2x12V outputs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1x CPU: Molex Nano-Fit Power Connectors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1x19V output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1x DVL, and 1x Power Over Ethernet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2x48V	output</a:t>
            </a:r>
          </a:p>
          <a:p>
            <a:pPr indent="0" lvl="0" marL="203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0" y="3094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Specifications, Cont’d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-US" sz="2000"/>
              <a:t>Board-to-Board Connectors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US" sz="2000"/>
              <a:t>Merge Circuit:</a:t>
            </a:r>
          </a:p>
          <a:p>
            <a:pPr indent="-355600" lvl="2" marL="1371600" rtl="0">
              <a:spcBef>
                <a:spcPts val="0"/>
              </a:spcBef>
              <a:buSzPct val="83333"/>
            </a:pPr>
            <a:r>
              <a:rPr lang="en-US"/>
              <a:t>Molex ExtremePower Edge Connector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2x Power Segment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ESC Holders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Molex ExtremePower Edge Connector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Control Board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Molex ExtremePower Edge Connector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1x Power Segment, 1x Data Segment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Power Conversion Board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Molex ExtremePower Edge Connector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6x Power Segments</a:t>
            </a: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Control Systems</a:t>
            </a:r>
          </a:p>
        </p:txBody>
      </p:sp>
      <p:sp>
        <p:nvSpPr>
          <p:cNvPr id="333" name="Shape 3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1.0 Project Specifications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Hardware Requirements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Connect to backplane via board to board connector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Communicate with CPU via USB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Visual debugging outputs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US" sz="2400"/>
              <a:t>Output 8 PWM signals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FD: Level 2, Controls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ntrols FD2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1600"/>
            <a:ext cx="8839198" cy="373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Hardware Specifications</a:t>
            </a:r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228600" y="1295400"/>
            <a:ext cx="8229600" cy="4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STM32F767 Cortex M7 microcontroller</a:t>
            </a:r>
          </a:p>
          <a:p>
            <a:pPr indent="19050" lvl="0" rtl="0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ST-LINK programmer (JTAG header)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FT232RL UART/USB for cpu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Slot connection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8xPWM output (slot contacts)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Reset button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Status LEDs (per PWM)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TI LM3940 Lin. Reg. (5V to 3.3V)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9" name="Shape 35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Controls Algorithm Requirements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228600" y="1371600"/>
            <a:ext cx="8229600" cy="4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Yaw position, err &lt; 1%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Heading Speed, err &lt; 1%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Roll position, err &lt; 0.3%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Pitch position, err &lt; 0.3%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Depth position, err &lt; 0.1% </a:t>
            </a:r>
          </a:p>
          <a:p>
            <a:pPr indent="19050" lvl="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Reject step disturbances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Control Algorithms Approach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</a:pPr>
            <a:r>
              <a:rPr lang="en-US"/>
              <a:t>Yaw as a system: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2 motors to control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Independent of other controllers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Speed as a system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2 motors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Independent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Pitch, Roll, Depth as a system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4 motors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lang="en-US"/>
              <a:t>interdependent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Yaw Control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Angular Position Control Scheme.png"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3159500"/>
            <a:ext cx="79248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152375" y="1606425"/>
            <a:ext cx="7924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Actual drag term:  - (Kd/2)(θ’)^2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Approximation:  </a:t>
            </a:r>
            <a:r>
              <a:rPr lang="en-US" sz="2400">
                <a:solidFill>
                  <a:schemeClr val="dk1"/>
                </a:solidFill>
              </a:rPr>
              <a:t>(θ’)^2 ≅ A*θ’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Speed Control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0" y="1341432"/>
            <a:ext cx="8229600" cy="174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Actual drag term:  - (Kd/2)(H’)^2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Approximation:  (θ’)^2 ≅ A*H’</a:t>
            </a: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peed_Controller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39821"/>
            <a:ext cx="8077200" cy="2464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Pitch, Roll, Depth Control</a:t>
            </a:r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38149" l="34478" r="33001" t="29209"/>
          <a:stretch/>
        </p:blipFill>
        <p:spPr>
          <a:xfrm>
            <a:off x="0" y="1219200"/>
            <a:ext cx="4481875" cy="25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b="14208" l="36028" r="35800" t="64016"/>
          <a:stretch/>
        </p:blipFill>
        <p:spPr>
          <a:xfrm>
            <a:off x="0" y="3749650"/>
            <a:ext cx="4481875" cy="19486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6044125" y="2020050"/>
            <a:ext cx="1174200" cy="3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248525" y="20200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M1</a:t>
            </a:r>
          </a:p>
        </p:txBody>
      </p:sp>
      <p:sp>
        <p:nvSpPr>
          <p:cNvPr id="405" name="Shape 405"/>
          <p:cNvSpPr/>
          <p:nvPr/>
        </p:nvSpPr>
        <p:spPr>
          <a:xfrm>
            <a:off x="7218325" y="20200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M2</a:t>
            </a:r>
          </a:p>
        </p:txBody>
      </p:sp>
      <p:sp>
        <p:nvSpPr>
          <p:cNvPr id="406" name="Shape 406"/>
          <p:cNvSpPr/>
          <p:nvPr/>
        </p:nvSpPr>
        <p:spPr>
          <a:xfrm>
            <a:off x="5248525" y="43864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M3</a:t>
            </a:r>
          </a:p>
        </p:txBody>
      </p:sp>
      <p:sp>
        <p:nvSpPr>
          <p:cNvPr id="407" name="Shape 407"/>
          <p:cNvSpPr/>
          <p:nvPr/>
        </p:nvSpPr>
        <p:spPr>
          <a:xfrm>
            <a:off x="7218325" y="4386450"/>
            <a:ext cx="795600" cy="79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Sensors Performance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0" y="12652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DVL: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Ping rate: 8Hz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Long term velocity accuracy: 0.1cm/s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IMU: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Data </a:t>
            </a:r>
            <a:r>
              <a:rPr lang="en-US"/>
              <a:t>acquisition</a:t>
            </a:r>
            <a:r>
              <a:rPr lang="en-US"/>
              <a:t>: 400Hz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Gyroscope resolution: 0.06°/s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Accelerometer resolution: 490μg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Software</a:t>
            </a:r>
          </a:p>
        </p:txBody>
      </p:sp>
      <p:sp>
        <p:nvSpPr>
          <p:cNvPr id="422" name="Shape 4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ompetition Pool Final Layout.png" id="136" name="Shape 136"/>
          <p:cNvPicPr preferRelativeResize="0"/>
          <p:nvPr/>
        </p:nvPicPr>
        <p:blipFill rotWithShape="1">
          <a:blip r:embed="rId3">
            <a:alphaModFix/>
          </a:blip>
          <a:srcRect b="16854" l="10728" r="17607" t="8434"/>
          <a:stretch/>
        </p:blipFill>
        <p:spPr>
          <a:xfrm rot="5400000">
            <a:off x="1184999" y="-1116124"/>
            <a:ext cx="6789126" cy="9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31" name="Shape 431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  <p:pic>
        <p:nvPicPr>
          <p:cNvPr descr="O7 Software Flow Diagram (simplified).png"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00" y="249049"/>
            <a:ext cx="8554200" cy="64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40" name="Shape 440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228600" y="1295400"/>
            <a:ext cx="8229600" cy="4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Controls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</a:p>
          <a:p>
            <a:pPr indent="-2921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Primarily interrupt-based</a:t>
            </a:r>
          </a:p>
          <a:p>
            <a:pPr indent="-29210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Combination of mathematics and states</a:t>
            </a:r>
          </a:p>
          <a:p>
            <a:pPr indent="19050" lvl="0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Libre Baskerville"/>
              <a:buChar char="•"/>
            </a:pPr>
            <a:r>
              <a:rPr lang="en-US" sz="2400"/>
              <a:t>Additional Software:  Current Sensing</a:t>
            </a:r>
          </a:p>
          <a:p>
            <a:pPr indent="450850" lvl="1" rtl="0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2x Teensy 3.2</a:t>
            </a:r>
          </a:p>
          <a:p>
            <a:pPr indent="450850" lvl="1" rtl="0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Plug directly into cpu</a:t>
            </a:r>
          </a:p>
          <a:p>
            <a:pPr indent="450850" lvl="1" rtl="0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Poll 5 ADC ch. (power conv. circuits) </a:t>
            </a:r>
          </a:p>
          <a:p>
            <a:pPr indent="450850" lvl="1" rtl="0">
              <a:lnSpc>
                <a:spcPct val="80000"/>
              </a:lnSpc>
              <a:spcBef>
                <a:spcPts val="460"/>
              </a:spcBef>
              <a:buClr>
                <a:schemeClr val="dk1"/>
              </a:buClr>
              <a:buSzPct val="100000"/>
              <a:buFont typeface="Libre Baskerville"/>
              <a:buChar char="–"/>
            </a:pPr>
            <a:r>
              <a:rPr lang="en-US" sz="2400"/>
              <a:t>Poll 8 ADC ch. (motor current), 2 ADC ch. (power/controls boards), 1 comparator input for kill switch</a:t>
            </a:r>
          </a:p>
          <a:p>
            <a:pPr lvl="2" rtl="0">
              <a:lnSpc>
                <a:spcPct val="80000"/>
              </a:lnSpc>
              <a:spcBef>
                <a:spcPts val="460"/>
              </a:spcBef>
            </a:pPr>
            <a:r>
              <a:rPr lang="en-US"/>
              <a:t>Send kill switch signal to cpu (in turn, to controls board)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Libre Baskervill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3.0 Project Management</a:t>
            </a:r>
          </a:p>
        </p:txBody>
      </p:sp>
      <p:sp>
        <p:nvSpPr>
          <p:cNvPr id="448" name="Shape 4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Division of Labor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56" name="Shape 456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</a:p>
        </p:txBody>
      </p:sp>
      <p:graphicFrame>
        <p:nvGraphicFramePr>
          <p:cNvPr id="457" name="Shape 457"/>
          <p:cNvGraphicFramePr/>
          <p:nvPr/>
        </p:nvGraphicFramePr>
        <p:xfrm>
          <a:off x="824675" y="13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2690750"/>
                <a:gridCol w="4641225"/>
              </a:tblGrid>
              <a:tr h="6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Kyle (Power and Controls)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Project Co-Lead, Robosub Liaison, Design Point Person, Merge Circuit Board Design </a:t>
                      </a: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Cassandra (Controls)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Project Co-Lead, Chief Administrator, Controls Board Design, Controls Algorithms</a:t>
                      </a: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Abby (Controls)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Controls Board Design, Controls Algorithms, Motor SysID</a:t>
                      </a: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Daniel (Controls)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Budgeteer, Controls Board Design, Controller Software, Manage Ordering Materials for Controls</a:t>
                      </a:r>
                    </a:p>
                  </a:txBody>
                  <a:tcPr marT="91425" marB="91425" marR="91425" marL="91425"/>
                </a:tc>
              </a:tr>
              <a:tr h="790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Hasan (Power)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Backplane Design,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Manage Ordering Power Parts</a:t>
                      </a: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</a:p>
                  </a:txBody>
                  <a:tcPr marT="91425" marB="91425" marR="91425" marL="91425"/>
                </a:tc>
              </a:tr>
              <a:tr h="664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Yuvin (Power)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Converter Board Design,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Order Power PCBs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Power &amp; Backplane </a:t>
            </a:r>
            <a:r>
              <a:rPr lang="en-US"/>
              <a:t>Budget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65" name="Shape 46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495300" y="11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1823000"/>
                <a:gridCol w="1823000"/>
                <a:gridCol w="1823000"/>
                <a:gridCol w="18230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Price ($)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Quantity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2-layer PCB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 (x3 revisions)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297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Power MOSFETs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76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Teensy 3.2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DC/DC converters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LiPo batteries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Molex Connectors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</a:tr>
              <a:tr h="78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 Parts (ICs, resistors, capacitors, connectors)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160</a:t>
                      </a:r>
                    </a:p>
                  </a:txBody>
                  <a:tcPr marT="91425" marB="91425" marR="91425" marL="91425"/>
                </a:tc>
              </a:tr>
              <a:tr h="500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Shipping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7" name="Shape 467"/>
          <p:cNvSpPr txBox="1"/>
          <p:nvPr/>
        </p:nvSpPr>
        <p:spPr>
          <a:xfrm>
            <a:off x="4978325" y="5816085"/>
            <a:ext cx="2808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$ 725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Controls Budget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75" name="Shape 47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</a:p>
        </p:txBody>
      </p:sp>
      <p:graphicFrame>
        <p:nvGraphicFramePr>
          <p:cNvPr id="476" name="Shape 476"/>
          <p:cNvGraphicFramePr/>
          <p:nvPr/>
        </p:nvGraphicFramePr>
        <p:xfrm>
          <a:off x="495300" y="166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1823000"/>
                <a:gridCol w="1823000"/>
                <a:gridCol w="1823000"/>
                <a:gridCol w="18230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Price ($)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Quantity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Microcontroller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15.98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47.94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STM32 Development Board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50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2-layer PCB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 (x3 revisions)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129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FT232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4.50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13.50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ST-LINK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22.61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22.61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Misc. Parts &amp; Connectors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60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Shipping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7" name="Shape 477"/>
          <p:cNvSpPr txBox="1"/>
          <p:nvPr/>
        </p:nvSpPr>
        <p:spPr>
          <a:xfrm>
            <a:off x="4436136" y="5670825"/>
            <a:ext cx="3369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$ 363.05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Overall Budget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485" name="Shape 485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</a:p>
        </p:txBody>
      </p:sp>
      <p:graphicFrame>
        <p:nvGraphicFramePr>
          <p:cNvPr id="486" name="Shape 486"/>
          <p:cNvGraphicFramePr/>
          <p:nvPr/>
        </p:nvGraphicFramePr>
        <p:xfrm>
          <a:off x="1006950" y="169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3586525"/>
                <a:gridCol w="3175300"/>
              </a:tblGrid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Subtotal ($)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Power &amp; Backplane Subsystems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725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Controls Subsystem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363.05</a:t>
                      </a:r>
                    </a:p>
                  </a:txBody>
                  <a:tcPr marT="91425" marB="91425" marR="91425" marL="91425"/>
                </a:tc>
              </a:tr>
              <a:tr h="379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Misc. Parts &amp; Connectors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" name="Shape 487"/>
          <p:cNvSpPr txBox="1"/>
          <p:nvPr/>
        </p:nvSpPr>
        <p:spPr>
          <a:xfrm>
            <a:off x="3505200" y="4026200"/>
            <a:ext cx="43329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TOTAL = </a:t>
            </a:r>
            <a:r>
              <a:rPr b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$1148.05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Schedule</a:t>
            </a:r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495" name="Shape 495"/>
          <p:cNvGraphicFramePr/>
          <p:nvPr/>
        </p:nvGraphicFramePr>
        <p:xfrm>
          <a:off x="679450" y="151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{859AC9BB-C61E-4080-9A5A-B89AE76593E3}</a:tableStyleId>
              </a:tblPr>
              <a:tblGrid>
                <a:gridCol w="2507300"/>
                <a:gridCol w="5173400"/>
              </a:tblGrid>
              <a:tr h="85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2.14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Characterize motors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Complete all PCB schematics, layouts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Write testing plans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Deadline: order all PCBs, rev A</a:t>
                      </a:r>
                    </a:p>
                  </a:txBody>
                  <a:tcPr marT="91425" marB="91425" marR="91425" marL="91425"/>
                </a:tc>
              </a:tr>
              <a:tr h="85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All boards populated and tested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Integration testing completed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Respin boards if necessary</a:t>
                      </a:r>
                    </a:p>
                  </a:txBody>
                  <a:tcPr marT="91425" marB="91425" marR="91425" marL="91425"/>
                </a:tc>
              </a:tr>
              <a:tr h="857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4.20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Tune controllers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Continue testing on submarine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Order/populate PCBs rev C if necessary</a:t>
                      </a:r>
                    </a:p>
                  </a:txBody>
                  <a:tcPr marT="91425" marB="91425" marR="91425" marL="91425"/>
                </a:tc>
              </a:tr>
              <a:tr h="558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5.4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Final testing/verification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Prepare presentation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Senior Design EXPO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228937" y="147375"/>
            <a:ext cx="7772400" cy="136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Risks</a:t>
            </a: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503" name="Shape 503"/>
          <p:cNvGraphicFramePr/>
          <p:nvPr/>
        </p:nvGraphicFramePr>
        <p:xfrm>
          <a:off x="266700" y="10668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{A4D7DDA4-0601-4D19-A076-A723C45443B3}</a:tableStyleId>
              </a:tblPr>
              <a:tblGrid>
                <a:gridCol w="4305300"/>
                <a:gridCol w="4305300"/>
              </a:tblGrid>
              <a:tr h="34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Risks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Contingency Plan</a:t>
                      </a:r>
                    </a:p>
                  </a:txBody>
                  <a:tcPr marT="45725" marB="45725" marR="91450" marL="91450"/>
                </a:tc>
              </a:tr>
              <a:tr h="52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Mechanical team not completing robot in sufficient time for integration testing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We need to do as much integration testing outside the water as possible, and be prepared for long hours of testing/tuning in a pool</a:t>
                      </a:r>
                    </a:p>
                  </a:txBody>
                  <a:tcPr marT="45725" marB="45725" marR="91450" marL="91450"/>
                </a:tc>
              </a:tr>
              <a:tr h="80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Current linearizations may be insufficient for actual model of the system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We would have to create a better linearization that would likely be more complex</a:t>
                      </a:r>
                    </a:p>
                  </a:txBody>
                  <a:tcPr marT="45725" marB="45725" marR="91450" marL="91450"/>
                </a:tc>
              </a:tr>
              <a:tr h="700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78571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PCB delamination due to high temperatures within the UAV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Epoxy the entire board</a:t>
                      </a:r>
                    </a:p>
                  </a:txBody>
                  <a:tcPr marT="45725" marB="45725" marR="91450" marL="91450"/>
                </a:tc>
              </a:tr>
              <a:tr h="89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Unable to purchase certain necessary sensors, we must not break the ones we already have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Send parts back to manufacturer for repair</a:t>
                      </a:r>
                    </a:p>
                  </a:txBody>
                  <a:tcPr marT="45725" marB="45725" marR="91450" marL="91450"/>
                </a:tc>
              </a:tr>
              <a:tr h="815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Need to coordinate with other teams for integration, this usually causes unforeseen issues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Lots of communication and plan</a:t>
                      </a: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as much time as possible for integration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Questions?</a:t>
            </a: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11" name="Shape 5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10/3/2016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Approximate Mechanical Design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ubDraftIsometric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15" y="1341425"/>
            <a:ext cx="5570584" cy="45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Software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Design</a:t>
            </a:r>
          </a:p>
        </p:txBody>
      </p:sp>
      <p:sp>
        <p:nvSpPr>
          <p:cNvPr id="518" name="Shape 51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519" name="Shape 519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  <p:pic>
        <p:nvPicPr>
          <p:cNvPr descr="O7 Software Flow Diagram.png" id="520" name="Shape 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7" y="954000"/>
            <a:ext cx="8144925" cy="5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FT232 - MCU</a:t>
            </a: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528" name="Shape 528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729274" cy="51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ST-Link JTAG connectivity</a:t>
            </a: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Domin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‹#›</a:t>
            </a:fld>
          </a:p>
        </p:txBody>
      </p:sp>
      <p:sp>
        <p:nvSpPr>
          <p:cNvPr id="537" name="Shape 537"/>
          <p:cNvSpPr txBox="1"/>
          <p:nvPr>
            <p:ph idx="10" type="dt"/>
          </p:nvPr>
        </p:nvSpPr>
        <p:spPr>
          <a:xfrm>
            <a:off x="457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10/11/2016</a:t>
            </a:r>
          </a:p>
        </p:txBody>
      </p:sp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00" y="1219200"/>
            <a:ext cx="4367164" cy="51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Schematic, Backplane</a:t>
            </a:r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Capture.PNG" id="546" name="Shape 546"/>
          <p:cNvPicPr preferRelativeResize="0"/>
          <p:nvPr/>
        </p:nvPicPr>
        <p:blipFill rotWithShape="1">
          <a:blip r:embed="rId3">
            <a:alphaModFix/>
          </a:blip>
          <a:srcRect b="0" l="0" r="891" t="0"/>
          <a:stretch/>
        </p:blipFill>
        <p:spPr>
          <a:xfrm>
            <a:off x="538262" y="1119712"/>
            <a:ext cx="8067475" cy="46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 8217</a:t>
            </a:r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creen Shot 2017-01-30 at 5.38.33 PM.png" id="554" name="Shape 554"/>
          <p:cNvPicPr preferRelativeResize="0"/>
          <p:nvPr/>
        </p:nvPicPr>
        <p:blipFill rotWithShape="1">
          <a:blip r:embed="rId3">
            <a:alphaModFix/>
          </a:blip>
          <a:srcRect b="0" l="0" r="0" t="2969"/>
          <a:stretch/>
        </p:blipFill>
        <p:spPr>
          <a:xfrm>
            <a:off x="693087" y="1165951"/>
            <a:ext cx="7757829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Electrical Design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2 x 14.8V, 10C, 10Ah, Multistar Li-Po batteries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2 x 4 High Power SubConn Connectors (Batteries)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3 x SubConn Ethernet Connectors (POE Camera, DVL, 1 Extra)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3 x 4 Pin SubConn Connectors (Actuators/Hydrophones)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000"/>
              <a:t>8 x 3 Pin SubConn Connectors (Motors)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Objectives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800"/>
              <a:t>•Develop a control system on a microcontroller. </a:t>
            </a:r>
          </a:p>
          <a:p>
            <a:pPr indent="3873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–Manage 8 PWM driven motors</a:t>
            </a:r>
          </a:p>
          <a:p>
            <a:pPr indent="3873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–Pitch, roll, yaw, depth, speed stability</a:t>
            </a:r>
          </a:p>
          <a:p>
            <a:pPr indent="-698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•Develop circuit and supporting hardware to merge two 14.8V 100A LiPo Batteries into one 14.8V 200A line</a:t>
            </a:r>
          </a:p>
          <a:p>
            <a:pPr indent="-698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•Develop power conversion circuits</a:t>
            </a:r>
          </a:p>
          <a:p>
            <a:pPr indent="3873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–12.8A 14.8V input</a:t>
            </a:r>
          </a:p>
          <a:p>
            <a:pPr indent="3873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–5V, 12V, 19V, 48V output lines between 1-4A</a:t>
            </a:r>
          </a:p>
          <a:p>
            <a:pPr indent="-69850" lvl="0" mar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•Develop  backplane PCB to simplify connection of all current and future PCBs for the submarine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Reasoning and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Mitigate technical and user faults experienced by past CU Robotics RoboSub teams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wire management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inefficient motor controller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difficulties in component repair/replacement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200"/>
              <a:t>Modular systems development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Adjustments: Backplane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28600" y="1341437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200"/>
              <a:t>1.	Remove Communication Lines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Justification: CPU handles peripherals, only one Communication line needed, avoid EM pitfalls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2.	Merge circuit placed on stand alone PCB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Circuit is most susceptible to damage.  Replacing merge circuit simplified and reduce costs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200"/>
              <a:t>3.	Eliminate central backplane board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2200"/>
              <a:t>Justification</a:t>
            </a:r>
            <a:r>
              <a:rPr lang="en-US" sz="2200"/>
              <a:t>: Space constraints makes a central board unfeasible.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505200" y="6347460"/>
            <a:ext cx="2133600" cy="476100"/>
          </a:xfrm>
          <a:prstGeom prst="rect">
            <a:avLst/>
          </a:prstGeom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