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56" r:id="rId2"/>
    <p:sldId id="311" r:id="rId3"/>
    <p:sldId id="312" r:id="rId4"/>
    <p:sldId id="258" r:id="rId5"/>
    <p:sldId id="313" r:id="rId6"/>
    <p:sldId id="280" r:id="rId7"/>
    <p:sldId id="282" r:id="rId8"/>
    <p:sldId id="329" r:id="rId9"/>
    <p:sldId id="283" r:id="rId10"/>
    <p:sldId id="273" r:id="rId11"/>
    <p:sldId id="314" r:id="rId12"/>
    <p:sldId id="274" r:id="rId13"/>
    <p:sldId id="316" r:id="rId14"/>
    <p:sldId id="317" r:id="rId15"/>
    <p:sldId id="318" r:id="rId16"/>
    <p:sldId id="319" r:id="rId17"/>
    <p:sldId id="302" r:id="rId18"/>
    <p:sldId id="284" r:id="rId19"/>
    <p:sldId id="320" r:id="rId20"/>
    <p:sldId id="321" r:id="rId21"/>
    <p:sldId id="340" r:id="rId22"/>
    <p:sldId id="322" r:id="rId23"/>
    <p:sldId id="324" r:id="rId24"/>
    <p:sldId id="325" r:id="rId25"/>
    <p:sldId id="331" r:id="rId26"/>
    <p:sldId id="341" r:id="rId27"/>
    <p:sldId id="285" r:id="rId28"/>
    <p:sldId id="308" r:id="rId29"/>
    <p:sldId id="330" r:id="rId30"/>
    <p:sldId id="332" r:id="rId31"/>
    <p:sldId id="333" r:id="rId32"/>
    <p:sldId id="334" r:id="rId33"/>
    <p:sldId id="335" r:id="rId34"/>
    <p:sldId id="336" r:id="rId35"/>
    <p:sldId id="339" r:id="rId36"/>
    <p:sldId id="338" r:id="rId37"/>
    <p:sldId id="337" r:id="rId38"/>
    <p:sldId id="286" r:id="rId39"/>
    <p:sldId id="295" r:id="rId40"/>
    <p:sldId id="287" r:id="rId41"/>
    <p:sldId id="326" r:id="rId42"/>
    <p:sldId id="309" r:id="rId43"/>
    <p:sldId id="310" r:id="rId44"/>
    <p:sldId id="327" r:id="rId45"/>
    <p:sldId id="328" r:id="rId46"/>
  </p:sldIdLst>
  <p:sldSz cx="9144000" cy="6858000" type="screen4x3"/>
  <p:notesSz cx="7026275" cy="93122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66FF"/>
    <a:srgbClr val="CC00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74" y="182"/>
      </p:cViewPr>
      <p:guideLst>
        <p:guide orient="horz" pos="2160"/>
        <p:guide pos="336"/>
      </p:guideLst>
    </p:cSldViewPr>
  </p:slideViewPr>
  <p:notesTextViewPr>
    <p:cViewPr>
      <p:scale>
        <a:sx n="100" d="100"/>
        <a:sy n="100" d="100"/>
      </p:scale>
      <p:origin x="0" y="0"/>
    </p:cViewPr>
  </p:notesTextViewPr>
  <p:notesViewPr>
    <p:cSldViewPr>
      <p:cViewPr varScale="1">
        <p:scale>
          <a:sx n="75" d="100"/>
          <a:sy n="75" d="100"/>
        </p:scale>
        <p:origin x="242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82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9863" y="0"/>
            <a:ext cx="3044825" cy="466725"/>
          </a:xfrm>
          <a:prstGeom prst="rect">
            <a:avLst/>
          </a:prstGeom>
        </p:spPr>
        <p:txBody>
          <a:bodyPr vert="horz" lIns="91440" tIns="45720" rIns="91440" bIns="45720" rtlCol="0"/>
          <a:lstStyle>
            <a:lvl1pPr algn="r">
              <a:defRPr sz="1200"/>
            </a:lvl1pPr>
          </a:lstStyle>
          <a:p>
            <a:fld id="{74AD9576-762E-46D5-B025-C1EA52325419}" type="datetimeFigureOut">
              <a:rPr lang="en-US" smtClean="0"/>
              <a:t>10/3/2016</a:t>
            </a:fld>
            <a:endParaRPr lang="en-US"/>
          </a:p>
        </p:txBody>
      </p:sp>
      <p:sp>
        <p:nvSpPr>
          <p:cNvPr id="4" name="Footer Placeholder 3"/>
          <p:cNvSpPr>
            <a:spLocks noGrp="1"/>
          </p:cNvSpPr>
          <p:nvPr>
            <p:ph type="ftr" sz="quarter" idx="2"/>
          </p:nvPr>
        </p:nvSpPr>
        <p:spPr>
          <a:xfrm>
            <a:off x="0" y="8845550"/>
            <a:ext cx="304482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9863" y="8845550"/>
            <a:ext cx="3044825" cy="466725"/>
          </a:xfrm>
          <a:prstGeom prst="rect">
            <a:avLst/>
          </a:prstGeom>
        </p:spPr>
        <p:txBody>
          <a:bodyPr vert="horz" lIns="91440" tIns="45720" rIns="91440" bIns="45720" rtlCol="0" anchor="b"/>
          <a:lstStyle>
            <a:lvl1pPr algn="r">
              <a:defRPr sz="1200"/>
            </a:lvl1pPr>
          </a:lstStyle>
          <a:p>
            <a:fld id="{9D3BE870-D511-43F9-AA3B-48DC79F73D1D}" type="slidenum">
              <a:rPr lang="en-US" smtClean="0"/>
              <a:t>‹#›</a:t>
            </a:fld>
            <a:endParaRPr lang="en-US"/>
          </a:p>
        </p:txBody>
      </p:sp>
    </p:spTree>
    <p:extLst>
      <p:ext uri="{BB962C8B-B14F-4D97-AF65-F5344CB8AC3E}">
        <p14:creationId xmlns:p14="http://schemas.microsoft.com/office/powerpoint/2010/main" val="4143466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44825" cy="465138"/>
          </a:xfrm>
          <a:prstGeom prst="rect">
            <a:avLst/>
          </a:prstGeom>
          <a:noFill/>
          <a:ln w="9525">
            <a:noFill/>
            <a:miter lim="800000"/>
            <a:headEnd/>
            <a:tailEnd/>
          </a:ln>
          <a:effectLst/>
        </p:spPr>
        <p:txBody>
          <a:bodyPr vert="horz" wrap="square" lIns="93360" tIns="46680" rIns="93360" bIns="4668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979863" y="0"/>
            <a:ext cx="3044825" cy="465138"/>
          </a:xfrm>
          <a:prstGeom prst="rect">
            <a:avLst/>
          </a:prstGeom>
          <a:noFill/>
          <a:ln w="9525">
            <a:noFill/>
            <a:miter lim="800000"/>
            <a:headEnd/>
            <a:tailEnd/>
          </a:ln>
          <a:effectLst/>
        </p:spPr>
        <p:txBody>
          <a:bodyPr vert="horz" wrap="square" lIns="93360" tIns="46680" rIns="93360" bIns="4668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84275" y="698500"/>
            <a:ext cx="4657725" cy="3492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3263" y="4422775"/>
            <a:ext cx="5619750" cy="4191000"/>
          </a:xfrm>
          <a:prstGeom prst="rect">
            <a:avLst/>
          </a:prstGeom>
          <a:noFill/>
          <a:ln w="9525">
            <a:noFill/>
            <a:miter lim="800000"/>
            <a:headEnd/>
            <a:tailEnd/>
          </a:ln>
          <a:effectLst/>
        </p:spPr>
        <p:txBody>
          <a:bodyPr vert="horz" wrap="square" lIns="93360" tIns="46680" rIns="93360" bIns="466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845550"/>
            <a:ext cx="3044825" cy="465138"/>
          </a:xfrm>
          <a:prstGeom prst="rect">
            <a:avLst/>
          </a:prstGeom>
          <a:noFill/>
          <a:ln w="9525">
            <a:noFill/>
            <a:miter lim="800000"/>
            <a:headEnd/>
            <a:tailEnd/>
          </a:ln>
          <a:effectLst/>
        </p:spPr>
        <p:txBody>
          <a:bodyPr vert="horz" wrap="square" lIns="93360" tIns="46680" rIns="93360" bIns="4668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979863" y="8845550"/>
            <a:ext cx="3044825" cy="465138"/>
          </a:xfrm>
          <a:prstGeom prst="rect">
            <a:avLst/>
          </a:prstGeom>
          <a:noFill/>
          <a:ln w="9525">
            <a:noFill/>
            <a:miter lim="800000"/>
            <a:headEnd/>
            <a:tailEnd/>
          </a:ln>
          <a:effectLst/>
        </p:spPr>
        <p:txBody>
          <a:bodyPr vert="horz" wrap="square" lIns="93360" tIns="46680" rIns="93360" bIns="4668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C8001410-6F9C-4A40-91EF-17BF7F47E117}" type="slidenum">
              <a:rPr lang="en-US" altLang="en-US"/>
              <a:pPr>
                <a:defRPr/>
              </a:pPr>
              <a:t>‹#›</a:t>
            </a:fld>
            <a:endParaRPr lang="en-US" altLang="en-US"/>
          </a:p>
        </p:txBody>
      </p:sp>
    </p:spTree>
    <p:extLst>
      <p:ext uri="{BB962C8B-B14F-4D97-AF65-F5344CB8AC3E}">
        <p14:creationId xmlns:p14="http://schemas.microsoft.com/office/powerpoint/2010/main" val="4038947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0CF5375-4E3B-47EB-9802-E647770FD036}" type="slidenum">
              <a:rPr lang="en-US" altLang="en-US" smtClean="0"/>
              <a:pPr>
                <a:spcBef>
                  <a:spcPct val="0"/>
                </a:spcBef>
              </a:pPr>
              <a:t>1</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6888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B32B75F-58D5-488B-A7FD-9978E1C1A81B}" type="slidenum">
              <a:rPr lang="en-US" altLang="en-US" smtClean="0"/>
              <a:pPr>
                <a:spcBef>
                  <a:spcPct val="0"/>
                </a:spcBef>
              </a:pPr>
              <a:t>29</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3340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2192B4-4555-49DD-880F-C69730DB79BE}" type="slidenum">
              <a:rPr lang="en-US" altLang="en-US" smtClean="0"/>
              <a:pPr>
                <a:spcBef>
                  <a:spcPct val="0"/>
                </a:spcBef>
              </a:pPr>
              <a:t>30</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60591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F3B0FA8-B4CB-4A6A-A0A2-BFA480501F80}" type="slidenum">
              <a:rPr lang="en-US" altLang="en-US" smtClean="0"/>
              <a:pPr>
                <a:spcBef>
                  <a:spcPct val="0"/>
                </a:spcBef>
              </a:pPr>
              <a:t>31</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7287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D14717C-E6EB-4A05-B667-642D19288C14}" type="slidenum">
              <a:rPr lang="en-US" altLang="en-US" smtClean="0"/>
              <a:pPr>
                <a:spcBef>
                  <a:spcPct val="0"/>
                </a:spcBef>
              </a:pPr>
              <a:t>32</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2993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B61BBFC-7791-44AE-B792-E3F3AA98DECD}" type="slidenum">
              <a:rPr lang="en-US" altLang="en-US" smtClean="0"/>
              <a:pPr>
                <a:spcBef>
                  <a:spcPct val="0"/>
                </a:spcBef>
              </a:pPr>
              <a:t>33</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28782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E49D542-2C6E-41F5-A5BC-D4D7AC73D400}" type="slidenum">
              <a:rPr lang="en-US" altLang="en-US" smtClean="0"/>
              <a:pPr>
                <a:spcBef>
                  <a:spcPct val="0"/>
                </a:spcBef>
              </a:pPr>
              <a:t>34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14823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Don’t know about this one, it’s iffy</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2C239EC-BDD5-4B05-B325-BFA8F089F8F0}" type="slidenum">
              <a:rPr lang="en-US" altLang="en-US" smtClean="0"/>
              <a:pPr>
                <a:spcBef>
                  <a:spcPct val="0"/>
                </a:spcBef>
              </a:pPr>
              <a:t>37</a:t>
            </a:fld>
            <a:endParaRPr lang="en-US" altLang="en-US"/>
          </a:p>
        </p:txBody>
      </p:sp>
    </p:spTree>
    <p:extLst>
      <p:ext uri="{BB962C8B-B14F-4D97-AF65-F5344CB8AC3E}">
        <p14:creationId xmlns:p14="http://schemas.microsoft.com/office/powerpoint/2010/main" val="1930701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2C4251D-0B47-4168-A7CF-32D291AE313A}" type="slidenum">
              <a:rPr lang="en-US" altLang="en-US" smtClean="0"/>
              <a:pPr>
                <a:spcBef>
                  <a:spcPct val="0"/>
                </a:spcBef>
              </a:pPr>
              <a:t>41</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63132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B341B16-D024-41D0-BC01-2424BF511D98}" type="slidenum">
              <a:rPr lang="en-US" altLang="en-US" smtClean="0"/>
              <a:pPr>
                <a:spcBef>
                  <a:spcPct val="0"/>
                </a:spcBef>
              </a:pPr>
              <a:t>44</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02605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A2F5DBC-9EE4-4414-87F0-D84AAD57B548}" type="slidenum">
              <a:rPr lang="en-US" altLang="en-US" smtClean="0"/>
              <a:pPr>
                <a:spcBef>
                  <a:spcPct val="0"/>
                </a:spcBef>
              </a:pPr>
              <a:t>45</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9899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0AE115A-2743-4075-BD13-CB4D41F9DC8B}" type="slidenum">
              <a:rPr lang="en-US" altLang="en-US" smtClean="0">
                <a:solidFill>
                  <a:srgbClr val="000000"/>
                </a:solidFill>
              </a:rPr>
              <a:pPr>
                <a:spcBef>
                  <a:spcPct val="0"/>
                </a:spcBef>
              </a:pPr>
              <a:t>2</a:t>
            </a:fld>
            <a:endParaRPr lang="en-US" altLang="en-US">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0892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BC61CA2-E3BE-4140-B81F-6A2FCD55E247}" type="slidenum">
              <a:rPr lang="en-US" altLang="en-US" smtClean="0"/>
              <a:pPr>
                <a:spcBef>
                  <a:spcPct val="0"/>
                </a:spcBef>
              </a:pPr>
              <a:t>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6540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D48099D-DE1D-469E-8924-9088F64F2316}" type="slidenum">
              <a:rPr lang="en-US" altLang="en-US" smtClean="0"/>
              <a:pPr>
                <a:spcBef>
                  <a:spcPct val="0"/>
                </a:spcBef>
              </a:pPr>
              <a:t>5</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555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A8A1922-4937-4692-A4C9-9A5485FDD430}" type="slidenum">
              <a:rPr lang="en-US" altLang="en-US" smtClean="0"/>
              <a:pPr>
                <a:spcBef>
                  <a:spcPct val="0"/>
                </a:spcBef>
              </a:pPr>
              <a:t>15</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87808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F845302-B309-445E-BB6F-AAA0B8634F25}" type="slidenum">
              <a:rPr lang="en-US" altLang="en-US" smtClean="0"/>
              <a:pPr>
                <a:spcBef>
                  <a:spcPct val="0"/>
                </a:spcBef>
              </a:pPr>
              <a:t>16</a:t>
            </a:fld>
            <a:endParaRPr lang="en-US" altLang="en-US"/>
          </a:p>
        </p:txBody>
      </p:sp>
      <p:sp>
        <p:nvSpPr>
          <p:cNvPr id="50179" name="Rectangle 2"/>
          <p:cNvSpPr>
            <a:spLocks noGrp="1" noRot="1" noChangeAspect="1" noChangeArrowheads="1" noTextEdit="1"/>
          </p:cNvSpPr>
          <p:nvPr>
            <p:ph type="sldImg"/>
          </p:nvPr>
        </p:nvSpPr>
        <p:spPr>
          <a:xfrm>
            <a:off x="1185863" y="698500"/>
            <a:ext cx="4657725" cy="34925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3035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409FE8A-2B2E-4173-8364-70F7EA3D26CD}" type="slidenum">
              <a:rPr lang="en-US" altLang="en-US" smtClean="0"/>
              <a:pPr>
                <a:spcBef>
                  <a:spcPct val="0"/>
                </a:spcBef>
              </a:pPr>
              <a:t>19</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9657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2BE4BE9-A1E9-47A9-AE27-301832DB63AB}" type="slidenum">
              <a:rPr lang="en-US" altLang="en-US" smtClean="0"/>
              <a:pPr>
                <a:spcBef>
                  <a:spcPct val="0"/>
                </a:spcBef>
              </a:pPr>
              <a:t>20</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00771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EA835CE-8D97-4925-ADBE-043656A2E123}" type="slidenum">
              <a:rPr lang="en-US" altLang="en-US" smtClean="0"/>
              <a:pPr>
                <a:spcBef>
                  <a:spcPct val="0"/>
                </a:spcBef>
              </a:pPr>
              <a:t>28</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8094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lvl1pPr>
          </a:lstStyle>
          <a:p>
            <a:pPr>
              <a:defRPr/>
            </a:pPr>
            <a:fld id="{1A8685F9-02EE-434A-B2C9-228765176545}" type="slidenum">
              <a:rPr lang="en-US" altLang="en-US"/>
              <a:pPr>
                <a:defRPr/>
              </a:pPr>
              <a:t>‹#›</a:t>
            </a:fld>
            <a:endParaRPr lang="en-US" altLang="en-US"/>
          </a:p>
        </p:txBody>
      </p:sp>
      <p:sp>
        <p:nvSpPr>
          <p:cNvPr id="7" name="Date Placeholder 5"/>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C43A4-E0C3-4D27-9E62-148AAB02BC30}" type="datetimeFigureOut">
              <a:rPr lang="en-US" smtClean="0"/>
              <a:t>10/3/2016</a:t>
            </a:fld>
            <a:endParaRPr lang="en-US"/>
          </a:p>
        </p:txBody>
      </p:sp>
    </p:spTree>
    <p:extLst>
      <p:ext uri="{BB962C8B-B14F-4D97-AF65-F5344CB8AC3E}">
        <p14:creationId xmlns:p14="http://schemas.microsoft.com/office/powerpoint/2010/main" val="54450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B2EB1B5E-EE53-4392-8813-78B3BF6A7A24}" type="datetime1">
              <a:rPr lang="en-US" smtClean="0"/>
              <a:t>10/3/2016</a:t>
            </a:fld>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5E4BAAA-BD15-4DB2-BEB5-7CB44E7BB824}" type="slidenum">
              <a:rPr lang="en-US" altLang="en-US"/>
              <a:pPr>
                <a:defRPr/>
              </a:pPr>
              <a:t>‹#›</a:t>
            </a:fld>
            <a:endParaRPr lang="en-US" altLang="en-US"/>
          </a:p>
        </p:txBody>
      </p:sp>
    </p:spTree>
    <p:extLst>
      <p:ext uri="{BB962C8B-B14F-4D97-AF65-F5344CB8AC3E}">
        <p14:creationId xmlns:p14="http://schemas.microsoft.com/office/powerpoint/2010/main" val="276334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C9B7B2A3-CD08-495C-B690-B88A43FB4C83}" type="datetime1">
              <a:rPr lang="en-US" smtClean="0"/>
              <a:t>10/3/2016</a:t>
            </a:fld>
            <a:endParaRPr lang="en-US"/>
          </a:p>
        </p:txBody>
      </p:sp>
      <p:sp>
        <p:nvSpPr>
          <p:cNvPr id="6" name="Footer Placeholder 4"/>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E06ABE-FC3F-4E63-AD94-7C5F6E522E2E}" type="slidenum">
              <a:rPr lang="en-US" altLang="en-US"/>
              <a:pPr>
                <a:defRPr/>
              </a:pPr>
              <a:t>‹#›</a:t>
            </a:fld>
            <a:endParaRPr lang="en-US" altLang="en-US"/>
          </a:p>
        </p:txBody>
      </p:sp>
      <p:cxnSp>
        <p:nvCxnSpPr>
          <p:cNvPr id="8" name="Straight Arrow Connector 7"/>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01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9510AEAC-9ACE-4D39-A163-C29EF343C5CB}" type="datetime1">
              <a:rPr lang="en-US" smtClean="0"/>
              <a:t>10/3/2016</a:t>
            </a:fld>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A88084-238A-4E1B-AC0B-388EFC84169F}" type="slidenum">
              <a:rPr lang="en-US" altLang="en-US"/>
              <a:pPr>
                <a:defRPr/>
              </a:pPr>
              <a:t>‹#›</a:t>
            </a:fld>
            <a:endParaRPr lang="en-US" altLang="en-US"/>
          </a:p>
        </p:txBody>
      </p:sp>
    </p:spTree>
    <p:extLst>
      <p:ext uri="{BB962C8B-B14F-4D97-AF65-F5344CB8AC3E}">
        <p14:creationId xmlns:p14="http://schemas.microsoft.com/office/powerpoint/2010/main" val="1338253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4" name="Date Placeholder 2"/>
          <p:cNvSpPr>
            <a:spLocks noGrp="1"/>
          </p:cNvSpPr>
          <p:nvPr>
            <p:ph type="dt" sz="half" idx="10"/>
          </p:nvPr>
        </p:nvSpPr>
        <p:spPr>
          <a:xfrm>
            <a:off x="457200" y="6245225"/>
            <a:ext cx="2133600" cy="476250"/>
          </a:xfrm>
          <a:prstGeom prst="rect">
            <a:avLst/>
          </a:prstGeom>
        </p:spPr>
        <p:txBody>
          <a:bodyPr/>
          <a:lstStyle>
            <a:lvl1pPr eaLnBrk="1" hangingPunct="1">
              <a:defRPr>
                <a:solidFill>
                  <a:srgbClr val="000000"/>
                </a:solidFill>
                <a:latin typeface="Arial" charset="0"/>
                <a:ea typeface="+mn-ea"/>
                <a:cs typeface="+mn-cs"/>
              </a:defRPr>
            </a:lvl1pPr>
          </a:lstStyle>
          <a:p>
            <a:pPr>
              <a:defRPr/>
            </a:pPr>
            <a:fld id="{E917D882-76F3-43F4-B926-A4905272EE15}" type="datetime1">
              <a:rPr lang="en-US" smtClean="0"/>
              <a:t>10/3/2016</a:t>
            </a:fld>
            <a:endParaRPr lang="en-US"/>
          </a:p>
        </p:txBody>
      </p:sp>
      <p:sp>
        <p:nvSpPr>
          <p:cNvPr id="5" name="Footer Placeholder 3"/>
          <p:cNvSpPr>
            <a:spLocks noGrp="1"/>
          </p:cNvSpPr>
          <p:nvPr>
            <p:ph type="ftr" sz="quarter" idx="11"/>
          </p:nvPr>
        </p:nvSpPr>
        <p:spPr>
          <a:xfrm>
            <a:off x="3124200" y="6245225"/>
            <a:ext cx="2895600" cy="476250"/>
          </a:xfrm>
          <a:prstGeom prst="rect">
            <a:avLst/>
          </a:prstGeom>
        </p:spPr>
        <p:txBody>
          <a:bodyPr/>
          <a:lstStyle>
            <a:lvl1pPr eaLnBrk="1" hangingPunct="1">
              <a:defRPr>
                <a:solidFill>
                  <a:srgbClr val="000000"/>
                </a:solidFill>
                <a:latin typeface="Arial" charset="0"/>
                <a:ea typeface="+mn-ea"/>
                <a:cs typeface="+mn-cs"/>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FD5F753C-1793-4794-8474-3980EA6AED01}" type="slidenum">
              <a:rPr lang="en-US" altLang="en-US"/>
              <a:pPr>
                <a:defRPr/>
              </a:pPr>
              <a:t>‹#›</a:t>
            </a:fld>
            <a:endParaRPr lang="en-US" altLang="en-US"/>
          </a:p>
        </p:txBody>
      </p:sp>
      <p:cxnSp>
        <p:nvCxnSpPr>
          <p:cNvPr id="7" name="Straight Arrow Connector 6"/>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73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4" name="Date Placeholder 2"/>
          <p:cNvSpPr>
            <a:spLocks noGrp="1"/>
          </p:cNvSpPr>
          <p:nvPr>
            <p:ph type="dt" sz="half" idx="10"/>
          </p:nvPr>
        </p:nvSpPr>
        <p:spPr>
          <a:xfrm>
            <a:off x="457200" y="6245225"/>
            <a:ext cx="2133600" cy="476250"/>
          </a:xfrm>
          <a:prstGeom prst="rect">
            <a:avLst/>
          </a:prstGeom>
        </p:spPr>
        <p:txBody>
          <a:bodyPr/>
          <a:lstStyle>
            <a:lvl1pPr>
              <a:defRPr>
                <a:ea typeface="+mn-ea"/>
                <a:cs typeface="+mn-cs"/>
              </a:defRPr>
            </a:lvl1pPr>
          </a:lstStyle>
          <a:p>
            <a:pPr>
              <a:defRPr/>
            </a:pPr>
            <a:fld id="{1838DAE8-161D-4352-9027-E5260F3A9198}" type="datetime1">
              <a:rPr lang="en-US" smtClean="0"/>
              <a:t>10/3/2016</a:t>
            </a:fld>
            <a:endParaRPr lang="en-US"/>
          </a:p>
        </p:txBody>
      </p:sp>
      <p:sp>
        <p:nvSpPr>
          <p:cNvPr id="5" name="Footer Placeholder 3"/>
          <p:cNvSpPr>
            <a:spLocks noGrp="1"/>
          </p:cNvSpPr>
          <p:nvPr>
            <p:ph type="ftr" sz="quarter" idx="11"/>
          </p:nvPr>
        </p:nvSpPr>
        <p:spPr>
          <a:xfrm>
            <a:off x="3124200" y="6305550"/>
            <a:ext cx="2895600" cy="476250"/>
          </a:xfrm>
          <a:prstGeom prst="rect">
            <a:avLst/>
          </a:prstGeom>
        </p:spPr>
        <p:txBody>
          <a:bodyPr/>
          <a:lstStyle>
            <a:lvl1pPr>
              <a:defRPr>
                <a:ea typeface="+mn-ea"/>
                <a:cs typeface="+mn-cs"/>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smtClean="0"/>
            </a:lvl1pPr>
          </a:lstStyle>
          <a:p>
            <a:pPr>
              <a:defRPr/>
            </a:pPr>
            <a:fld id="{42FFD83C-7D03-D340-B2C8-DCA3F15FC543}" type="slidenum">
              <a:rPr lang="en-US"/>
              <a:pPr>
                <a:defRPr/>
              </a:pPr>
              <a:t>‹#›</a:t>
            </a:fld>
            <a:endParaRPr lang="en-US"/>
          </a:p>
        </p:txBody>
      </p:sp>
      <p:cxnSp>
        <p:nvCxnSpPr>
          <p:cNvPr id="7" name="Straight Arrow Connector 6"/>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87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dirty="0"/>
              <a:t>Click to edit Master title style</a:t>
            </a:r>
          </a:p>
        </p:txBody>
      </p:sp>
      <p:sp>
        <p:nvSpPr>
          <p:cNvPr id="4" name="Date Placeholder 2"/>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4477E98C-EA5B-409F-91E4-E67F7B94FFF8}" type="datetime1">
              <a:rPr lang="en-US" smtClean="0"/>
              <a:t>10/3/2016</a:t>
            </a:fld>
            <a:endParaRPr lang="en-US" dirty="0"/>
          </a:p>
        </p:txBody>
      </p:sp>
      <p:sp>
        <p:nvSpPr>
          <p:cNvPr id="5" name="Footer Placeholder 3"/>
          <p:cNvSpPr>
            <a:spLocks noGrp="1"/>
          </p:cNvSpPr>
          <p:nvPr>
            <p:ph type="ftr" sz="quarter" idx="11"/>
          </p:nvPr>
        </p:nvSpPr>
        <p:spPr>
          <a:xfrm>
            <a:off x="3124200" y="5715000"/>
            <a:ext cx="2895600" cy="476250"/>
          </a:xfrm>
          <a:prstGeom prst="rect">
            <a:avLst/>
          </a:prstGeom>
        </p:spPr>
        <p:txBody>
          <a:bodyPr/>
          <a:lstStyle>
            <a:lvl1pPr eaLnBrk="1" hangingPunct="1">
              <a:defRPr>
                <a:latin typeface="Arial" charset="0"/>
                <a:ea typeface="+mn-ea"/>
                <a:cs typeface="+mn-cs"/>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36DB51D2-9AE3-418F-8E4A-0C52ED731BA0}" type="slidenum">
              <a:rPr lang="en-US" altLang="en-US"/>
              <a:pPr>
                <a:defRPr/>
              </a:pPr>
              <a:t>‹#›</a:t>
            </a:fld>
            <a:endParaRPr lang="en-US" altLang="en-US"/>
          </a:p>
        </p:txBody>
      </p:sp>
      <p:cxnSp>
        <p:nvCxnSpPr>
          <p:cNvPr id="8" name="Straight Arrow Connector 7"/>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00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Content Placeholder 2"/>
          <p:cNvSpPr>
            <a:spLocks noGrp="1"/>
          </p:cNvSpPr>
          <p:nvPr>
            <p:ph idx="1"/>
          </p:nvPr>
        </p:nvSpPr>
        <p:spPr>
          <a:xfrm>
            <a:off x="0" y="1341437"/>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245225"/>
            <a:ext cx="2133600" cy="476250"/>
          </a:xfrm>
          <a:prstGeom prst="rect">
            <a:avLst/>
          </a:prstGeom>
        </p:spPr>
        <p:txBody>
          <a:bodyPr/>
          <a:lstStyle>
            <a:lvl1pPr algn="ctr" eaLnBrk="1" hangingPunct="1">
              <a:defRPr>
                <a:latin typeface="Arial" charset="0"/>
                <a:ea typeface="+mn-ea"/>
                <a:cs typeface="+mn-cs"/>
              </a:defRPr>
            </a:lvl1pPr>
          </a:lstStyle>
          <a:p>
            <a:pPr>
              <a:defRPr/>
            </a:pPr>
            <a:fld id="{54640F4F-D6BD-4E10-A743-D9F54BEFCBA9}" type="datetime1">
              <a:rPr lang="en-US" smtClean="0"/>
              <a:pPr>
                <a:defRPr/>
              </a:pPr>
              <a:t>10/3/2016</a:t>
            </a:fld>
            <a:endParaRPr lang="en-US"/>
          </a:p>
        </p:txBody>
      </p:sp>
      <p:sp>
        <p:nvSpPr>
          <p:cNvPr id="6" name="Footer Placeholder 4"/>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3024C53-BECE-48A4-9EE5-7E057FC0ECF7}" type="slidenum">
              <a:rPr lang="en-US" altLang="en-US"/>
              <a:pPr>
                <a:defRPr/>
              </a:pPr>
              <a:t>‹#›</a:t>
            </a:fld>
            <a:endParaRPr lang="en-US" altLang="en-US"/>
          </a:p>
        </p:txBody>
      </p:sp>
      <p:cxnSp>
        <p:nvCxnSpPr>
          <p:cNvPr id="8" name="Straight Arrow Connector 7"/>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0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51956CBD-7F24-4359-83E1-907069CDFDDC}" type="datetime1">
              <a:rPr lang="en-US" smtClean="0"/>
              <a:t>10/3/2016</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D93E86-1A22-4393-A948-08A6EBBD03B6}" type="slidenum">
              <a:rPr lang="en-US" altLang="en-US"/>
              <a:pPr>
                <a:defRPr/>
              </a:pPr>
              <a:t>‹#›</a:t>
            </a:fld>
            <a:endParaRPr lang="en-US" altLang="en-US" dirty="0"/>
          </a:p>
        </p:txBody>
      </p:sp>
    </p:spTree>
    <p:extLst>
      <p:ext uri="{BB962C8B-B14F-4D97-AF65-F5344CB8AC3E}">
        <p14:creationId xmlns:p14="http://schemas.microsoft.com/office/powerpoint/2010/main" val="134513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Content Placeholder 2"/>
          <p:cNvSpPr>
            <a:spLocks noGrp="1"/>
          </p:cNvSpPr>
          <p:nvPr>
            <p:ph sz="half" idx="1"/>
          </p:nvPr>
        </p:nvSpPr>
        <p:spPr>
          <a:xfrm>
            <a:off x="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340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78C38DE9-3234-45F0-A667-4426D86932E0}" type="datetime1">
              <a:rPr lang="en-US" smtClean="0"/>
              <a:t>10/3/2016</a:t>
            </a:fld>
            <a:endParaRPr lang="en-US"/>
          </a:p>
        </p:txBody>
      </p:sp>
      <p:sp>
        <p:nvSpPr>
          <p:cNvPr id="7" name="Footer Placeholder 5"/>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6FFFDF03-732A-4906-82BC-3C9175562B3D}" type="slidenum">
              <a:rPr lang="en-US" altLang="en-US"/>
              <a:pPr>
                <a:defRPr/>
              </a:pPr>
              <a:t>‹#›</a:t>
            </a:fld>
            <a:endParaRPr lang="en-US" altLang="en-US"/>
          </a:p>
        </p:txBody>
      </p:sp>
      <p:cxnSp>
        <p:nvCxnSpPr>
          <p:cNvPr id="9" name="Straight Arrow Connector 8"/>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1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A7AFCEA2-CFFD-47BC-BD72-2AD3773C3D92}" type="datetime1">
              <a:rPr lang="en-US" smtClean="0"/>
              <a:t>10/3/2016</a:t>
            </a:fld>
            <a:endParaRPr lang="en-US"/>
          </a:p>
        </p:txBody>
      </p:sp>
      <p:sp>
        <p:nvSpPr>
          <p:cNvPr id="9" name="Footer Placeholder 7"/>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A45583EA-431A-40B2-B560-764AA33C55EF}" type="slidenum">
              <a:rPr lang="en-US" altLang="en-US"/>
              <a:pPr>
                <a:defRPr/>
              </a:pPr>
              <a:t>‹#›</a:t>
            </a:fld>
            <a:endParaRPr lang="en-US" altLang="en-US"/>
          </a:p>
        </p:txBody>
      </p:sp>
      <p:cxnSp>
        <p:nvCxnSpPr>
          <p:cNvPr id="11" name="Straight Arrow Connector 10"/>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2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lstStyle>
            <a:lvl1pPr algn="l">
              <a:defRPr sz="2800"/>
            </a:lvl1pPr>
          </a:lstStyle>
          <a:p>
            <a:r>
              <a:rPr lang="en-US"/>
              <a:t>Click to edit Master title style</a:t>
            </a:r>
          </a:p>
        </p:txBody>
      </p:sp>
      <p:sp>
        <p:nvSpPr>
          <p:cNvPr id="4" name="Date Placeholder 2"/>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6FEAC4E4-8359-4636-99C5-821F22E0D832}" type="datetime1">
              <a:rPr lang="en-US" smtClean="0"/>
              <a:t>10/3/2016</a:t>
            </a:fld>
            <a:endParaRPr lang="en-US"/>
          </a:p>
        </p:txBody>
      </p:sp>
      <p:sp>
        <p:nvSpPr>
          <p:cNvPr id="5" name="Footer Placeholder 3"/>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54F61F4F-7B48-415C-82EE-54A5EBBFCD1F}" type="slidenum">
              <a:rPr lang="en-US" altLang="en-US"/>
              <a:pPr>
                <a:defRPr/>
              </a:pPr>
              <a:t>‹#›</a:t>
            </a:fld>
            <a:endParaRPr lang="en-US" altLang="en-US"/>
          </a:p>
        </p:txBody>
      </p:sp>
      <p:cxnSp>
        <p:nvCxnSpPr>
          <p:cNvPr id="7" name="Straight Arrow Connector 6"/>
          <p:cNvCxnSpPr/>
          <p:nvPr userDrawn="1"/>
        </p:nvCxnSpPr>
        <p:spPr>
          <a:xfrm>
            <a:off x="0" y="1005840"/>
            <a:ext cx="8001000" cy="0"/>
          </a:xfrm>
          <a:prstGeom prst="straightConnector1">
            <a:avLst/>
          </a:prstGeom>
          <a:ln w="76200">
            <a:solidFill>
              <a:srgbClr val="00B0F0"/>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22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0EABDA93-3804-4C2D-9672-0F022F8E9DDF}" type="datetime1">
              <a:rPr lang="en-US" smtClean="0"/>
              <a:t>10/3/2016</a:t>
            </a:fld>
            <a:endParaRPr lang="en-US"/>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707A0BD9-6296-4C86-8454-41C957F09C9A}" type="slidenum">
              <a:rPr lang="en-US" altLang="en-US"/>
              <a:pPr>
                <a:defRPr/>
              </a:pPr>
              <a:t>‹#›</a:t>
            </a:fld>
            <a:endParaRPr lang="en-US" altLang="en-US"/>
          </a:p>
        </p:txBody>
      </p:sp>
    </p:spTree>
    <p:extLst>
      <p:ext uri="{BB962C8B-B14F-4D97-AF65-F5344CB8AC3E}">
        <p14:creationId xmlns:p14="http://schemas.microsoft.com/office/powerpoint/2010/main" val="110326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eaLnBrk="1" hangingPunct="1">
              <a:defRPr>
                <a:latin typeface="Arial" charset="0"/>
                <a:ea typeface="+mn-ea"/>
                <a:cs typeface="+mn-cs"/>
              </a:defRPr>
            </a:lvl1pPr>
          </a:lstStyle>
          <a:p>
            <a:pPr>
              <a:defRPr/>
            </a:pPr>
            <a:fld id="{5034BF4B-E01D-4F58-A2D7-4F3DC9D5A213}" type="datetime1">
              <a:rPr lang="en-US" smtClean="0"/>
              <a:t>10/3/2016</a:t>
            </a:fld>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eaLnBrk="1" hangingPunct="1">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EFE95DE-CF22-488A-8CF7-83F3FA679A4E}" type="slidenum">
              <a:rPr lang="en-US" altLang="en-US"/>
              <a:pPr>
                <a:defRPr/>
              </a:pPr>
              <a:t>‹#›</a:t>
            </a:fld>
            <a:endParaRPr lang="en-US" altLang="en-US"/>
          </a:p>
        </p:txBody>
      </p:sp>
    </p:spTree>
    <p:extLst>
      <p:ext uri="{BB962C8B-B14F-4D97-AF65-F5344CB8AC3E}">
        <p14:creationId xmlns:p14="http://schemas.microsoft.com/office/powerpoint/2010/main" val="405391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6" cstate="print">
            <a:extLst>
              <a:ext uri="{28A0092B-C50C-407E-A947-70E740481C1C}">
                <a14:useLocalDpi xmlns:a14="http://schemas.microsoft.com/office/drawing/2010/main" val="0"/>
              </a:ext>
            </a:extLst>
          </a:blip>
          <a:srcRect l="25852" t="12666" r="37074" b="8733"/>
          <a:stretch/>
        </p:blipFill>
        <p:spPr>
          <a:xfrm>
            <a:off x="8458200" y="5828347"/>
            <a:ext cx="457200" cy="685800"/>
          </a:xfrm>
          <a:prstGeom prst="rect">
            <a:avLst/>
          </a:prstGeom>
        </p:spPr>
      </p:pic>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3505200" y="634746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entury" panose="02040604050505020304" pitchFamily="18" charset="0"/>
                <a:cs typeface="Arial" panose="020B0604020202020204" pitchFamily="34" charset="0"/>
              </a:defRPr>
            </a:lvl1pPr>
          </a:lstStyle>
          <a:p>
            <a:pPr>
              <a:defRPr/>
            </a:pPr>
            <a:fld id="{EEBD34BE-FBAC-4714-B017-EF31F033B6F8}" type="slidenum">
              <a:rPr lang="en-US" altLang="en-US" smtClean="0"/>
              <a:pPr>
                <a:defRPr/>
              </a:pPr>
              <a:t>‹#›</a:t>
            </a:fld>
            <a:endParaRPr lang="en-US" altLang="en-US"/>
          </a:p>
        </p:txBody>
      </p:sp>
      <p:pic>
        <p:nvPicPr>
          <p:cNvPr id="3" name="Picture 2"/>
          <p:cNvPicPr>
            <a:picLocks noChangeAspect="1"/>
          </p:cNvPicPr>
          <p:nvPr userDrawn="1"/>
        </p:nvPicPr>
        <p:blipFill rotWithShape="1">
          <a:blip r:embed="rId17">
            <a:extLst>
              <a:ext uri="{28A0092B-C50C-407E-A947-70E740481C1C}">
                <a14:useLocalDpi xmlns:a14="http://schemas.microsoft.com/office/drawing/2010/main" val="0"/>
              </a:ext>
            </a:extLst>
          </a:blip>
          <a:srcRect r="77778"/>
          <a:stretch/>
        </p:blipFill>
        <p:spPr>
          <a:xfrm>
            <a:off x="152400" y="5795962"/>
            <a:ext cx="762000" cy="752475"/>
          </a:xfrm>
          <a:prstGeom prst="rect">
            <a:avLst/>
          </a:prstGeom>
        </p:spPr>
      </p:pic>
      <p:sp>
        <p:nvSpPr>
          <p:cNvPr id="6" name="Date Placeholder 5"/>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99DC43A4-E0C3-4D27-9E62-148AAB02BC30}" type="datetimeFigureOut">
              <a:rPr lang="en-US" smtClean="0"/>
              <a:pPr/>
              <a:t>10/3/2016</a:t>
            </a:fld>
            <a:endParaRPr lang="en-US"/>
          </a:p>
        </p:txBody>
      </p:sp>
    </p:spTree>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 id="2147484215" r:id="rId13"/>
    <p:sldLayoutId id="2147484228" r:id="rId14"/>
  </p:sldLayoutIdLst>
  <p:hf hdr="0" ftr="0"/>
  <p:txStyles>
    <p:titleStyle>
      <a:lvl1pPr algn="ctr" rtl="0" eaLnBrk="0" fontAlgn="base" hangingPunct="0">
        <a:spcBef>
          <a:spcPct val="0"/>
        </a:spcBef>
        <a:spcAft>
          <a:spcPct val="0"/>
        </a:spcAft>
        <a:defRPr sz="4400">
          <a:solidFill>
            <a:schemeClr val="tx2"/>
          </a:solidFill>
          <a:latin typeface="Baskerville Old Face" panose="02020602080505020303" pitchFamily="18" charset="0"/>
          <a:ea typeface="MS PGothic" panose="020B0600070205080204" pitchFamily="34" charset="-128"/>
          <a:cs typeface="Baskerville Old Face" panose="02020602080505020303" pitchFamily="18" charset="0"/>
        </a:defRPr>
      </a:lvl1pPr>
      <a:lvl2pPr algn="ctr" rtl="0" eaLnBrk="0" fontAlgn="base" hangingPunct="0">
        <a:spcBef>
          <a:spcPct val="0"/>
        </a:spcBef>
        <a:spcAft>
          <a:spcPct val="0"/>
        </a:spcAft>
        <a:defRPr sz="4400">
          <a:solidFill>
            <a:schemeClr val="tx2"/>
          </a:solidFill>
          <a:latin typeface="Century"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entury"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entury"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entury" pitchFamily="18"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Baskerville Old Face" panose="02020602080505020303" pitchFamily="18" charset="0"/>
          <a:ea typeface="MS PGothic" panose="020B0600070205080204" pitchFamily="34" charset="-128"/>
          <a:cs typeface="Baskerville Old Face" panose="02020602080505020303" pitchFamily="18" charset="0"/>
        </a:defRPr>
      </a:lvl1pPr>
      <a:lvl2pPr marL="742950" indent="-285750" algn="l" rtl="0" eaLnBrk="0" fontAlgn="base" hangingPunct="0">
        <a:spcBef>
          <a:spcPct val="20000"/>
        </a:spcBef>
        <a:spcAft>
          <a:spcPct val="0"/>
        </a:spcAft>
        <a:buChar char="–"/>
        <a:defRPr sz="2800">
          <a:solidFill>
            <a:schemeClr val="tx1"/>
          </a:solidFill>
          <a:latin typeface="Baskerville Old Face" panose="02020602080505020303" pitchFamily="18" charset="0"/>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Baskerville Old Face" panose="02020602080505020303" pitchFamily="18"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Baskerville Old Face" panose="02020602080505020303"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Baskerville Old Face" panose="02020602080505020303" pitchFamily="18" charset="0"/>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1143000"/>
            <a:ext cx="7772400" cy="1470025"/>
          </a:xfrm>
        </p:spPr>
        <p:txBody>
          <a:bodyPr/>
          <a:lstStyle/>
          <a:p>
            <a:pPr eaLnBrk="1" hangingPunct="1"/>
            <a:r>
              <a:rPr lang="en-US" altLang="en-US"/>
              <a:t>Team Name</a:t>
            </a:r>
            <a:br>
              <a:rPr lang="en-US" altLang="en-US"/>
            </a:br>
            <a:r>
              <a:rPr lang="en-US" altLang="en-US" sz="2800"/>
              <a:t>Preliminary Design Review</a:t>
            </a:r>
          </a:p>
        </p:txBody>
      </p:sp>
      <p:sp>
        <p:nvSpPr>
          <p:cNvPr id="28675" name="Rectangle 3"/>
          <p:cNvSpPr>
            <a:spLocks noGrp="1" noChangeArrowheads="1"/>
          </p:cNvSpPr>
          <p:nvPr>
            <p:ph type="subTitle" idx="1"/>
          </p:nvPr>
        </p:nvSpPr>
        <p:spPr/>
        <p:txBody>
          <a:bodyPr/>
          <a:lstStyle/>
          <a:p>
            <a:pPr eaLnBrk="1" hangingPunct="1"/>
            <a:r>
              <a:rPr lang="en-US" altLang="en-US"/>
              <a:t>University/Institution</a:t>
            </a:r>
          </a:p>
          <a:p>
            <a:pPr eaLnBrk="1" hangingPunct="1"/>
            <a:r>
              <a:rPr lang="en-US" altLang="en-US"/>
              <a:t>Team Members</a:t>
            </a:r>
          </a:p>
          <a:p>
            <a:pPr eaLnBrk="1" hangingPunct="1"/>
            <a:r>
              <a:rPr lang="en-US" altLang="en-US"/>
              <a:t>Date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a:t>Mission Overview: Mission Statement</a:t>
            </a:r>
          </a:p>
        </p:txBody>
      </p:sp>
      <p:sp>
        <p:nvSpPr>
          <p:cNvPr id="41987" name="Content Placeholder 2"/>
          <p:cNvSpPr>
            <a:spLocks noGrp="1"/>
          </p:cNvSpPr>
          <p:nvPr>
            <p:ph idx="1"/>
          </p:nvPr>
        </p:nvSpPr>
        <p:spPr>
          <a:xfrm>
            <a:off x="0" y="1371600"/>
            <a:ext cx="8229600" cy="4525963"/>
          </a:xfrm>
        </p:spPr>
        <p:txBody>
          <a:bodyPr/>
          <a:lstStyle/>
          <a:p>
            <a:pPr eaLnBrk="1" hangingPunct="1"/>
            <a:r>
              <a:rPr lang="en-US" altLang="en-US"/>
              <a:t>Present a concise Mission Statement</a:t>
            </a:r>
          </a:p>
          <a:p>
            <a:pPr eaLnBrk="1" hangingPunct="1"/>
            <a:r>
              <a:rPr lang="en-US" altLang="en-US"/>
              <a:t>What do you expect to discover or prove?</a:t>
            </a:r>
          </a:p>
          <a:p>
            <a:pPr eaLnBrk="1" hangingPunct="1"/>
            <a:r>
              <a:rPr lang="en-US" altLang="en-US"/>
              <a:t>Who will this benefit/what will your data be used for?</a:t>
            </a:r>
          </a:p>
          <a:p>
            <a:pPr eaLnBrk="1" hangingPunct="1"/>
            <a:r>
              <a:rPr lang="en-US" altLang="en-US" i="1"/>
              <a:t>Make your case as to why this mission should fly on a rocket</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03550406-0DA8-4966-A4BE-2DD17DA4F93E}" type="slidenum">
              <a:rPr lang="en-US" altLang="en-US" sz="1400" smtClean="0"/>
              <a:pPr>
                <a:spcBef>
                  <a:spcPct val="0"/>
                </a:spcBef>
                <a:buFontTx/>
                <a:buNone/>
              </a:pPr>
              <a:t>10</a:t>
            </a:fld>
            <a:endParaRPr lang="en-US" altLang="en-US" sz="1400"/>
          </a:p>
        </p:txBody>
      </p:sp>
      <p:sp>
        <p:nvSpPr>
          <p:cNvPr id="2" name="Date Placeholder 1"/>
          <p:cNvSpPr>
            <a:spLocks noGrp="1"/>
          </p:cNvSpPr>
          <p:nvPr>
            <p:ph type="dt" sz="half" idx="10"/>
          </p:nvPr>
        </p:nvSpPr>
        <p:spPr/>
        <p:txBody>
          <a:bodyPr/>
          <a:lstStyle/>
          <a:p>
            <a:pPr>
              <a:defRPr/>
            </a:pPr>
            <a:fld id="{51D59B7C-26A4-4A26-9F86-6D7EBA60EAD6}" type="datetime1">
              <a:rPr lang="en-US" smtClean="0"/>
              <a:t>10/3/2016</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a:t>Mission Overview: Mission Objectives</a:t>
            </a:r>
          </a:p>
        </p:txBody>
      </p:sp>
      <p:sp>
        <p:nvSpPr>
          <p:cNvPr id="3" name="Content Placeholder 2"/>
          <p:cNvSpPr>
            <a:spLocks noGrp="1"/>
          </p:cNvSpPr>
          <p:nvPr>
            <p:ph idx="1"/>
          </p:nvPr>
        </p:nvSpPr>
        <p:spPr>
          <a:xfrm>
            <a:off x="0" y="1341438"/>
            <a:ext cx="8229600" cy="2849562"/>
          </a:xfrm>
        </p:spPr>
        <p:txBody>
          <a:bodyPr>
            <a:normAutofit/>
          </a:bodyPr>
          <a:lstStyle/>
          <a:p>
            <a:pPr eaLnBrk="1" hangingPunct="1">
              <a:defRPr/>
            </a:pPr>
            <a:r>
              <a:rPr lang="en-US" dirty="0">
                <a:ea typeface="+mn-ea"/>
                <a:cs typeface="+mn-cs"/>
              </a:rPr>
              <a:t>Mission Objectives </a:t>
            </a:r>
            <a:r>
              <a:rPr lang="en-US" dirty="0">
                <a:ea typeface="+mn-ea"/>
                <a:cs typeface="+mn-cs"/>
                <a:sym typeface="Wingdings" pitchFamily="2" charset="2"/>
              </a:rPr>
              <a:t> derived from mission statement</a:t>
            </a:r>
          </a:p>
          <a:p>
            <a:pPr lvl="1" eaLnBrk="1" hangingPunct="1">
              <a:defRPr/>
            </a:pPr>
            <a:r>
              <a:rPr lang="en-US" dirty="0">
                <a:ea typeface="ＭＳ Ｐゴシック" charset="0"/>
                <a:sym typeface="Wingdings" pitchFamily="2" charset="2"/>
              </a:rPr>
              <a:t>Break down into mission statement into your mission objectives</a:t>
            </a:r>
            <a:endParaRPr lang="en-US" dirty="0">
              <a:ea typeface="+mn-ea"/>
              <a:cs typeface="+mn-cs"/>
              <a:sym typeface="Wingdings" pitchFamily="2" charset="2"/>
            </a:endParaRPr>
          </a:p>
          <a:p>
            <a:pPr lvl="1" eaLnBrk="1" hangingPunct="1">
              <a:defRPr/>
            </a:pPr>
            <a:r>
              <a:rPr lang="en-US" dirty="0">
                <a:ea typeface="+mn-ea"/>
                <a:cs typeface="+mn-cs"/>
                <a:sym typeface="Wingdings" pitchFamily="2" charset="2"/>
              </a:rPr>
              <a:t>Should have 1 to 3 objectives</a:t>
            </a:r>
            <a:endParaRPr lang="en-US" dirty="0">
              <a:ea typeface="ＭＳ Ｐゴシック" charset="0"/>
              <a:sym typeface="Wingdings" pitchFamily="2" charset="2"/>
            </a:endParaRPr>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26B13E6E-68BC-4513-A1BA-89D273ECC5F8}" type="slidenum">
              <a:rPr lang="en-US" altLang="en-US" sz="1400" smtClean="0"/>
              <a:pPr>
                <a:spcBef>
                  <a:spcPct val="0"/>
                </a:spcBef>
                <a:buFontTx/>
                <a:buNone/>
              </a:pPr>
              <a:t>11</a:t>
            </a:fld>
            <a:endParaRPr lang="en-US" altLang="en-US" sz="1400"/>
          </a:p>
        </p:txBody>
      </p:sp>
      <p:sp>
        <p:nvSpPr>
          <p:cNvPr id="2" name="Date Placeholder 1"/>
          <p:cNvSpPr>
            <a:spLocks noGrp="1"/>
          </p:cNvSpPr>
          <p:nvPr>
            <p:ph type="dt" sz="half" idx="10"/>
          </p:nvPr>
        </p:nvSpPr>
        <p:spPr/>
        <p:txBody>
          <a:bodyPr/>
          <a:lstStyle/>
          <a:p>
            <a:pPr>
              <a:defRPr/>
            </a:pPr>
            <a:fld id="{0CF21843-D82B-40DE-BB0F-5FAE3016D2F7}" type="datetime1">
              <a:rPr lang="en-US" smtClean="0"/>
              <a:t>10/3/2016</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0" y="1341438"/>
            <a:ext cx="8229600" cy="4525962"/>
          </a:xfrm>
        </p:spPr>
        <p:txBody>
          <a:bodyPr/>
          <a:lstStyle/>
          <a:p>
            <a:pPr eaLnBrk="1" hangingPunct="1"/>
            <a:r>
              <a:rPr lang="en-US" altLang="en-US"/>
              <a:t>Give a brief overview of the underlying science concepts and theory</a:t>
            </a:r>
          </a:p>
          <a:p>
            <a:pPr eaLnBrk="1" hangingPunct="1"/>
            <a:r>
              <a:rPr lang="en-US" altLang="en-US"/>
              <a:t>What other research has been performed in the past?</a:t>
            </a:r>
          </a:p>
          <a:p>
            <a:pPr lvl="1" eaLnBrk="1" hangingPunct="1"/>
            <a:r>
              <a:rPr lang="en-US" altLang="en-US"/>
              <a:t>Results?</a:t>
            </a:r>
          </a:p>
          <a:p>
            <a:pPr eaLnBrk="1" hangingPunct="1"/>
            <a:endParaRPr lang="en-US" altLang="en-US"/>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5322BB77-6CC7-4F7B-BF30-9CE3958CE94D}" type="slidenum">
              <a:rPr lang="en-US" altLang="en-US" sz="1400" smtClean="0"/>
              <a:pPr>
                <a:spcBef>
                  <a:spcPct val="0"/>
                </a:spcBef>
                <a:buFontTx/>
                <a:buNone/>
              </a:pPr>
              <a:t>12</a:t>
            </a:fld>
            <a:endParaRPr lang="en-US" altLang="en-US" sz="1400"/>
          </a:p>
        </p:txBody>
      </p:sp>
      <p:sp>
        <p:nvSpPr>
          <p:cNvPr id="44036" name="Title 1"/>
          <p:cNvSpPr>
            <a:spLocks noGrp="1"/>
          </p:cNvSpPr>
          <p:nvPr>
            <p:ph type="title"/>
          </p:nvPr>
        </p:nvSpPr>
        <p:spPr/>
        <p:txBody>
          <a:bodyPr/>
          <a:lstStyle/>
          <a:p>
            <a:pPr eaLnBrk="1" hangingPunct="1"/>
            <a:r>
              <a:rPr lang="en-US" altLang="en-US"/>
              <a:t>Mission Overview: Theory and Concepts</a:t>
            </a:r>
          </a:p>
        </p:txBody>
      </p:sp>
      <p:sp>
        <p:nvSpPr>
          <p:cNvPr id="2" name="Date Placeholder 1"/>
          <p:cNvSpPr>
            <a:spLocks noGrp="1"/>
          </p:cNvSpPr>
          <p:nvPr>
            <p:ph type="dt" sz="half" idx="10"/>
          </p:nvPr>
        </p:nvSpPr>
        <p:spPr/>
        <p:txBody>
          <a:bodyPr/>
          <a:lstStyle/>
          <a:p>
            <a:pPr>
              <a:defRPr/>
            </a:pPr>
            <a:fld id="{BBF93EAC-47C5-4F1F-BB31-D65A99CBD980}" type="datetime1">
              <a:rPr lang="en-US" smtClean="0"/>
              <a:t>10/3/2016</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t>Mission Overview: Concept of Operations</a:t>
            </a:r>
          </a:p>
        </p:txBody>
      </p:sp>
      <p:sp>
        <p:nvSpPr>
          <p:cNvPr id="45059" name="Content Placeholder 2"/>
          <p:cNvSpPr>
            <a:spLocks noGrp="1"/>
          </p:cNvSpPr>
          <p:nvPr>
            <p:ph idx="1"/>
          </p:nvPr>
        </p:nvSpPr>
        <p:spPr>
          <a:xfrm>
            <a:off x="0" y="1341438"/>
            <a:ext cx="8229600" cy="4525962"/>
          </a:xfrm>
        </p:spPr>
        <p:txBody>
          <a:bodyPr/>
          <a:lstStyle/>
          <a:p>
            <a:pPr eaLnBrk="1" hangingPunct="1"/>
            <a:r>
              <a:rPr lang="en-US" altLang="en-US" dirty="0"/>
              <a:t>Based on science objectives, present a diagram of what the payload will be doing during flight, highlights areas of interest</a:t>
            </a:r>
          </a:p>
          <a:p>
            <a:pPr eaLnBrk="1" hangingPunct="1"/>
            <a:r>
              <a:rPr lang="en-US" altLang="en-US" dirty="0"/>
              <a:t>Looking for a general layout of when things will happen (don’t need exact times)</a:t>
            </a:r>
          </a:p>
          <a:p>
            <a:pPr eaLnBrk="1" hangingPunct="1"/>
            <a:r>
              <a:rPr lang="en-US" altLang="en-US" dirty="0"/>
              <a:t>Example on following 2 slides</a:t>
            </a:r>
          </a:p>
        </p:txBody>
      </p:sp>
      <p:sp>
        <p:nvSpPr>
          <p:cNvPr id="450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BDF61517-0F73-4C79-9EB3-B84254E5BF5D}" type="slidenum">
              <a:rPr lang="en-US" altLang="en-US" sz="1400" smtClean="0"/>
              <a:pPr>
                <a:spcBef>
                  <a:spcPct val="0"/>
                </a:spcBef>
                <a:buFontTx/>
                <a:buNone/>
              </a:pPr>
              <a:t>13</a:t>
            </a:fld>
            <a:endParaRPr lang="en-US" altLang="en-US" sz="1400"/>
          </a:p>
        </p:txBody>
      </p:sp>
      <p:sp>
        <p:nvSpPr>
          <p:cNvPr id="2" name="Date Placeholder 1"/>
          <p:cNvSpPr>
            <a:spLocks noGrp="1"/>
          </p:cNvSpPr>
          <p:nvPr>
            <p:ph type="dt" sz="half" idx="10"/>
          </p:nvPr>
        </p:nvSpPr>
        <p:spPr/>
        <p:txBody>
          <a:bodyPr/>
          <a:lstStyle/>
          <a:p>
            <a:pPr>
              <a:defRPr/>
            </a:pPr>
            <a:fld id="{7F7BF5D6-2349-4029-8DF8-C22513F97A12}" type="datetime1">
              <a:rPr lang="en-US" smtClean="0"/>
              <a:t>10/3/2016</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p:cNvSpPr>
          <p:nvPr/>
        </p:nvSpPr>
        <p:spPr bwMode="auto">
          <a:xfrm>
            <a:off x="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r>
              <a:rPr lang="en-US" altLang="en-US" sz="2800"/>
              <a:t>Example #1 ConOps</a:t>
            </a:r>
          </a:p>
        </p:txBody>
      </p:sp>
      <p:grpSp>
        <p:nvGrpSpPr>
          <p:cNvPr id="46083" name="Group 39"/>
          <p:cNvGrpSpPr>
            <a:grpSpLocks/>
          </p:cNvGrpSpPr>
          <p:nvPr/>
        </p:nvGrpSpPr>
        <p:grpSpPr bwMode="auto">
          <a:xfrm>
            <a:off x="76200" y="990600"/>
            <a:ext cx="9067800" cy="5257800"/>
            <a:chOff x="0" y="990600"/>
            <a:chExt cx="8991600" cy="5507038"/>
          </a:xfrm>
        </p:grpSpPr>
        <p:grpSp>
          <p:nvGrpSpPr>
            <p:cNvPr id="46087" name="Group 38"/>
            <p:cNvGrpSpPr>
              <a:grpSpLocks/>
            </p:cNvGrpSpPr>
            <p:nvPr/>
          </p:nvGrpSpPr>
          <p:grpSpPr bwMode="auto">
            <a:xfrm>
              <a:off x="0" y="990600"/>
              <a:ext cx="8991600" cy="5507038"/>
              <a:chOff x="0" y="990600"/>
              <a:chExt cx="8991600" cy="5507038"/>
            </a:xfrm>
          </p:grpSpPr>
          <p:pic>
            <p:nvPicPr>
              <p:cNvPr id="460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49285"/>
                <a:ext cx="84582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91" name="Group 37"/>
              <p:cNvGrpSpPr>
                <a:grpSpLocks/>
              </p:cNvGrpSpPr>
              <p:nvPr/>
            </p:nvGrpSpPr>
            <p:grpSpPr bwMode="auto">
              <a:xfrm>
                <a:off x="0" y="990600"/>
                <a:ext cx="8915400" cy="5507038"/>
                <a:chOff x="0" y="990600"/>
                <a:chExt cx="8915400" cy="5507038"/>
              </a:xfrm>
            </p:grpSpPr>
            <p:sp>
              <p:nvSpPr>
                <p:cNvPr id="46092" name="Text Box 12"/>
                <p:cNvSpPr txBox="1">
                  <a:spLocks noChangeArrowheads="1"/>
                </p:cNvSpPr>
                <p:nvPr/>
              </p:nvSpPr>
              <p:spPr bwMode="auto">
                <a:xfrm>
                  <a:off x="228600" y="1981200"/>
                  <a:ext cx="1371600"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100">
                      <a:latin typeface="Arial" panose="020B0604020202020204" pitchFamily="34" charset="0"/>
                    </a:rPr>
                    <a:t>t ≈ 1.3 min</a:t>
                  </a:r>
                </a:p>
                <a:p>
                  <a:pPr algn="ctr" eaLnBrk="1" hangingPunct="1">
                    <a:spcBef>
                      <a:spcPct val="50000"/>
                    </a:spcBef>
                    <a:buFontTx/>
                    <a:buNone/>
                  </a:pPr>
                  <a:r>
                    <a:rPr lang="en-US" altLang="en-US" sz="1100">
                      <a:latin typeface="Arial" panose="020B0604020202020204" pitchFamily="34" charset="0"/>
                    </a:rPr>
                    <a:t>Altitude: 75 km</a:t>
                  </a:r>
                </a:p>
                <a:p>
                  <a:pPr algn="ctr" eaLnBrk="1" hangingPunct="1">
                    <a:spcBef>
                      <a:spcPct val="50000"/>
                    </a:spcBef>
                    <a:buFontTx/>
                    <a:buNone/>
                  </a:pPr>
                  <a:r>
                    <a:rPr lang="en-US" altLang="en-US" sz="1100" b="1" i="1">
                      <a:latin typeface="Arial" panose="020B0604020202020204" pitchFamily="34" charset="0"/>
                    </a:rPr>
                    <a:t>Event A Occurs</a:t>
                  </a:r>
                </a:p>
              </p:txBody>
            </p:sp>
            <p:sp>
              <p:nvSpPr>
                <p:cNvPr id="46093" name="Text Box 28"/>
                <p:cNvSpPr txBox="1">
                  <a:spLocks noChangeArrowheads="1"/>
                </p:cNvSpPr>
                <p:nvPr/>
              </p:nvSpPr>
              <p:spPr bwMode="auto">
                <a:xfrm>
                  <a:off x="7543800" y="5486400"/>
                  <a:ext cx="1371600" cy="598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300">
                      <a:latin typeface="Arial" panose="020B0604020202020204" pitchFamily="34" charset="0"/>
                    </a:rPr>
                    <a:t>t ≈ 15 min</a:t>
                  </a:r>
                </a:p>
                <a:p>
                  <a:pPr algn="ctr" eaLnBrk="1" hangingPunct="1">
                    <a:spcBef>
                      <a:spcPct val="50000"/>
                    </a:spcBef>
                    <a:buFontTx/>
                    <a:buNone/>
                  </a:pPr>
                  <a:r>
                    <a:rPr lang="en-US" altLang="en-US" sz="1300">
                      <a:latin typeface="Arial" panose="020B0604020202020204" pitchFamily="34" charset="0"/>
                    </a:rPr>
                    <a:t>Splash Down</a:t>
                  </a:r>
                </a:p>
              </p:txBody>
            </p:sp>
            <p:sp>
              <p:nvSpPr>
                <p:cNvPr id="46094" name="Oval 31"/>
                <p:cNvSpPr>
                  <a:spLocks noChangeArrowheads="1"/>
                </p:cNvSpPr>
                <p:nvPr/>
              </p:nvSpPr>
              <p:spPr bwMode="auto">
                <a:xfrm>
                  <a:off x="2133600" y="2819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095" name="Line 33"/>
                <p:cNvSpPr>
                  <a:spLocks noChangeShapeType="1"/>
                </p:cNvSpPr>
                <p:nvPr/>
              </p:nvSpPr>
              <p:spPr bwMode="auto">
                <a:xfrm>
                  <a:off x="1586753" y="2427219"/>
                  <a:ext cx="528918" cy="3990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6" name="Text Box 35"/>
                <p:cNvSpPr txBox="1">
                  <a:spLocks noChangeArrowheads="1"/>
                </p:cNvSpPr>
                <p:nvPr/>
              </p:nvSpPr>
              <p:spPr bwMode="auto">
                <a:xfrm>
                  <a:off x="1525921" y="1070412"/>
                  <a:ext cx="1496466"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100">
                      <a:latin typeface="Arial" panose="020B0604020202020204" pitchFamily="34" charset="0"/>
                    </a:rPr>
                    <a:t>t ≈ 1.7 min</a:t>
                  </a:r>
                </a:p>
                <a:p>
                  <a:pPr algn="ctr" eaLnBrk="1" hangingPunct="1">
                    <a:spcBef>
                      <a:spcPct val="50000"/>
                    </a:spcBef>
                    <a:buFontTx/>
                    <a:buNone/>
                  </a:pPr>
                  <a:r>
                    <a:rPr lang="en-US" altLang="en-US" sz="1100">
                      <a:latin typeface="Arial" panose="020B0604020202020204" pitchFamily="34" charset="0"/>
                    </a:rPr>
                    <a:t>Altitude: 95 km</a:t>
                  </a:r>
                </a:p>
                <a:p>
                  <a:pPr algn="ctr" eaLnBrk="1" hangingPunct="1">
                    <a:spcBef>
                      <a:spcPct val="50000"/>
                    </a:spcBef>
                    <a:buFontTx/>
                    <a:buNone/>
                  </a:pPr>
                  <a:r>
                    <a:rPr lang="en-US" altLang="en-US" sz="1100" b="1" i="1">
                      <a:latin typeface="Arial" panose="020B0604020202020204" pitchFamily="34" charset="0"/>
                    </a:rPr>
                    <a:t>Event B Occurs</a:t>
                  </a:r>
                </a:p>
              </p:txBody>
            </p:sp>
            <p:sp>
              <p:nvSpPr>
                <p:cNvPr id="46097" name="Line 36"/>
                <p:cNvSpPr>
                  <a:spLocks noChangeShapeType="1"/>
                </p:cNvSpPr>
                <p:nvPr/>
              </p:nvSpPr>
              <p:spPr bwMode="auto">
                <a:xfrm>
                  <a:off x="2266790" y="1868534"/>
                  <a:ext cx="377798" cy="319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8" name="Oval 37"/>
                <p:cNvSpPr>
                  <a:spLocks noChangeArrowheads="1"/>
                </p:cNvSpPr>
                <p:nvPr/>
              </p:nvSpPr>
              <p:spPr bwMode="auto">
                <a:xfrm>
                  <a:off x="2667000" y="2209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099" name="Text Box 38"/>
                <p:cNvSpPr txBox="1">
                  <a:spLocks noChangeArrowheads="1"/>
                </p:cNvSpPr>
                <p:nvPr/>
              </p:nvSpPr>
              <p:spPr bwMode="auto">
                <a:xfrm>
                  <a:off x="1219200" y="5281613"/>
                  <a:ext cx="1828800" cy="1216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50000"/>
                    </a:spcBef>
                    <a:buFontTx/>
                    <a:buNone/>
                  </a:pPr>
                  <a:r>
                    <a:rPr lang="en-US" altLang="en-US" sz="1300">
                      <a:latin typeface="Arial" panose="020B0604020202020204" pitchFamily="34" charset="0"/>
                    </a:rPr>
                    <a:t>-G switch triggered</a:t>
                  </a:r>
                </a:p>
                <a:p>
                  <a:pPr eaLnBrk="1" hangingPunct="1">
                    <a:spcBef>
                      <a:spcPct val="50000"/>
                    </a:spcBef>
                    <a:buFontTx/>
                    <a:buNone/>
                  </a:pPr>
                  <a:r>
                    <a:rPr lang="en-US" altLang="en-US" sz="1300">
                      <a:latin typeface="Arial" panose="020B0604020202020204" pitchFamily="34" charset="0"/>
                    </a:rPr>
                    <a:t>-All systems on</a:t>
                  </a:r>
                </a:p>
                <a:p>
                  <a:pPr eaLnBrk="1" hangingPunct="1">
                    <a:spcBef>
                      <a:spcPct val="50000"/>
                    </a:spcBef>
                    <a:buFontTx/>
                    <a:buNone/>
                  </a:pPr>
                  <a:r>
                    <a:rPr lang="en-US" altLang="en-US" sz="1300">
                      <a:latin typeface="Arial" panose="020B0604020202020204" pitchFamily="34" charset="0"/>
                    </a:rPr>
                    <a:t>-Begin data collection</a:t>
                  </a:r>
                  <a:endParaRPr lang="en-US" altLang="en-US" sz="1400">
                    <a:latin typeface="Arial" panose="020B0604020202020204" pitchFamily="34" charset="0"/>
                  </a:endParaRPr>
                </a:p>
                <a:p>
                  <a:pPr algn="ctr" eaLnBrk="1" hangingPunct="1">
                    <a:spcBef>
                      <a:spcPct val="50000"/>
                    </a:spcBef>
                    <a:buFontTx/>
                    <a:buNone/>
                  </a:pPr>
                  <a:endParaRPr lang="en-US" altLang="en-US" sz="1400">
                    <a:latin typeface="Arial" panose="020B0604020202020204" pitchFamily="34" charset="0"/>
                  </a:endParaRPr>
                </a:p>
              </p:txBody>
            </p:sp>
            <p:sp>
              <p:nvSpPr>
                <p:cNvPr id="46100" name="Oval 39"/>
                <p:cNvSpPr>
                  <a:spLocks noChangeArrowheads="1"/>
                </p:cNvSpPr>
                <p:nvPr/>
              </p:nvSpPr>
              <p:spPr bwMode="auto">
                <a:xfrm>
                  <a:off x="533400" y="5257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101" name="Rectangle 40"/>
                <p:cNvSpPr>
                  <a:spLocks noChangeArrowheads="1"/>
                </p:cNvSpPr>
                <p:nvPr/>
              </p:nvSpPr>
              <p:spPr bwMode="auto">
                <a:xfrm>
                  <a:off x="76200" y="5421313"/>
                  <a:ext cx="831850" cy="30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300">
                      <a:latin typeface="Arial" panose="020B0604020202020204" pitchFamily="34" charset="0"/>
                    </a:rPr>
                    <a:t>t = 0 min</a:t>
                  </a:r>
                </a:p>
              </p:txBody>
            </p:sp>
            <p:sp>
              <p:nvSpPr>
                <p:cNvPr id="46102" name="Line 41"/>
                <p:cNvSpPr>
                  <a:spLocks noChangeShapeType="1"/>
                </p:cNvSpPr>
                <p:nvPr/>
              </p:nvSpPr>
              <p:spPr bwMode="auto">
                <a:xfrm flipH="1" flipV="1">
                  <a:off x="609600" y="52578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45"/>
                <p:cNvSpPr>
                  <a:spLocks noChangeShapeType="1"/>
                </p:cNvSpPr>
                <p:nvPr/>
              </p:nvSpPr>
              <p:spPr bwMode="auto">
                <a:xfrm flipH="1" flipV="1">
                  <a:off x="6195892" y="2906090"/>
                  <a:ext cx="509707" cy="1419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4" name="Oval 46"/>
                <p:cNvSpPr>
                  <a:spLocks noChangeArrowheads="1"/>
                </p:cNvSpPr>
                <p:nvPr/>
              </p:nvSpPr>
              <p:spPr bwMode="auto">
                <a:xfrm>
                  <a:off x="6096000" y="285115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105" name="Text Box 47"/>
                <p:cNvSpPr txBox="1">
                  <a:spLocks noChangeArrowheads="1"/>
                </p:cNvSpPr>
                <p:nvPr/>
              </p:nvSpPr>
              <p:spPr bwMode="auto">
                <a:xfrm>
                  <a:off x="6195893" y="1469473"/>
                  <a:ext cx="1586753"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100">
                      <a:latin typeface="Arial" panose="020B0604020202020204" pitchFamily="34" charset="0"/>
                    </a:rPr>
                    <a:t>t ≈ 4.0 min</a:t>
                  </a:r>
                </a:p>
                <a:p>
                  <a:pPr algn="ctr" eaLnBrk="1" hangingPunct="1">
                    <a:spcBef>
                      <a:spcPct val="50000"/>
                    </a:spcBef>
                    <a:buFontTx/>
                    <a:buNone/>
                  </a:pPr>
                  <a:r>
                    <a:rPr lang="en-US" altLang="en-US" sz="1100">
                      <a:latin typeface="Arial" panose="020B0604020202020204" pitchFamily="34" charset="0"/>
                    </a:rPr>
                    <a:t>Altitude: 95 km</a:t>
                  </a:r>
                </a:p>
                <a:p>
                  <a:pPr algn="ctr" eaLnBrk="1" hangingPunct="1">
                    <a:spcBef>
                      <a:spcPct val="50000"/>
                    </a:spcBef>
                    <a:buFontTx/>
                    <a:buNone/>
                  </a:pPr>
                  <a:r>
                    <a:rPr lang="en-US" altLang="en-US" sz="1100" b="1" i="1">
                      <a:latin typeface="Arial" panose="020B0604020202020204" pitchFamily="34" charset="0"/>
                    </a:rPr>
                    <a:t>Event C Occurs</a:t>
                  </a:r>
                </a:p>
              </p:txBody>
            </p:sp>
            <p:sp>
              <p:nvSpPr>
                <p:cNvPr id="46106" name="Oval 48"/>
                <p:cNvSpPr>
                  <a:spLocks noChangeArrowheads="1"/>
                </p:cNvSpPr>
                <p:nvPr/>
              </p:nvSpPr>
              <p:spPr bwMode="auto">
                <a:xfrm>
                  <a:off x="5486400" y="2147888"/>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107" name="Line 49"/>
                <p:cNvSpPr>
                  <a:spLocks noChangeShapeType="1"/>
                </p:cNvSpPr>
                <p:nvPr/>
              </p:nvSpPr>
              <p:spPr bwMode="auto">
                <a:xfrm flipH="1">
                  <a:off x="5591415" y="1948345"/>
                  <a:ext cx="604477" cy="23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46108" name="Picture 50" descr="thuter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32621">
                  <a:off x="1066800" y="3886200"/>
                  <a:ext cx="244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9" name="Oval 51"/>
                <p:cNvSpPr>
                  <a:spLocks noChangeArrowheads="1"/>
                </p:cNvSpPr>
                <p:nvPr/>
              </p:nvSpPr>
              <p:spPr bwMode="auto">
                <a:xfrm>
                  <a:off x="4114800" y="1489075"/>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110" name="Text Box 52"/>
                <p:cNvSpPr txBox="1">
                  <a:spLocks noChangeArrowheads="1"/>
                </p:cNvSpPr>
                <p:nvPr/>
              </p:nvSpPr>
              <p:spPr bwMode="auto">
                <a:xfrm>
                  <a:off x="3352800" y="1981200"/>
                  <a:ext cx="1676400" cy="934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300" u="sng" dirty="0">
                      <a:latin typeface="Arial" panose="020B0604020202020204" pitchFamily="34" charset="0"/>
                    </a:rPr>
                    <a:t>Apogee</a:t>
                  </a:r>
                  <a:endParaRPr lang="en-US" altLang="en-US" sz="1300" dirty="0">
                    <a:latin typeface="Arial" panose="020B0604020202020204" pitchFamily="34" charset="0"/>
                  </a:endParaRPr>
                </a:p>
                <a:p>
                  <a:pPr algn="ctr" eaLnBrk="1" hangingPunct="1">
                    <a:spcBef>
                      <a:spcPct val="50000"/>
                    </a:spcBef>
                    <a:buFontTx/>
                    <a:buNone/>
                  </a:pPr>
                  <a:r>
                    <a:rPr lang="en-US" altLang="en-US" sz="1300" dirty="0">
                      <a:latin typeface="Arial" panose="020B0604020202020204" pitchFamily="34" charset="0"/>
                    </a:rPr>
                    <a:t>t ≈ 3 min</a:t>
                  </a:r>
                </a:p>
                <a:p>
                  <a:pPr algn="ctr" eaLnBrk="1" hangingPunct="1">
                    <a:spcBef>
                      <a:spcPct val="50000"/>
                    </a:spcBef>
                    <a:buFontTx/>
                    <a:buNone/>
                  </a:pPr>
                  <a:r>
                    <a:rPr lang="en-US" altLang="en-US" sz="1300" dirty="0">
                      <a:latin typeface="Arial" panose="020B0604020202020204" pitchFamily="34" charset="0"/>
                    </a:rPr>
                    <a:t>Altitude: ≈150 km</a:t>
                  </a:r>
                </a:p>
              </p:txBody>
            </p:sp>
            <p:sp>
              <p:nvSpPr>
                <p:cNvPr id="46111" name="Line 55"/>
                <p:cNvSpPr>
                  <a:spLocks noChangeShapeType="1"/>
                </p:cNvSpPr>
                <p:nvPr/>
              </p:nvSpPr>
              <p:spPr bwMode="auto">
                <a:xfrm flipV="1">
                  <a:off x="4143375" y="160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2" name="Oval 57"/>
                <p:cNvSpPr>
                  <a:spLocks noChangeArrowheads="1"/>
                </p:cNvSpPr>
                <p:nvPr/>
              </p:nvSpPr>
              <p:spPr bwMode="auto">
                <a:xfrm>
                  <a:off x="1600200" y="3673475"/>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113" name="Text Box 58"/>
                <p:cNvSpPr txBox="1">
                  <a:spLocks noChangeArrowheads="1"/>
                </p:cNvSpPr>
                <p:nvPr/>
              </p:nvSpPr>
              <p:spPr bwMode="auto">
                <a:xfrm>
                  <a:off x="2133600" y="3581400"/>
                  <a:ext cx="1828800" cy="896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300" u="sng">
                      <a:latin typeface="Arial" panose="020B0604020202020204" pitchFamily="34" charset="0"/>
                    </a:rPr>
                    <a:t>End of Orion Burn</a:t>
                  </a:r>
                  <a:endParaRPr lang="en-US" altLang="en-US" sz="1300">
                    <a:latin typeface="Arial" panose="020B0604020202020204" pitchFamily="34" charset="0"/>
                  </a:endParaRPr>
                </a:p>
                <a:p>
                  <a:pPr algn="ctr" eaLnBrk="1" hangingPunct="1">
                    <a:spcBef>
                      <a:spcPct val="50000"/>
                    </a:spcBef>
                    <a:buFontTx/>
                    <a:buNone/>
                  </a:pPr>
                  <a:r>
                    <a:rPr lang="en-US" altLang="en-US" sz="1300">
                      <a:latin typeface="Arial" panose="020B0604020202020204" pitchFamily="34" charset="0"/>
                    </a:rPr>
                    <a:t>t ≈ 0.6 min</a:t>
                  </a:r>
                </a:p>
                <a:p>
                  <a:pPr algn="ctr" eaLnBrk="1" hangingPunct="1">
                    <a:spcBef>
                      <a:spcPct val="50000"/>
                    </a:spcBef>
                    <a:buFontTx/>
                    <a:buNone/>
                  </a:pPr>
                  <a:r>
                    <a:rPr lang="en-US" altLang="en-US" sz="1300">
                      <a:latin typeface="Arial" panose="020B0604020202020204" pitchFamily="34" charset="0"/>
                    </a:rPr>
                    <a:t>Altitude: 52 km</a:t>
                  </a:r>
                </a:p>
              </p:txBody>
            </p:sp>
            <p:sp>
              <p:nvSpPr>
                <p:cNvPr id="46114" name="Line 64"/>
                <p:cNvSpPr>
                  <a:spLocks noChangeShapeType="1"/>
                </p:cNvSpPr>
                <p:nvPr/>
              </p:nvSpPr>
              <p:spPr bwMode="auto">
                <a:xfrm flipH="1" flipV="1">
                  <a:off x="1752600" y="36576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5" name="Oval 46"/>
                <p:cNvSpPr>
                  <a:spLocks noChangeArrowheads="1"/>
                </p:cNvSpPr>
                <p:nvPr/>
              </p:nvSpPr>
              <p:spPr bwMode="auto">
                <a:xfrm>
                  <a:off x="7391400" y="4953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6116" name="Line 45"/>
                <p:cNvSpPr>
                  <a:spLocks noChangeShapeType="1"/>
                </p:cNvSpPr>
                <p:nvPr/>
              </p:nvSpPr>
              <p:spPr bwMode="auto">
                <a:xfrm flipH="1">
                  <a:off x="7543800" y="46482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7" name="Text Box 47"/>
                <p:cNvSpPr txBox="1">
                  <a:spLocks noChangeArrowheads="1"/>
                </p:cNvSpPr>
                <p:nvPr/>
              </p:nvSpPr>
              <p:spPr bwMode="auto">
                <a:xfrm>
                  <a:off x="6705599" y="2743200"/>
                  <a:ext cx="1530404" cy="805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100">
                      <a:latin typeface="Arial" panose="020B0604020202020204" pitchFamily="34" charset="0"/>
                    </a:rPr>
                    <a:t>t ≈ 4.5 min</a:t>
                  </a:r>
                </a:p>
                <a:p>
                  <a:pPr algn="ctr" eaLnBrk="1" hangingPunct="1">
                    <a:spcBef>
                      <a:spcPct val="50000"/>
                    </a:spcBef>
                    <a:buFontTx/>
                    <a:buNone/>
                  </a:pPr>
                  <a:r>
                    <a:rPr lang="en-US" altLang="en-US" sz="1100">
                      <a:latin typeface="Arial" panose="020B0604020202020204" pitchFamily="34" charset="0"/>
                    </a:rPr>
                    <a:t>Altitude: 75 km</a:t>
                  </a:r>
                </a:p>
                <a:p>
                  <a:pPr algn="ctr" eaLnBrk="1" hangingPunct="1">
                    <a:spcBef>
                      <a:spcPct val="50000"/>
                    </a:spcBef>
                    <a:buFontTx/>
                    <a:buNone/>
                  </a:pPr>
                  <a:r>
                    <a:rPr lang="en-US" altLang="en-US" sz="1100" b="1" i="1">
                      <a:latin typeface="Arial" panose="020B0604020202020204" pitchFamily="34" charset="0"/>
                    </a:rPr>
                    <a:t>Event D Occurs</a:t>
                  </a:r>
                </a:p>
              </p:txBody>
            </p:sp>
            <p:cxnSp>
              <p:nvCxnSpPr>
                <p:cNvPr id="35" name="Straight Connector 34"/>
                <p:cNvCxnSpPr/>
                <p:nvPr/>
              </p:nvCxnSpPr>
              <p:spPr>
                <a:xfrm rot="5400000">
                  <a:off x="-1828476" y="3352541"/>
                  <a:ext cx="396234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6119" name="TextBox 35"/>
                <p:cNvSpPr txBox="1">
                  <a:spLocks noChangeArrowheads="1"/>
                </p:cNvSpPr>
                <p:nvPr/>
              </p:nvSpPr>
              <p:spPr bwMode="auto">
                <a:xfrm>
                  <a:off x="0" y="9906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Altitude</a:t>
                  </a:r>
                </a:p>
              </p:txBody>
            </p:sp>
            <p:cxnSp>
              <p:nvCxnSpPr>
                <p:cNvPr id="37" name="Straight Connector 36"/>
                <p:cNvCxnSpPr/>
                <p:nvPr/>
              </p:nvCxnSpPr>
              <p:spPr>
                <a:xfrm rot="10800000">
                  <a:off x="152694" y="5333711"/>
                  <a:ext cx="8687787" cy="0"/>
                </a:xfrm>
                <a:prstGeom prst="line">
                  <a:avLst/>
                </a:prstGeom>
                <a:ln w="31750">
                  <a:solidFill>
                    <a:schemeClr val="tx1">
                      <a:alpha val="17000"/>
                    </a:schemeClr>
                  </a:solidFill>
                </a:ln>
              </p:spPr>
              <p:style>
                <a:lnRef idx="1">
                  <a:schemeClr val="accent1"/>
                </a:lnRef>
                <a:fillRef idx="0">
                  <a:schemeClr val="accent1"/>
                </a:fillRef>
                <a:effectRef idx="0">
                  <a:schemeClr val="accent1"/>
                </a:effectRef>
                <a:fontRef idx="minor">
                  <a:schemeClr val="tx1"/>
                </a:fontRef>
              </p:style>
            </p:cxnSp>
          </p:grpSp>
        </p:grpSp>
        <p:sp>
          <p:nvSpPr>
            <p:cNvPr id="46088" name="Line 42"/>
            <p:cNvSpPr>
              <a:spLocks noChangeShapeType="1"/>
            </p:cNvSpPr>
            <p:nvPr/>
          </p:nvSpPr>
          <p:spPr bwMode="auto">
            <a:xfrm flipV="1">
              <a:off x="8534400" y="51816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9" name="Text Box 44"/>
            <p:cNvSpPr txBox="1">
              <a:spLocks noChangeArrowheads="1"/>
            </p:cNvSpPr>
            <p:nvPr/>
          </p:nvSpPr>
          <p:spPr bwMode="auto">
            <a:xfrm>
              <a:off x="7620000" y="4038600"/>
              <a:ext cx="1371600" cy="598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lgn="ctr" eaLnBrk="1" hangingPunct="1">
                <a:spcBef>
                  <a:spcPct val="50000"/>
                </a:spcBef>
                <a:buFontTx/>
                <a:buNone/>
              </a:pPr>
              <a:r>
                <a:rPr lang="en-US" altLang="en-US" sz="1300">
                  <a:latin typeface="Arial" panose="020B0604020202020204" pitchFamily="34" charset="0"/>
                </a:rPr>
                <a:t>t ≈ 5.5 min</a:t>
              </a:r>
            </a:p>
            <a:p>
              <a:pPr algn="ctr" eaLnBrk="1" hangingPunct="1">
                <a:spcBef>
                  <a:spcPct val="50000"/>
                </a:spcBef>
                <a:buFontTx/>
                <a:buNone/>
              </a:pPr>
              <a:r>
                <a:rPr lang="en-US" altLang="en-US" sz="1300">
                  <a:latin typeface="Arial" panose="020B0604020202020204" pitchFamily="34" charset="0"/>
                </a:rPr>
                <a:t>Chute Deploys</a:t>
              </a:r>
            </a:p>
          </p:txBody>
        </p:sp>
      </p:grpSp>
      <p:sp>
        <p:nvSpPr>
          <p:cNvPr id="2" name="Date Placeholder 1"/>
          <p:cNvSpPr>
            <a:spLocks noGrp="1"/>
          </p:cNvSpPr>
          <p:nvPr>
            <p:ph type="dt" sz="half" idx="10"/>
          </p:nvPr>
        </p:nvSpPr>
        <p:spPr/>
        <p:txBody>
          <a:bodyPr/>
          <a:lstStyle/>
          <a:p>
            <a:pPr>
              <a:defRPr/>
            </a:pPr>
            <a:fld id="{F6164356-C3DB-4672-AECA-89AFD7D820AB}" type="datetime1">
              <a:rPr lang="en-US" smtClean="0"/>
              <a:t>10/3/2016</a:t>
            </a:fld>
            <a:endParaRPr lang="en-US"/>
          </a:p>
        </p:txBody>
      </p:sp>
      <p:sp>
        <p:nvSpPr>
          <p:cNvPr id="3" name="Slide Number Placeholder 2"/>
          <p:cNvSpPr>
            <a:spLocks noGrp="1"/>
          </p:cNvSpPr>
          <p:nvPr>
            <p:ph type="sldNum" sz="quarter" idx="12"/>
          </p:nvPr>
        </p:nvSpPr>
        <p:spPr/>
        <p:txBody>
          <a:bodyPr/>
          <a:lstStyle/>
          <a:p>
            <a:pPr>
              <a:defRPr/>
            </a:pPr>
            <a:fld id="{E3024C53-BECE-48A4-9EE5-7E057FC0ECF7}"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bwMode="auto">
          <a:xfrm>
            <a:off x="381000" y="2133600"/>
            <a:ext cx="6083300" cy="3074988"/>
          </a:xfrm>
          <a:custGeom>
            <a:avLst/>
            <a:gdLst>
              <a:gd name="connsiteX0" fmla="*/ 0 w 6083300"/>
              <a:gd name="connsiteY0" fmla="*/ 3062817 h 3075517"/>
              <a:gd name="connsiteX1" fmla="*/ 2514600 w 6083300"/>
              <a:gd name="connsiteY1" fmla="*/ 2117 h 3075517"/>
              <a:gd name="connsiteX2" fmla="*/ 6083300 w 6083300"/>
              <a:gd name="connsiteY2" fmla="*/ 3075517 h 3075517"/>
            </a:gdLst>
            <a:ahLst/>
            <a:cxnLst>
              <a:cxn ang="0">
                <a:pos x="connsiteX0" y="connsiteY0"/>
              </a:cxn>
              <a:cxn ang="0">
                <a:pos x="connsiteX1" y="connsiteY1"/>
              </a:cxn>
              <a:cxn ang="0">
                <a:pos x="connsiteX2" y="connsiteY2"/>
              </a:cxn>
            </a:cxnLst>
            <a:rect l="l" t="t" r="r" b="b"/>
            <a:pathLst>
              <a:path w="6083300" h="3075517">
                <a:moveTo>
                  <a:pt x="0" y="3062817"/>
                </a:moveTo>
                <a:cubicBezTo>
                  <a:pt x="750358" y="1531408"/>
                  <a:pt x="1500717" y="0"/>
                  <a:pt x="2514600" y="2117"/>
                </a:cubicBezTo>
                <a:cubicBezTo>
                  <a:pt x="3528483" y="4234"/>
                  <a:pt x="6083300" y="3075517"/>
                  <a:pt x="6083300" y="3075517"/>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42" name="Rectangle 41"/>
          <p:cNvSpPr/>
          <p:nvPr/>
        </p:nvSpPr>
        <p:spPr bwMode="auto">
          <a:xfrm>
            <a:off x="2590800" y="198120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45" name="Isosceles Triangle 44"/>
          <p:cNvSpPr/>
          <p:nvPr/>
        </p:nvSpPr>
        <p:spPr bwMode="auto">
          <a:xfrm rot="5400000">
            <a:off x="3238500" y="2019300"/>
            <a:ext cx="76200" cy="152400"/>
          </a:xfrm>
          <a:prstGeom prst="triangl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cxnSp>
        <p:nvCxnSpPr>
          <p:cNvPr id="47109" name="Straight Connector 47"/>
          <p:cNvCxnSpPr>
            <a:cxnSpLocks noChangeShapeType="1"/>
          </p:cNvCxnSpPr>
          <p:nvPr/>
        </p:nvCxnSpPr>
        <p:spPr bwMode="auto">
          <a:xfrm flipV="1">
            <a:off x="2590800" y="17526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7110" name="Straight Connector 49"/>
          <p:cNvCxnSpPr>
            <a:cxnSpLocks noChangeShapeType="1"/>
          </p:cNvCxnSpPr>
          <p:nvPr/>
        </p:nvCxnSpPr>
        <p:spPr bwMode="auto">
          <a:xfrm flipV="1">
            <a:off x="2590800" y="22098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4" name="Rectangle 53"/>
          <p:cNvSpPr/>
          <p:nvPr/>
        </p:nvSpPr>
        <p:spPr bwMode="auto">
          <a:xfrm rot="2585451">
            <a:off x="3851275" y="258445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55" name="Rectangle 54"/>
          <p:cNvSpPr/>
          <p:nvPr/>
        </p:nvSpPr>
        <p:spPr bwMode="auto">
          <a:xfrm rot="2585451">
            <a:off x="5018088" y="366395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56" name="Chord 55"/>
          <p:cNvSpPr/>
          <p:nvPr/>
        </p:nvSpPr>
        <p:spPr bwMode="auto">
          <a:xfrm rot="5400000">
            <a:off x="4902200" y="2832100"/>
            <a:ext cx="304800" cy="457200"/>
          </a:xfrm>
          <a:prstGeom prst="chord">
            <a:avLst/>
          </a:prstGeom>
          <a:solidFill>
            <a:srgbClr val="FF6600">
              <a:alpha val="74000"/>
            </a:srgb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cxnSp>
        <p:nvCxnSpPr>
          <p:cNvPr id="47114" name="Straight Connector 57"/>
          <p:cNvCxnSpPr>
            <a:cxnSpLocks noChangeShapeType="1"/>
            <a:stCxn id="55" idx="0"/>
            <a:endCxn id="56" idx="0"/>
          </p:cNvCxnSpPr>
          <p:nvPr/>
        </p:nvCxnSpPr>
        <p:spPr bwMode="auto">
          <a:xfrm rot="16200000" flipV="1">
            <a:off x="4857750" y="3257550"/>
            <a:ext cx="485775" cy="346075"/>
          </a:xfrm>
          <a:prstGeom prst="line">
            <a:avLst/>
          </a:prstGeom>
          <a:noFill/>
          <a:ln w="2540">
            <a:solidFill>
              <a:schemeClr val="tx1"/>
            </a:solidFill>
            <a:round/>
            <a:headEnd/>
            <a:tailEnd/>
          </a:ln>
          <a:extLst>
            <a:ext uri="{909E8E84-426E-40DD-AFC4-6F175D3DCCD1}">
              <a14:hiddenFill xmlns:a14="http://schemas.microsoft.com/office/drawing/2010/main">
                <a:noFill/>
              </a14:hiddenFill>
            </a:ext>
          </a:extLst>
        </p:spPr>
      </p:cxnSp>
      <p:cxnSp>
        <p:nvCxnSpPr>
          <p:cNvPr id="47115" name="Straight Connector 59"/>
          <p:cNvCxnSpPr>
            <a:cxnSpLocks noChangeShapeType="1"/>
            <a:stCxn id="55" idx="0"/>
            <a:endCxn id="56" idx="1"/>
          </p:cNvCxnSpPr>
          <p:nvPr/>
        </p:nvCxnSpPr>
        <p:spPr bwMode="auto">
          <a:xfrm rot="5400000" flipH="1" flipV="1">
            <a:off x="4972050" y="3362325"/>
            <a:ext cx="612775" cy="9525"/>
          </a:xfrm>
          <a:prstGeom prst="line">
            <a:avLst/>
          </a:prstGeom>
          <a:noFill/>
          <a:ln w="2540">
            <a:solidFill>
              <a:schemeClr val="tx1"/>
            </a:solidFill>
            <a:round/>
            <a:headEnd/>
            <a:tailEnd/>
          </a:ln>
          <a:extLst>
            <a:ext uri="{909E8E84-426E-40DD-AFC4-6F175D3DCCD1}">
              <a14:hiddenFill xmlns:a14="http://schemas.microsoft.com/office/drawing/2010/main">
                <a:noFill/>
              </a14:hiddenFill>
            </a:ext>
          </a:extLst>
        </p:spPr>
      </p:cxnSp>
      <p:cxnSp>
        <p:nvCxnSpPr>
          <p:cNvPr id="47116" name="Straight Connector 61"/>
          <p:cNvCxnSpPr>
            <a:cxnSpLocks noChangeShapeType="1"/>
            <a:stCxn id="55" idx="0"/>
            <a:endCxn id="56" idx="2"/>
          </p:cNvCxnSpPr>
          <p:nvPr/>
        </p:nvCxnSpPr>
        <p:spPr bwMode="auto">
          <a:xfrm rot="16200000" flipV="1">
            <a:off x="4914900" y="3314700"/>
            <a:ext cx="549275" cy="168275"/>
          </a:xfrm>
          <a:prstGeom prst="line">
            <a:avLst/>
          </a:prstGeom>
          <a:noFill/>
          <a:ln w="2540">
            <a:solidFill>
              <a:schemeClr val="tx1"/>
            </a:solidFill>
            <a:round/>
            <a:headEnd/>
            <a:tailEnd/>
          </a:ln>
          <a:extLst>
            <a:ext uri="{909E8E84-426E-40DD-AFC4-6F175D3DCCD1}">
              <a14:hiddenFill xmlns:a14="http://schemas.microsoft.com/office/drawing/2010/main">
                <a:noFill/>
              </a14:hiddenFill>
            </a:ext>
          </a:extLst>
        </p:spPr>
      </p:cxnSp>
      <p:sp>
        <p:nvSpPr>
          <p:cNvPr id="63" name="Rectangle 62"/>
          <p:cNvSpPr/>
          <p:nvPr/>
        </p:nvSpPr>
        <p:spPr bwMode="auto">
          <a:xfrm>
            <a:off x="6172200" y="5181600"/>
            <a:ext cx="457200" cy="76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grpSp>
        <p:nvGrpSpPr>
          <p:cNvPr id="47118" name="Group 77"/>
          <p:cNvGrpSpPr>
            <a:grpSpLocks/>
          </p:cNvGrpSpPr>
          <p:nvPr/>
        </p:nvGrpSpPr>
        <p:grpSpPr bwMode="auto">
          <a:xfrm>
            <a:off x="1622425" y="3473450"/>
            <a:ext cx="550863" cy="396875"/>
            <a:chOff x="1318010" y="3930057"/>
            <a:chExt cx="550815" cy="396713"/>
          </a:xfrm>
        </p:grpSpPr>
        <p:sp>
          <p:nvSpPr>
            <p:cNvPr id="75" name="Freeform 74"/>
            <p:cNvSpPr/>
            <p:nvPr/>
          </p:nvSpPr>
          <p:spPr bwMode="auto">
            <a:xfrm rot="14077037" flipH="1" flipV="1">
              <a:off x="1345811" y="3902256"/>
              <a:ext cx="141230"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76" name="Freeform 75"/>
            <p:cNvSpPr/>
            <p:nvPr/>
          </p:nvSpPr>
          <p:spPr bwMode="auto">
            <a:xfrm rot="14077037" flipH="1" flipV="1">
              <a:off x="1387096" y="3905407"/>
              <a:ext cx="225333" cy="341282"/>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77" name="Freeform 76"/>
            <p:cNvSpPr/>
            <p:nvPr/>
          </p:nvSpPr>
          <p:spPr bwMode="auto">
            <a:xfrm rot="14077037" flipH="1" flipV="1">
              <a:off x="1529967" y="3987912"/>
              <a:ext cx="271351"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grpSp>
      <p:grpSp>
        <p:nvGrpSpPr>
          <p:cNvPr id="47119" name="Group 78"/>
          <p:cNvGrpSpPr>
            <a:grpSpLocks/>
          </p:cNvGrpSpPr>
          <p:nvPr/>
        </p:nvGrpSpPr>
        <p:grpSpPr bwMode="auto">
          <a:xfrm rot="-1635934">
            <a:off x="609600" y="4800600"/>
            <a:ext cx="550863" cy="396875"/>
            <a:chOff x="1318010" y="3930057"/>
            <a:chExt cx="550815" cy="396713"/>
          </a:xfrm>
        </p:grpSpPr>
        <p:sp>
          <p:nvSpPr>
            <p:cNvPr id="80" name="Freeform 79"/>
            <p:cNvSpPr/>
            <p:nvPr/>
          </p:nvSpPr>
          <p:spPr bwMode="auto">
            <a:xfrm rot="14077037" flipH="1" flipV="1">
              <a:off x="1341902" y="3902876"/>
              <a:ext cx="141229"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81" name="Freeform 80"/>
            <p:cNvSpPr/>
            <p:nvPr/>
          </p:nvSpPr>
          <p:spPr bwMode="auto">
            <a:xfrm rot="14077037" flipH="1" flipV="1">
              <a:off x="1392460" y="3891754"/>
              <a:ext cx="225333" cy="34128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82" name="Freeform 81"/>
            <p:cNvSpPr/>
            <p:nvPr/>
          </p:nvSpPr>
          <p:spPr bwMode="auto">
            <a:xfrm rot="14077037" flipH="1" flipV="1">
              <a:off x="1529398" y="3987143"/>
              <a:ext cx="271352"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grpSp>
      <p:grpSp>
        <p:nvGrpSpPr>
          <p:cNvPr id="47120" name="Group 82"/>
          <p:cNvGrpSpPr>
            <a:grpSpLocks/>
          </p:cNvGrpSpPr>
          <p:nvPr/>
        </p:nvGrpSpPr>
        <p:grpSpPr bwMode="auto">
          <a:xfrm rot="3314079">
            <a:off x="2559844" y="2502694"/>
            <a:ext cx="550863" cy="396875"/>
            <a:chOff x="1318010" y="3930057"/>
            <a:chExt cx="550815" cy="396713"/>
          </a:xfrm>
        </p:grpSpPr>
        <p:sp>
          <p:nvSpPr>
            <p:cNvPr id="84" name="Freeform 83"/>
            <p:cNvSpPr/>
            <p:nvPr/>
          </p:nvSpPr>
          <p:spPr bwMode="auto">
            <a:xfrm rot="14077037" flipH="1" flipV="1">
              <a:off x="1329993" y="3909729"/>
              <a:ext cx="141230"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85" name="Freeform 84"/>
            <p:cNvSpPr/>
            <p:nvPr/>
          </p:nvSpPr>
          <p:spPr bwMode="auto">
            <a:xfrm rot="14077037" flipH="1" flipV="1">
              <a:off x="1385037" y="3907775"/>
              <a:ext cx="225333" cy="34128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86" name="Freeform 85"/>
            <p:cNvSpPr/>
            <p:nvPr/>
          </p:nvSpPr>
          <p:spPr bwMode="auto">
            <a:xfrm rot="14077037" flipH="1" flipV="1">
              <a:off x="1506941" y="4001868"/>
              <a:ext cx="271351"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grpSp>
      <p:grpSp>
        <p:nvGrpSpPr>
          <p:cNvPr id="47121" name="Group 86"/>
          <p:cNvGrpSpPr>
            <a:grpSpLocks/>
          </p:cNvGrpSpPr>
          <p:nvPr/>
        </p:nvGrpSpPr>
        <p:grpSpPr bwMode="auto">
          <a:xfrm rot="5653189">
            <a:off x="3523457" y="2834481"/>
            <a:ext cx="550862" cy="396875"/>
            <a:chOff x="1318010" y="3930057"/>
            <a:chExt cx="550815" cy="396713"/>
          </a:xfrm>
        </p:grpSpPr>
        <p:sp>
          <p:nvSpPr>
            <p:cNvPr id="88" name="Freeform 87"/>
            <p:cNvSpPr/>
            <p:nvPr/>
          </p:nvSpPr>
          <p:spPr bwMode="auto">
            <a:xfrm rot="14077037" flipH="1" flipV="1">
              <a:off x="1337006" y="3917204"/>
              <a:ext cx="141230"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89" name="Freeform 88"/>
            <p:cNvSpPr/>
            <p:nvPr/>
          </p:nvSpPr>
          <p:spPr bwMode="auto">
            <a:xfrm rot="14077037" flipH="1" flipV="1">
              <a:off x="1380447" y="3914253"/>
              <a:ext cx="225333" cy="341284"/>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90" name="Freeform 89"/>
            <p:cNvSpPr/>
            <p:nvPr/>
          </p:nvSpPr>
          <p:spPr bwMode="auto">
            <a:xfrm rot="14077037" flipH="1" flipV="1">
              <a:off x="1525056" y="4006985"/>
              <a:ext cx="271351"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grpSp>
      <p:grpSp>
        <p:nvGrpSpPr>
          <p:cNvPr id="47122" name="Group 90"/>
          <p:cNvGrpSpPr>
            <a:grpSpLocks/>
          </p:cNvGrpSpPr>
          <p:nvPr/>
        </p:nvGrpSpPr>
        <p:grpSpPr bwMode="auto">
          <a:xfrm rot="6220438">
            <a:off x="4553745" y="3774281"/>
            <a:ext cx="550862" cy="396875"/>
            <a:chOff x="1318010" y="3930057"/>
            <a:chExt cx="550815" cy="396713"/>
          </a:xfrm>
        </p:grpSpPr>
        <p:sp>
          <p:nvSpPr>
            <p:cNvPr id="92" name="Freeform 91"/>
            <p:cNvSpPr/>
            <p:nvPr/>
          </p:nvSpPr>
          <p:spPr bwMode="auto">
            <a:xfrm rot="14077037" flipH="1" flipV="1">
              <a:off x="1342714" y="3924365"/>
              <a:ext cx="141229" cy="19683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93" name="Freeform 92"/>
            <p:cNvSpPr/>
            <p:nvPr/>
          </p:nvSpPr>
          <p:spPr bwMode="auto">
            <a:xfrm rot="14077037" flipH="1" flipV="1">
              <a:off x="1386372" y="3905602"/>
              <a:ext cx="225333" cy="341283"/>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sp>
          <p:nvSpPr>
            <p:cNvPr id="94" name="Freeform 93"/>
            <p:cNvSpPr/>
            <p:nvPr/>
          </p:nvSpPr>
          <p:spPr bwMode="auto">
            <a:xfrm rot="14077037" flipH="1" flipV="1">
              <a:off x="1524402" y="4007824"/>
              <a:ext cx="271352" cy="406365"/>
            </a:xfrm>
            <a:custGeom>
              <a:avLst/>
              <a:gdLst>
                <a:gd name="connsiteX0" fmla="*/ 25400 w 74083"/>
                <a:gd name="connsiteY0" fmla="*/ 120650 h 120650"/>
                <a:gd name="connsiteX1" fmla="*/ 69850 w 74083"/>
                <a:gd name="connsiteY1" fmla="*/ 31750 h 120650"/>
                <a:gd name="connsiteX2" fmla="*/ 0 w 74083"/>
                <a:gd name="connsiteY2" fmla="*/ 0 h 120650"/>
              </a:gdLst>
              <a:ahLst/>
              <a:cxnLst>
                <a:cxn ang="0">
                  <a:pos x="connsiteX0" y="connsiteY0"/>
                </a:cxn>
                <a:cxn ang="0">
                  <a:pos x="connsiteX1" y="connsiteY1"/>
                </a:cxn>
                <a:cxn ang="0">
                  <a:pos x="connsiteX2" y="connsiteY2"/>
                </a:cxn>
              </a:cxnLst>
              <a:rect l="l" t="t" r="r" b="b"/>
              <a:pathLst>
                <a:path w="74083" h="120650">
                  <a:moveTo>
                    <a:pt x="25400" y="120650"/>
                  </a:moveTo>
                  <a:cubicBezTo>
                    <a:pt x="49741" y="86254"/>
                    <a:pt x="74083" y="51858"/>
                    <a:pt x="69850" y="31750"/>
                  </a:cubicBezTo>
                  <a:cubicBezTo>
                    <a:pt x="65617" y="11642"/>
                    <a:pt x="0" y="0"/>
                    <a:pt x="0" y="0"/>
                  </a:cubicBezTo>
                </a:path>
              </a:pathLst>
            </a:cu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a typeface="+mn-ea"/>
              </a:endParaRPr>
            </a:p>
          </p:txBody>
        </p:sp>
      </p:grpSp>
      <p:sp>
        <p:nvSpPr>
          <p:cNvPr id="47123" name="TextBox 94"/>
          <p:cNvSpPr txBox="1">
            <a:spLocks noChangeArrowheads="1"/>
          </p:cNvSpPr>
          <p:nvPr/>
        </p:nvSpPr>
        <p:spPr bwMode="auto">
          <a:xfrm>
            <a:off x="0" y="4419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1</a:t>
            </a:r>
          </a:p>
        </p:txBody>
      </p:sp>
      <p:sp>
        <p:nvSpPr>
          <p:cNvPr id="47124" name="TextBox 95"/>
          <p:cNvSpPr txBox="1">
            <a:spLocks noChangeArrowheads="1"/>
          </p:cNvSpPr>
          <p:nvPr/>
        </p:nvSpPr>
        <p:spPr bwMode="auto">
          <a:xfrm>
            <a:off x="1219200" y="274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2</a:t>
            </a:r>
          </a:p>
        </p:txBody>
      </p:sp>
      <p:sp>
        <p:nvSpPr>
          <p:cNvPr id="47125" name="TextBox 96"/>
          <p:cNvSpPr txBox="1">
            <a:spLocks noChangeArrowheads="1"/>
          </p:cNvSpPr>
          <p:nvPr/>
        </p:nvSpPr>
        <p:spPr bwMode="auto">
          <a:xfrm>
            <a:off x="2286000" y="1600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3</a:t>
            </a:r>
          </a:p>
        </p:txBody>
      </p:sp>
      <p:sp>
        <p:nvSpPr>
          <p:cNvPr id="47126" name="TextBox 97"/>
          <p:cNvSpPr txBox="1">
            <a:spLocks noChangeArrowheads="1"/>
          </p:cNvSpPr>
          <p:nvPr/>
        </p:nvSpPr>
        <p:spPr bwMode="auto">
          <a:xfrm>
            <a:off x="3886200" y="2057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4</a:t>
            </a:r>
          </a:p>
        </p:txBody>
      </p:sp>
      <p:sp>
        <p:nvSpPr>
          <p:cNvPr id="47127" name="TextBox 98"/>
          <p:cNvSpPr txBox="1">
            <a:spLocks noChangeArrowheads="1"/>
          </p:cNvSpPr>
          <p:nvPr/>
        </p:nvSpPr>
        <p:spPr bwMode="auto">
          <a:xfrm>
            <a:off x="4800600" y="2514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5</a:t>
            </a:r>
          </a:p>
        </p:txBody>
      </p:sp>
      <p:sp>
        <p:nvSpPr>
          <p:cNvPr id="47128" name="TextBox 99"/>
          <p:cNvSpPr txBox="1">
            <a:spLocks noChangeArrowheads="1"/>
          </p:cNvSpPr>
          <p:nvPr/>
        </p:nvSpPr>
        <p:spPr bwMode="auto">
          <a:xfrm>
            <a:off x="5791200" y="4876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6</a:t>
            </a:r>
          </a:p>
        </p:txBody>
      </p:sp>
      <p:sp>
        <p:nvSpPr>
          <p:cNvPr id="101" name="Rounded Rectangle 100"/>
          <p:cNvSpPr/>
          <p:nvPr/>
        </p:nvSpPr>
        <p:spPr bwMode="auto">
          <a:xfrm>
            <a:off x="6019800" y="1231900"/>
            <a:ext cx="3048000" cy="3721100"/>
          </a:xfrm>
          <a:prstGeom prst="roundRect">
            <a:avLst/>
          </a:prstGeom>
          <a:solidFill>
            <a:srgbClr val="CCFFCC">
              <a:alpha val="51000"/>
            </a:srgbClr>
          </a:solidFill>
          <a:ln w="9525" cap="flat" cmpd="sng" algn="ctr">
            <a:solidFill>
              <a:schemeClr val="tx1"/>
            </a:solidFill>
            <a:prstDash val="solid"/>
            <a:round/>
            <a:headEnd type="none" w="med" len="med"/>
            <a:tailEnd type="none" w="med" len="med"/>
          </a:ln>
          <a:effec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600">
                <a:effectLst>
                  <a:outerShdw blurRad="38100" dist="38100" dir="2700000" algn="tl">
                    <a:srgbClr val="FFFFFF"/>
                  </a:outerShdw>
                </a:effectLst>
              </a:rPr>
              <a:t>1.   Launch </a:t>
            </a:r>
          </a:p>
          <a:p>
            <a:pPr eaLnBrk="1" hangingPunct="1">
              <a:defRPr/>
            </a:pPr>
            <a:r>
              <a:rPr lang="en-US" altLang="en-US" sz="1200">
                <a:effectLst>
                  <a:outerShdw blurRad="38100" dist="38100" dir="2700000" algn="tl">
                    <a:srgbClr val="FFFFFF"/>
                  </a:outerShdw>
                </a:effectLst>
              </a:rPr>
              <a:t>         Telemetry/GPS begins</a:t>
            </a:r>
          </a:p>
          <a:p>
            <a:pPr eaLnBrk="1" hangingPunct="1">
              <a:defRPr/>
            </a:pPr>
            <a:r>
              <a:rPr lang="en-US" altLang="en-US" sz="1600">
                <a:effectLst>
                  <a:outerShdw blurRad="38100" dist="38100" dir="2700000" algn="tl">
                    <a:srgbClr val="FFFFFF"/>
                  </a:outerShdw>
                </a:effectLst>
              </a:rPr>
              <a:t>2.   Launch to Apogee</a:t>
            </a:r>
          </a:p>
          <a:p>
            <a:pPr eaLnBrk="1" hangingPunct="1">
              <a:defRPr/>
            </a:pPr>
            <a:r>
              <a:rPr lang="en-US" altLang="en-US" sz="1200">
                <a:effectLst>
                  <a:outerShdw blurRad="38100" dist="38100" dir="2700000" algn="tl">
                    <a:srgbClr val="FFFFFF"/>
                  </a:outerShdw>
                </a:effectLst>
              </a:rPr>
              <a:t>         Telemetry/GPS continues</a:t>
            </a:r>
          </a:p>
          <a:p>
            <a:pPr eaLnBrk="1" hangingPunct="1">
              <a:defRPr/>
            </a:pPr>
            <a:r>
              <a:rPr lang="en-US" altLang="en-US" sz="1600">
                <a:effectLst>
                  <a:outerShdw blurRad="38100" dist="38100" dir="2700000" algn="tl">
                    <a:srgbClr val="FFFFFF"/>
                  </a:outerShdw>
                </a:effectLst>
              </a:rPr>
              <a:t>3.   Apogee</a:t>
            </a:r>
          </a:p>
          <a:p>
            <a:pPr eaLnBrk="1" hangingPunct="1">
              <a:defRPr/>
            </a:pPr>
            <a:r>
              <a:rPr lang="en-US" altLang="en-US" sz="1200">
                <a:effectLst>
                  <a:outerShdw blurRad="38100" dist="38100" dir="2700000" algn="tl">
                    <a:srgbClr val="FFFFFF"/>
                  </a:outerShdw>
                </a:effectLst>
              </a:rPr>
              <a:t>         Nose cone separation</a:t>
            </a:r>
          </a:p>
          <a:p>
            <a:pPr eaLnBrk="1" hangingPunct="1">
              <a:defRPr/>
            </a:pPr>
            <a:r>
              <a:rPr lang="en-US" altLang="en-US" sz="1200">
                <a:effectLst>
                  <a:outerShdw blurRad="38100" dist="38100" dir="2700000" algn="tl">
                    <a:srgbClr val="FFFFFF"/>
                  </a:outerShdw>
                </a:effectLst>
              </a:rPr>
              <a:t>         Skin separation</a:t>
            </a:r>
          </a:p>
          <a:p>
            <a:pPr eaLnBrk="1" hangingPunct="1">
              <a:defRPr/>
            </a:pPr>
            <a:r>
              <a:rPr lang="en-US" altLang="en-US" sz="1200">
                <a:effectLst>
                  <a:outerShdw blurRad="38100" dist="38100" dir="2700000" algn="tl">
                    <a:srgbClr val="FFFFFF"/>
                  </a:outerShdw>
                </a:effectLst>
              </a:rPr>
              <a:t>         De-spin to TBD rate</a:t>
            </a:r>
          </a:p>
          <a:p>
            <a:pPr eaLnBrk="1" hangingPunct="1">
              <a:defRPr/>
            </a:pPr>
            <a:r>
              <a:rPr lang="en-US" altLang="en-US" sz="1200">
                <a:effectLst>
                  <a:outerShdw blurRad="38100" dist="38100" dir="2700000" algn="tl">
                    <a:srgbClr val="FFFFFF"/>
                  </a:outerShdw>
                </a:effectLst>
              </a:rPr>
              <a:t>         Option to align with B Field</a:t>
            </a:r>
          </a:p>
          <a:p>
            <a:pPr eaLnBrk="1" hangingPunct="1">
              <a:defRPr/>
            </a:pPr>
            <a:r>
              <a:rPr lang="en-US" altLang="en-US" sz="1200">
                <a:effectLst>
                  <a:outerShdw blurRad="38100" dist="38100" dir="2700000" algn="tl">
                    <a:srgbClr val="FFFFFF"/>
                  </a:outerShdw>
                </a:effectLst>
              </a:rPr>
              <a:t>         Telemetry/GPS continues</a:t>
            </a:r>
          </a:p>
          <a:p>
            <a:pPr eaLnBrk="1" hangingPunct="1">
              <a:defRPr/>
            </a:pPr>
            <a:r>
              <a:rPr lang="en-US" altLang="en-US" sz="1600">
                <a:effectLst>
                  <a:outerShdw blurRad="38100" dist="38100" dir="2700000" algn="tl">
                    <a:srgbClr val="FFFFFF"/>
                  </a:outerShdw>
                </a:effectLst>
              </a:rPr>
              <a:t>4.   Descent</a:t>
            </a:r>
          </a:p>
          <a:p>
            <a:pPr eaLnBrk="1" hangingPunct="1">
              <a:defRPr/>
            </a:pPr>
            <a:r>
              <a:rPr lang="en-US" altLang="en-US" sz="1200">
                <a:effectLst>
                  <a:outerShdw blurRad="38100" dist="38100" dir="2700000" algn="tl">
                    <a:srgbClr val="FFFFFF"/>
                  </a:outerShdw>
                </a:effectLst>
              </a:rPr>
              <a:t>         Telemetry/GPS continues</a:t>
            </a:r>
          </a:p>
          <a:p>
            <a:pPr eaLnBrk="1" hangingPunct="1">
              <a:defRPr/>
            </a:pPr>
            <a:r>
              <a:rPr lang="en-US" altLang="en-US" sz="1600">
                <a:effectLst>
                  <a:outerShdw blurRad="38100" dist="38100" dir="2700000" algn="tl">
                    <a:srgbClr val="FFFFFF"/>
                  </a:outerShdw>
                </a:effectLst>
              </a:rPr>
              <a:t>5.   Chute Deploy</a:t>
            </a:r>
          </a:p>
          <a:p>
            <a:pPr eaLnBrk="1" hangingPunct="1">
              <a:defRPr/>
            </a:pPr>
            <a:r>
              <a:rPr lang="en-US" altLang="en-US" sz="1200">
                <a:effectLst>
                  <a:outerShdw blurRad="38100" dist="38100" dir="2700000" algn="tl">
                    <a:srgbClr val="FFFFFF"/>
                  </a:outerShdw>
                </a:effectLst>
              </a:rPr>
              <a:t>         Telemetry/GPS continues</a:t>
            </a:r>
          </a:p>
          <a:p>
            <a:pPr eaLnBrk="1" hangingPunct="1">
              <a:defRPr/>
            </a:pPr>
            <a:r>
              <a:rPr lang="en-US" altLang="en-US" sz="1600">
                <a:effectLst>
                  <a:outerShdw blurRad="38100" dist="38100" dir="2700000" algn="tl">
                    <a:srgbClr val="FFFFFF"/>
                  </a:outerShdw>
                </a:effectLst>
              </a:rPr>
              <a:t>6.   Landing</a:t>
            </a:r>
          </a:p>
          <a:p>
            <a:pPr eaLnBrk="1" hangingPunct="1">
              <a:defRPr/>
            </a:pPr>
            <a:r>
              <a:rPr lang="en-US" altLang="en-US" sz="1200">
                <a:effectLst>
                  <a:outerShdw blurRad="38100" dist="38100" dir="2700000" algn="tl">
                    <a:srgbClr val="FFFFFF"/>
                  </a:outerShdw>
                </a:effectLst>
              </a:rPr>
              <a:t>         Telemetry/GPS terminates</a:t>
            </a:r>
          </a:p>
          <a:p>
            <a:pPr eaLnBrk="1" hangingPunct="1">
              <a:defRPr/>
            </a:pPr>
            <a:r>
              <a:rPr lang="en-US" altLang="en-US" sz="1200">
                <a:effectLst>
                  <a:outerShdw blurRad="38100" dist="38100" dir="2700000" algn="tl">
                    <a:srgbClr val="FFFFFF"/>
                  </a:outerShdw>
                </a:effectLst>
              </a:rPr>
              <a:t>         Payloads recovered</a:t>
            </a:r>
          </a:p>
        </p:txBody>
      </p:sp>
      <p:pic>
        <p:nvPicPr>
          <p:cNvPr id="47130" name="Picture 2" descr="C:\Users\Shawn\Desktop\RSLogo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53516">
            <a:off x="-287338" y="4198938"/>
            <a:ext cx="1295401"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31" name="Picture 2" descr="C:\Users\Shawn\Desktop\RSLogo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03999">
            <a:off x="892175" y="2749550"/>
            <a:ext cx="12954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2" name="Title 66"/>
          <p:cNvSpPr>
            <a:spLocks noGrp="1"/>
          </p:cNvSpPr>
          <p:nvPr>
            <p:ph type="title"/>
          </p:nvPr>
        </p:nvSpPr>
        <p:spPr/>
        <p:txBody>
          <a:bodyPr/>
          <a:lstStyle/>
          <a:p>
            <a:pPr eaLnBrk="1" hangingPunct="1"/>
            <a:r>
              <a:rPr lang="en-US" altLang="en-US"/>
              <a:t>Example #2 ConOps</a:t>
            </a:r>
          </a:p>
        </p:txBody>
      </p:sp>
      <p:sp>
        <p:nvSpPr>
          <p:cNvPr id="47133" name="Slide Number Placeholder 6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44E977E3-596E-4608-A6E4-339C86E91DA3}" type="slidenum">
              <a:rPr lang="en-US" altLang="en-US" sz="1400" smtClean="0"/>
              <a:pPr>
                <a:spcBef>
                  <a:spcPct val="0"/>
                </a:spcBef>
                <a:buFontTx/>
                <a:buNone/>
              </a:pPr>
              <a:t>15</a:t>
            </a:fld>
            <a:endParaRPr lang="en-US" altLang="en-US" sz="1400"/>
          </a:p>
        </p:txBody>
      </p:sp>
      <p:sp>
        <p:nvSpPr>
          <p:cNvPr id="2" name="Date Placeholder 1"/>
          <p:cNvSpPr>
            <a:spLocks noGrp="1"/>
          </p:cNvSpPr>
          <p:nvPr>
            <p:ph type="dt" sz="half" idx="10"/>
          </p:nvPr>
        </p:nvSpPr>
        <p:spPr/>
        <p:txBody>
          <a:bodyPr/>
          <a:lstStyle/>
          <a:p>
            <a:pPr>
              <a:defRPr/>
            </a:pPr>
            <a:fld id="{8957971A-1CC7-4C79-A6A6-EAA0D2FCE76B}" type="datetime1">
              <a:rPr lang="en-US" smtClean="0"/>
              <a:t>10/3/2016</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p:cNvSpPr>
            <a:spLocks noGrp="1"/>
          </p:cNvSpPr>
          <p:nvPr>
            <p:ph type="title"/>
          </p:nvPr>
        </p:nvSpPr>
        <p:spPr/>
        <p:txBody>
          <a:bodyPr/>
          <a:lstStyle/>
          <a:p>
            <a:pPr eaLnBrk="1" hangingPunct="1"/>
            <a:r>
              <a:rPr lang="en-US" altLang="en-US"/>
              <a:t>Mission Overview: Expected Results</a:t>
            </a:r>
          </a:p>
        </p:txBody>
      </p:sp>
      <p:sp>
        <p:nvSpPr>
          <p:cNvPr id="491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9BBC976D-8C20-417B-BFEA-1A235A3CF557}" type="slidenum">
              <a:rPr lang="en-US" altLang="en-US" sz="1400" smtClean="0"/>
              <a:pPr>
                <a:spcBef>
                  <a:spcPct val="0"/>
                </a:spcBef>
                <a:buFontTx/>
                <a:buNone/>
              </a:pPr>
              <a:t>16</a:t>
            </a:fld>
            <a:endParaRPr lang="en-US" altLang="en-US" sz="1400"/>
          </a:p>
        </p:txBody>
      </p:sp>
      <p:sp>
        <p:nvSpPr>
          <p:cNvPr id="49156" name="Content Placeholder 6"/>
          <p:cNvSpPr>
            <a:spLocks noGrp="1"/>
          </p:cNvSpPr>
          <p:nvPr>
            <p:ph idx="1"/>
          </p:nvPr>
        </p:nvSpPr>
        <p:spPr>
          <a:xfrm>
            <a:off x="0" y="1341438"/>
            <a:ext cx="8229600" cy="4525962"/>
          </a:xfrm>
        </p:spPr>
        <p:txBody>
          <a:bodyPr/>
          <a:lstStyle/>
          <a:p>
            <a:pPr eaLnBrk="1" hangingPunct="1"/>
            <a:r>
              <a:rPr lang="en-US" altLang="en-US"/>
              <a:t>Go over what you expect to discover and what you data might look like</a:t>
            </a:r>
          </a:p>
          <a:p>
            <a:pPr lvl="1" eaLnBrk="1" hangingPunct="1"/>
            <a:r>
              <a:rPr lang="en-US" altLang="en-US"/>
              <a:t>Ex. What wavelengths do you expect to see?  How many particles do you expect to measure? How well do you expect the spin stabilizer to work (settling time?)?  How many counts of radiation? Etc</a:t>
            </a:r>
          </a:p>
          <a:p>
            <a:pPr lvl="1" eaLnBrk="1" hangingPunct="1"/>
            <a:endParaRPr lang="en-US" altLang="en-US"/>
          </a:p>
          <a:p>
            <a:pPr eaLnBrk="1" hangingPunct="1"/>
            <a:r>
              <a:rPr lang="en-US" altLang="en-US" i="1"/>
              <a:t>This is vital in showing you understand the science concepts</a:t>
            </a:r>
          </a:p>
          <a:p>
            <a:pPr lvl="1" eaLnBrk="1" hangingPunct="1"/>
            <a:endParaRPr lang="en-US" altLang="en-US"/>
          </a:p>
        </p:txBody>
      </p:sp>
      <p:sp>
        <p:nvSpPr>
          <p:cNvPr id="2" name="Date Placeholder 1"/>
          <p:cNvSpPr>
            <a:spLocks noGrp="1"/>
          </p:cNvSpPr>
          <p:nvPr>
            <p:ph type="dt" sz="half" idx="10"/>
          </p:nvPr>
        </p:nvSpPr>
        <p:spPr/>
        <p:txBody>
          <a:bodyPr/>
          <a:lstStyle/>
          <a:p>
            <a:pPr>
              <a:defRPr/>
            </a:pPr>
            <a:fld id="{8EE2445E-066E-4D42-A686-9EE447F82F33}" type="datetime1">
              <a:rPr lang="en-US" smtClean="0"/>
              <a:t>10/3/2016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a:t>Mission Overview: </a:t>
            </a:r>
            <a:r>
              <a:rPr lang="en-US" altLang="en-US">
                <a:sym typeface="Wingdings" panose="05000000000000000000" pitchFamily="2" charset="2"/>
              </a:rPr>
              <a:t>Success Criteria</a:t>
            </a:r>
          </a:p>
        </p:txBody>
      </p:sp>
      <p:sp>
        <p:nvSpPr>
          <p:cNvPr id="3" name="Content Placeholder 2"/>
          <p:cNvSpPr>
            <a:spLocks noGrp="1"/>
          </p:cNvSpPr>
          <p:nvPr>
            <p:ph idx="1"/>
          </p:nvPr>
        </p:nvSpPr>
        <p:spPr>
          <a:xfrm>
            <a:off x="0" y="1341438"/>
            <a:ext cx="8229600" cy="2849562"/>
          </a:xfrm>
        </p:spPr>
        <p:txBody>
          <a:bodyPr>
            <a:normAutofit fontScale="92500" lnSpcReduction="20000"/>
          </a:bodyPr>
          <a:lstStyle/>
          <a:p>
            <a:pPr marL="457200" lvl="1" indent="0" eaLnBrk="1" hangingPunct="1">
              <a:buFontTx/>
              <a:buNone/>
              <a:defRPr/>
            </a:pPr>
            <a:r>
              <a:rPr lang="en-US" dirty="0">
                <a:ea typeface="ＭＳ Ｐゴシック" charset="0"/>
                <a:sym typeface="Wingdings" pitchFamily="2" charset="2"/>
              </a:rPr>
              <a:t>Minimum Success Criteria:</a:t>
            </a:r>
          </a:p>
          <a:p>
            <a:pPr lvl="1" eaLnBrk="1" hangingPunct="1">
              <a:defRPr/>
            </a:pPr>
            <a:r>
              <a:rPr lang="en-US" dirty="0">
                <a:ea typeface="ＭＳ Ｐゴシック" charset="0"/>
                <a:sym typeface="Wingdings" pitchFamily="2" charset="2"/>
              </a:rPr>
              <a:t>What is the least amount of data you can collect that will still constitute a success?</a:t>
            </a:r>
          </a:p>
          <a:p>
            <a:pPr lvl="1" eaLnBrk="1" hangingPunct="1">
              <a:defRPr/>
            </a:pPr>
            <a:endParaRPr lang="en-US" dirty="0">
              <a:ea typeface="ＭＳ Ｐゴシック" charset="0"/>
              <a:sym typeface="Wingdings" pitchFamily="2" charset="2"/>
            </a:endParaRPr>
          </a:p>
          <a:p>
            <a:pPr marL="457200" lvl="1" indent="0" eaLnBrk="1" hangingPunct="1">
              <a:buFontTx/>
              <a:buNone/>
              <a:defRPr/>
            </a:pPr>
            <a:r>
              <a:rPr lang="en-US" dirty="0">
                <a:ea typeface="ＭＳ Ｐゴシック" charset="0"/>
                <a:sym typeface="Wingdings" pitchFamily="2" charset="2"/>
              </a:rPr>
              <a:t>Comprehensive Success Criteria:</a:t>
            </a:r>
          </a:p>
          <a:p>
            <a:pPr lvl="1" eaLnBrk="1" hangingPunct="1">
              <a:defRPr/>
            </a:pPr>
            <a:r>
              <a:rPr lang="en-US" dirty="0">
                <a:ea typeface="ＭＳ Ｐゴシック" charset="0"/>
                <a:sym typeface="Wingdings" pitchFamily="2" charset="2"/>
              </a:rPr>
              <a:t>What is the ideal amount of data to have full or comprehensive mission success?</a:t>
            </a:r>
            <a:endParaRPr lang="en-US" dirty="0">
              <a:ea typeface="ＭＳ Ｐゴシック" charset="0"/>
            </a:endParaRPr>
          </a:p>
          <a:p>
            <a:pPr eaLnBrk="1" hangingPunct="1">
              <a:defRPr/>
            </a:pPr>
            <a:endParaRPr lang="en-US" dirty="0">
              <a:ea typeface="+mn-ea"/>
              <a:cs typeface="+mn-cs"/>
            </a:endParaRPr>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D8559A16-A3AC-4173-80F7-CBBCDF508BBF}" type="slidenum">
              <a:rPr lang="en-US" altLang="en-US" sz="1400" smtClean="0"/>
              <a:pPr>
                <a:spcBef>
                  <a:spcPct val="0"/>
                </a:spcBef>
                <a:buFontTx/>
                <a:buNone/>
              </a:pPr>
              <a:t>17</a:t>
            </a:fld>
            <a:endParaRPr lang="en-US" altLang="en-US" sz="1400"/>
          </a:p>
        </p:txBody>
      </p:sp>
      <p:sp>
        <p:nvSpPr>
          <p:cNvPr id="2" name="Date Placeholder 1"/>
          <p:cNvSpPr>
            <a:spLocks noGrp="1"/>
          </p:cNvSpPr>
          <p:nvPr>
            <p:ph type="dt" sz="half" idx="10"/>
          </p:nvPr>
        </p:nvSpPr>
        <p:spPr/>
        <p:txBody>
          <a:bodyPr/>
          <a:lstStyle/>
          <a:p>
            <a:pPr>
              <a:defRPr/>
            </a:pPr>
            <a:fld id="{034B863B-823A-4EB2-9150-80BBC0A2719B}" type="datetime1">
              <a:rPr lang="en-US" smtClean="0"/>
              <a:t>10/3/2016</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4"/>
          <p:cNvSpPr>
            <a:spLocks noGrp="1"/>
          </p:cNvSpPr>
          <p:nvPr>
            <p:ph type="ctrTitle"/>
          </p:nvPr>
        </p:nvSpPr>
        <p:spPr/>
        <p:txBody>
          <a:bodyPr/>
          <a:lstStyle/>
          <a:p>
            <a:r>
              <a:rPr lang="en-US" altLang="en-US"/>
              <a:t>2.0 System Overview</a:t>
            </a:r>
          </a:p>
        </p:txBody>
      </p:sp>
      <p:sp>
        <p:nvSpPr>
          <p:cNvPr id="52227" name="Subtitle 5"/>
          <p:cNvSpPr>
            <a:spLocks noGrp="1"/>
          </p:cNvSpPr>
          <p:nvPr>
            <p:ph type="subTitle" idx="1"/>
          </p:nvPr>
        </p:nvSpPr>
        <p:spPr>
          <a:xfrm>
            <a:off x="1371600" y="3124200"/>
            <a:ext cx="6400800" cy="1752600"/>
          </a:xfrm>
        </p:spPr>
        <p:txBody>
          <a:bodyPr/>
          <a:lstStyle/>
          <a:p>
            <a:r>
              <a:rPr lang="en-US" altLang="en-US" sz="2000" i="1"/>
              <a:t>Name of Presenter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5"/>
          <p:cNvSpPr>
            <a:spLocks noGrp="1"/>
          </p:cNvSpPr>
          <p:nvPr>
            <p:ph type="title"/>
          </p:nvPr>
        </p:nvSpPr>
        <p:spPr/>
        <p:txBody>
          <a:bodyPr/>
          <a:lstStyle/>
          <a:p>
            <a:pPr eaLnBrk="1" hangingPunct="1"/>
            <a:r>
              <a:rPr lang="en-US" altLang="en-US"/>
              <a:t>System Overview: Science Design Overview</a:t>
            </a:r>
          </a:p>
        </p:txBody>
      </p:sp>
      <p:sp>
        <p:nvSpPr>
          <p:cNvPr id="532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6F3E9995-F2BA-4321-ACBD-CA4A072C395B}" type="slidenum">
              <a:rPr lang="en-US" altLang="en-US" sz="1400" smtClean="0"/>
              <a:pPr>
                <a:spcBef>
                  <a:spcPct val="0"/>
                </a:spcBef>
                <a:buFontTx/>
                <a:buNone/>
              </a:pPr>
              <a:t>19</a:t>
            </a:fld>
            <a:endParaRPr lang="en-US" altLang="en-US" sz="1400"/>
          </a:p>
        </p:txBody>
      </p:sp>
      <p:sp>
        <p:nvSpPr>
          <p:cNvPr id="7" name="Content Placeholder 6"/>
          <p:cNvSpPr>
            <a:spLocks noGrp="1"/>
          </p:cNvSpPr>
          <p:nvPr>
            <p:ph idx="1"/>
          </p:nvPr>
        </p:nvSpPr>
        <p:spPr>
          <a:xfrm>
            <a:off x="533400" y="1295400"/>
            <a:ext cx="8610600" cy="4876800"/>
          </a:xfrm>
        </p:spPr>
        <p:txBody>
          <a:bodyPr>
            <a:normAutofit/>
          </a:bodyPr>
          <a:lstStyle/>
          <a:p>
            <a:pPr eaLnBrk="1" hangingPunct="1">
              <a:defRPr/>
            </a:pPr>
            <a:r>
              <a:rPr lang="en-US" dirty="0">
                <a:ea typeface="+mn-ea"/>
                <a:cs typeface="+mn-cs"/>
              </a:rPr>
              <a:t>Summarize the instrumentation/sensors/devices that will be used to complete your science mission</a:t>
            </a:r>
          </a:p>
          <a:p>
            <a:pPr eaLnBrk="1" hangingPunct="1">
              <a:defRPr/>
            </a:pPr>
            <a:endParaRPr lang="en-US" dirty="0">
              <a:ea typeface="+mn-ea"/>
              <a:cs typeface="+mn-cs"/>
            </a:endParaRPr>
          </a:p>
          <a:p>
            <a:pPr eaLnBrk="1" hangingPunct="1">
              <a:defRPr/>
            </a:pPr>
            <a:r>
              <a:rPr lang="en-US" dirty="0">
                <a:ea typeface="+mn-ea"/>
                <a:cs typeface="+mn-cs"/>
              </a:rPr>
              <a:t>Present a concept of HOW your science hardware will work to achieve your mission</a:t>
            </a:r>
            <a:endParaRPr lang="en-US" dirty="0">
              <a:ea typeface="ＭＳ Ｐゴシック" charset="0"/>
            </a:endParaRPr>
          </a:p>
        </p:txBody>
      </p:sp>
      <p:sp>
        <p:nvSpPr>
          <p:cNvPr id="2" name="Date Placeholder 1"/>
          <p:cNvSpPr>
            <a:spLocks noGrp="1"/>
          </p:cNvSpPr>
          <p:nvPr>
            <p:ph type="dt" sz="half" idx="10"/>
          </p:nvPr>
        </p:nvSpPr>
        <p:spPr/>
        <p:txBody>
          <a:bodyPr/>
          <a:lstStyle/>
          <a:p>
            <a:pPr>
              <a:defRPr/>
            </a:pPr>
            <a:fld id="{F24A1BDA-D555-45E0-B060-0B996DC67EF8}" type="datetime1">
              <a:rPr lang="en-US" smtClean="0"/>
              <a:t>10/3/2016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FFFF00"/>
        </a:solidFill>
        <a:effectLst/>
      </p:bgPr>
    </p:bg>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pPr eaLnBrk="1" hangingPunct="1"/>
            <a:r>
              <a:rPr lang="en-US" altLang="en-US"/>
              <a:t>Template Notes:</a:t>
            </a:r>
          </a:p>
        </p:txBody>
      </p:sp>
      <p:sp>
        <p:nvSpPr>
          <p:cNvPr id="30723" name="Rectangle 3"/>
          <p:cNvSpPr>
            <a:spLocks noGrp="1" noChangeArrowheads="1"/>
          </p:cNvSpPr>
          <p:nvPr>
            <p:ph idx="1"/>
          </p:nvPr>
        </p:nvSpPr>
        <p:spPr>
          <a:xfrm>
            <a:off x="0" y="1341438"/>
            <a:ext cx="8077200" cy="4525962"/>
          </a:xfrm>
        </p:spPr>
        <p:txBody>
          <a:bodyPr/>
          <a:lstStyle/>
          <a:p>
            <a:pPr eaLnBrk="1" hangingPunct="1">
              <a:lnSpc>
                <a:spcPct val="80000"/>
              </a:lnSpc>
            </a:pPr>
            <a:r>
              <a:rPr lang="en-US" altLang="en-US" sz="3000"/>
              <a:t>You can reformat this template to fit your design, but you must cover all the information requested on the following slides</a:t>
            </a:r>
          </a:p>
          <a:p>
            <a:pPr eaLnBrk="1" hangingPunct="1">
              <a:lnSpc>
                <a:spcPct val="80000"/>
              </a:lnSpc>
            </a:pPr>
            <a:endParaRPr lang="en-US" altLang="en-US" sz="3000"/>
          </a:p>
          <a:p>
            <a:pPr eaLnBrk="1" hangingPunct="1">
              <a:lnSpc>
                <a:spcPct val="80000"/>
              </a:lnSpc>
            </a:pPr>
            <a:r>
              <a:rPr lang="en-US" altLang="en-US" sz="3000"/>
              <a:t>This template contains all of the information you are required to convey at the PDR level. If you have questions, please contact me directly:</a:t>
            </a:r>
          </a:p>
          <a:p>
            <a:pPr eaLnBrk="1" hangingPunct="1">
              <a:lnSpc>
                <a:spcPct val="80000"/>
              </a:lnSpc>
              <a:buFontTx/>
              <a:buNone/>
            </a:pPr>
            <a:r>
              <a:rPr lang="en-US" altLang="en-US" sz="3000"/>
              <a:t>   rocksatx@gmail.com </a:t>
            </a:r>
          </a:p>
          <a:p>
            <a:pPr eaLnBrk="1" hangingPunct="1">
              <a:lnSpc>
                <a:spcPct val="80000"/>
              </a:lnSpc>
              <a:buFontTx/>
              <a:buNone/>
            </a:pPr>
            <a:r>
              <a:rPr lang="en-US" altLang="en-US" sz="3000"/>
              <a:t>   </a:t>
            </a:r>
          </a:p>
        </p:txBody>
      </p:sp>
      <p:sp>
        <p:nvSpPr>
          <p:cNvPr id="2" name="Date Placeholder 1"/>
          <p:cNvSpPr>
            <a:spLocks noGrp="1"/>
          </p:cNvSpPr>
          <p:nvPr>
            <p:ph type="dt" sz="half" idx="10"/>
          </p:nvPr>
        </p:nvSpPr>
        <p:spPr/>
        <p:txBody>
          <a:bodyPr/>
          <a:lstStyle/>
          <a:p>
            <a:pPr>
              <a:defRPr/>
            </a:pPr>
            <a:fld id="{4884CD54-235A-42D9-80D5-1F8D1840596D}" type="datetime1">
              <a:rPr lang="en-US" smtClean="0"/>
              <a:t>10/3/2016</a:t>
            </a:fld>
            <a:endParaRPr lang="en-US"/>
          </a:p>
        </p:txBody>
      </p:sp>
      <p:sp>
        <p:nvSpPr>
          <p:cNvPr id="307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DCAF853F-D46C-4AD5-9A4C-0B4F9C20E791}" type="slidenum">
              <a:rPr lang="en-US" altLang="en-US" sz="1400" smtClean="0">
                <a:solidFill>
                  <a:srgbClr val="000000"/>
                </a:solidFill>
              </a:rPr>
              <a:pPr>
                <a:spcBef>
                  <a:spcPct val="0"/>
                </a:spcBef>
                <a:buFontTx/>
                <a:buNone/>
              </a:pPr>
              <a:t>2</a:t>
            </a:fld>
            <a:endParaRPr lang="en-US" altLang="en-US" sz="14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p:txBody>
          <a:bodyPr/>
          <a:lstStyle/>
          <a:p>
            <a:pPr eaLnBrk="1" hangingPunct="1"/>
            <a:r>
              <a:rPr lang="en-US" altLang="en-US"/>
              <a:t>System Overview: Engineering Design Overview</a:t>
            </a:r>
          </a:p>
        </p:txBody>
      </p:sp>
      <p:sp>
        <p:nvSpPr>
          <p:cNvPr id="552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E6F40D4F-F3BE-4F6C-B93C-99D7D5E7EFA4}" type="slidenum">
              <a:rPr lang="en-US" altLang="en-US" sz="1400" smtClean="0"/>
              <a:pPr>
                <a:spcBef>
                  <a:spcPct val="0"/>
                </a:spcBef>
                <a:buFontTx/>
                <a:buNone/>
              </a:pPr>
              <a:t>20</a:t>
            </a:fld>
            <a:endParaRPr lang="en-US" altLang="en-US" sz="1400"/>
          </a:p>
        </p:txBody>
      </p:sp>
      <p:sp>
        <p:nvSpPr>
          <p:cNvPr id="7" name="Content Placeholder 6"/>
          <p:cNvSpPr>
            <a:spLocks noGrp="1"/>
          </p:cNvSpPr>
          <p:nvPr>
            <p:ph idx="1"/>
          </p:nvPr>
        </p:nvSpPr>
        <p:spPr>
          <a:xfrm>
            <a:off x="533400" y="1295400"/>
            <a:ext cx="8610600" cy="4876800"/>
          </a:xfrm>
        </p:spPr>
        <p:txBody>
          <a:bodyPr>
            <a:normAutofit fontScale="92500" lnSpcReduction="10000"/>
          </a:bodyPr>
          <a:lstStyle/>
          <a:p>
            <a:pPr eaLnBrk="1" hangingPunct="1">
              <a:defRPr/>
            </a:pPr>
            <a:r>
              <a:rPr lang="en-US" dirty="0">
                <a:ea typeface="+mn-ea"/>
                <a:cs typeface="+mn-cs"/>
              </a:rPr>
              <a:t>Describe/summarize your current design (top level) used to support your Science Design</a:t>
            </a:r>
          </a:p>
          <a:p>
            <a:pPr marL="0" indent="0" eaLnBrk="1" hangingPunct="1">
              <a:buFontTx/>
              <a:buNone/>
              <a:defRPr/>
            </a:pPr>
            <a:endParaRPr lang="en-US" dirty="0">
              <a:ea typeface="+mn-ea"/>
              <a:cs typeface="+mn-cs"/>
            </a:endParaRPr>
          </a:p>
          <a:p>
            <a:pPr eaLnBrk="1" hangingPunct="1">
              <a:defRPr/>
            </a:pPr>
            <a:r>
              <a:rPr lang="en-US" dirty="0">
                <a:ea typeface="+mn-ea"/>
                <a:cs typeface="+mn-cs"/>
              </a:rPr>
              <a:t>Be sure to cover major subsystems like Structures, Power, Command and Data Handling, Software</a:t>
            </a:r>
          </a:p>
          <a:p>
            <a:pPr eaLnBrk="1" hangingPunct="1">
              <a:defRPr/>
            </a:pPr>
            <a:endParaRPr lang="en-US" dirty="0">
              <a:ea typeface="+mn-ea"/>
              <a:cs typeface="+mn-cs"/>
            </a:endParaRPr>
          </a:p>
          <a:p>
            <a:pPr eaLnBrk="1" hangingPunct="1">
              <a:defRPr/>
            </a:pPr>
            <a:r>
              <a:rPr lang="en-US" dirty="0">
                <a:ea typeface="ＭＳ Ｐゴシック" charset="0"/>
              </a:rPr>
              <a:t>Utilization of heritage elements (designs/features used on previous flights) defined. </a:t>
            </a:r>
          </a:p>
          <a:p>
            <a:pPr eaLnBrk="1" hangingPunct="1">
              <a:defRPr/>
            </a:pPr>
            <a:endParaRPr lang="en-US" dirty="0">
              <a:ea typeface="ＭＳ Ｐゴシック" charset="0"/>
            </a:endParaRPr>
          </a:p>
          <a:p>
            <a:pPr eaLnBrk="1" hangingPunct="1">
              <a:defRPr/>
            </a:pPr>
            <a:r>
              <a:rPr lang="en-US" dirty="0">
                <a:ea typeface="ＭＳ Ｐゴシック" charset="0"/>
              </a:rPr>
              <a:t>Major technology dependencies?</a:t>
            </a:r>
          </a:p>
          <a:p>
            <a:pPr eaLnBrk="1" hangingPunct="1">
              <a:defRPr/>
            </a:pPr>
            <a:endParaRPr lang="en-US" dirty="0">
              <a:ea typeface="+mn-ea"/>
              <a:cs typeface="+mn-cs"/>
            </a:endParaRPr>
          </a:p>
          <a:p>
            <a:pPr eaLnBrk="1" hangingPunct="1">
              <a:defRPr/>
            </a:pPr>
            <a:endParaRPr lang="en-US" dirty="0">
              <a:ea typeface="+mn-ea"/>
              <a:cs typeface="+mn-cs"/>
            </a:endParaRPr>
          </a:p>
          <a:p>
            <a:pPr eaLnBrk="1" hangingPunct="1">
              <a:defRPr/>
            </a:pPr>
            <a:endParaRPr lang="en-US" dirty="0">
              <a:ea typeface="ＭＳ Ｐゴシック" charset="0"/>
            </a:endParaRPr>
          </a:p>
        </p:txBody>
      </p:sp>
      <p:sp>
        <p:nvSpPr>
          <p:cNvPr id="2" name="Date Placeholder 1"/>
          <p:cNvSpPr>
            <a:spLocks noGrp="1"/>
          </p:cNvSpPr>
          <p:nvPr>
            <p:ph type="dt" sz="half" idx="10"/>
          </p:nvPr>
        </p:nvSpPr>
        <p:spPr/>
        <p:txBody>
          <a:bodyPr/>
          <a:lstStyle/>
          <a:p>
            <a:pPr>
              <a:defRPr/>
            </a:pPr>
            <a:fld id="{05AEEC88-118E-41CA-A11C-42A7AA5AB19C}" type="datetime1">
              <a:rPr lang="en-US" smtClean="0"/>
              <a:t>10/3/2016</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t>Top Level Requirements:</a:t>
            </a:r>
          </a:p>
        </p:txBody>
      </p:sp>
      <p:sp>
        <p:nvSpPr>
          <p:cNvPr id="5734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25E6C2E3-41D6-4440-8DF8-6DAA0E5707E0}" type="slidenum">
              <a:rPr lang="en-US" altLang="en-US" sz="1400" smtClean="0"/>
              <a:pPr>
                <a:spcBef>
                  <a:spcPct val="0"/>
                </a:spcBef>
                <a:buFontTx/>
                <a:buNone/>
              </a:pPr>
              <a:t>21</a:t>
            </a:fld>
            <a:endParaRPr lang="en-US" altLang="en-US" sz="1400"/>
          </a:p>
        </p:txBody>
      </p:sp>
      <p:sp>
        <p:nvSpPr>
          <p:cNvPr id="5" name="Content Placeholder 6"/>
          <p:cNvSpPr txBox="1">
            <a:spLocks/>
          </p:cNvSpPr>
          <p:nvPr/>
        </p:nvSpPr>
        <p:spPr>
          <a:xfrm>
            <a:off x="0" y="1143000"/>
            <a:ext cx="8229600" cy="944563"/>
          </a:xfrm>
          <a:prstGeom prst="rect">
            <a:avLst/>
          </a:prstGeom>
        </p:spPr>
        <p:txBody>
          <a:bodyPr/>
          <a:lstStyle/>
          <a:p>
            <a:pPr marL="342900" indent="-342900" eaLnBrk="1" hangingPunct="1">
              <a:spcBef>
                <a:spcPct val="20000"/>
              </a:spcBef>
              <a:buFontTx/>
              <a:buChar char="•"/>
              <a:defRPr/>
            </a:pPr>
            <a:r>
              <a:rPr lang="en-US" kern="0" dirty="0">
                <a:latin typeface="Century" pitchFamily="18" charset="0"/>
                <a:ea typeface="+mn-ea"/>
              </a:rPr>
              <a:t>At the PDR level you should highlight the most critical (Top 3?) system and project level requirements and how they will be verified prior to flight (an example below).</a:t>
            </a:r>
          </a:p>
        </p:txBody>
      </p:sp>
      <p:graphicFrame>
        <p:nvGraphicFramePr>
          <p:cNvPr id="6" name="Table 5"/>
          <p:cNvGraphicFramePr>
            <a:graphicFrameLocks noGrp="1"/>
          </p:cNvGraphicFramePr>
          <p:nvPr/>
        </p:nvGraphicFramePr>
        <p:xfrm>
          <a:off x="304800" y="2286000"/>
          <a:ext cx="8534400" cy="3308351"/>
        </p:xfrm>
        <a:graphic>
          <a:graphicData uri="http://schemas.openxmlformats.org/drawingml/2006/table">
            <a:tbl>
              <a:tblPr/>
              <a:tblGrid>
                <a:gridCol w="35814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381072">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cs typeface="Arial" panose="020B0604020202020204" pitchFamily="34" charset="0"/>
                        </a:rPr>
                        <a:t>Requirement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Arial" panose="020B0604020202020204" pitchFamily="34" charset="0"/>
                          <a:ea typeface="MS PGothic" panose="020B0600070205080204" pitchFamily="34" charset="-128"/>
                          <a:cs typeface="Arial" panose="020B0604020202020204" pitchFamily="34" charset="0"/>
                        </a:rPr>
                        <a:t>Verification Method</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cs typeface="Arial" panose="020B0604020202020204" pitchFamily="34" charset="0"/>
                        </a:rPr>
                        <a:t>Description</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xmlns="" val="10000"/>
                  </a:ext>
                </a:extLst>
              </a:tr>
              <a:tr h="731977">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They deploable boom shall deploy to a height of no more than 12</a:t>
                      </a:r>
                      <a:r>
                        <a:rPr kumimoji="0" lang="ja-JP"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endPar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sng"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D</a:t>
                      </a:r>
                      <a:r>
                        <a:rPr kumimoji="0" lang="en-US" altLang="en-US" sz="1400" b="1"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emonstration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Boom will be expanded to full length in the upright position to verify it doesn</a:t>
                      </a:r>
                      <a:r>
                        <a:rPr kumimoji="0" lang="ja-JP"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r>
                        <a:rPr kumimoji="0" lang="en-US" altLang="ja-JP"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 exceed 12</a:t>
                      </a:r>
                      <a:r>
                        <a:rPr kumimoji="0" lang="ja-JP"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endPar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1"/>
                  </a:ext>
                </a:extLst>
              </a:tr>
              <a:tr h="945063">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The boom shall extend to the full 12</a:t>
                      </a:r>
                      <a:r>
                        <a:rPr kumimoji="0" lang="ja-JP"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r>
                        <a:rPr kumimoji="0" lang="en-US" altLang="ja-JP"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height in less than 5 seconds from a horizontal position.</a:t>
                      </a:r>
                      <a:endPar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sng"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a:t>
                      </a:r>
                      <a:r>
                        <a:rPr kumimoji="0" lang="en-US" altLang="en-US" sz="1400" b="1"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nalysis</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The system</a:t>
                      </a:r>
                      <a:r>
                        <a:rPr kumimoji="0" lang="ja-JP"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r>
                        <a:rPr kumimoji="0" lang="en-US" altLang="ja-JP"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 dynamical characteristics will be derived from SolidWorks, and available torques will yield minimum response time.</a:t>
                      </a:r>
                      <a:endPar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518262">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The full system shall fit on a single RockSat-X deck</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sng"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I</a:t>
                      </a:r>
                      <a:r>
                        <a:rPr kumimoji="0" lang="en-US" altLang="en-US" sz="1400" b="1"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nspection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Visual inspection will verify this requirement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3"/>
                  </a:ext>
                </a:extLst>
              </a:tr>
              <a:tr h="731977">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The sytem shall survive the vibration characteristics prescribed by the RockSat-X program.</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sng"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a:t>
                      </a:r>
                      <a:r>
                        <a:rPr kumimoji="0" lang="en-US" altLang="en-US" sz="1400" b="1"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est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defRPr sz="2800">
                          <a:solidFill>
                            <a:schemeClr val="tx1"/>
                          </a:solidFill>
                          <a:latin typeface="Century" panose="020406040505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Century" panose="020406040505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Century" panose="02040604050505020304" pitchFamily="18" charset="0"/>
                          <a:ea typeface="MS PGothic" panose="020B0600070205080204" pitchFamily="34" charset="-128"/>
                        </a:defRPr>
                      </a:lvl3pPr>
                      <a:lvl4pPr marL="16002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4pPr>
                      <a:lvl5pPr marL="2057400" indent="-228600" eaLnBrk="0" hangingPunct="0">
                        <a:spcBef>
                          <a:spcPct val="20000"/>
                        </a:spcBef>
                        <a:defRPr>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entury" panose="020406040505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The system will be subjected to these vibration loads in June during testing week.</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bl>
          </a:graphicData>
        </a:graphic>
      </p:graphicFrame>
      <p:sp>
        <p:nvSpPr>
          <p:cNvPr id="2" name="Date Placeholder 1"/>
          <p:cNvSpPr>
            <a:spLocks noGrp="1"/>
          </p:cNvSpPr>
          <p:nvPr>
            <p:ph type="dt" sz="half" idx="10"/>
          </p:nvPr>
        </p:nvSpPr>
        <p:spPr/>
        <p:txBody>
          <a:bodyPr/>
          <a:lstStyle/>
          <a:p>
            <a:pPr>
              <a:defRPr/>
            </a:pPr>
            <a:fld id="{EB58A684-67B0-4BC7-AC06-C002ED835BA9}" type="datetime1">
              <a:rPr lang="en-US" smtClean="0"/>
              <a:t>10/3/2016</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a:t>System Overview: Functional Block Diagram</a:t>
            </a:r>
          </a:p>
        </p:txBody>
      </p:sp>
      <p:sp>
        <p:nvSpPr>
          <p:cNvPr id="58371" name="Content Placeholder 2"/>
          <p:cNvSpPr>
            <a:spLocks noGrp="1"/>
          </p:cNvSpPr>
          <p:nvPr>
            <p:ph idx="1"/>
          </p:nvPr>
        </p:nvSpPr>
        <p:spPr>
          <a:xfrm>
            <a:off x="0" y="1341438"/>
            <a:ext cx="8610600" cy="4525962"/>
          </a:xfrm>
        </p:spPr>
        <p:txBody>
          <a:bodyPr/>
          <a:lstStyle/>
          <a:p>
            <a:pPr eaLnBrk="1" hangingPunct="1">
              <a:lnSpc>
                <a:spcPct val="90000"/>
              </a:lnSpc>
            </a:pPr>
            <a:r>
              <a:rPr lang="en-US" altLang="en-US"/>
              <a:t>Functional block diagram</a:t>
            </a:r>
          </a:p>
          <a:p>
            <a:pPr lvl="1" eaLnBrk="1" hangingPunct="1">
              <a:lnSpc>
                <a:spcPct val="90000"/>
              </a:lnSpc>
            </a:pPr>
            <a:r>
              <a:rPr lang="en-US" altLang="en-US"/>
              <a:t>Shows HOW  subsystems interact with each other</a:t>
            </a:r>
          </a:p>
          <a:p>
            <a:pPr lvl="1" eaLnBrk="1" hangingPunct="1">
              <a:lnSpc>
                <a:spcPct val="90000"/>
              </a:lnSpc>
            </a:pPr>
            <a:r>
              <a:rPr lang="en-US" altLang="en-US"/>
              <a:t>Shows HOW data will be recorded and stored</a:t>
            </a:r>
          </a:p>
          <a:p>
            <a:pPr lvl="1" eaLnBrk="1" hangingPunct="1">
              <a:lnSpc>
                <a:spcPct val="90000"/>
              </a:lnSpc>
            </a:pPr>
            <a:r>
              <a:rPr lang="en-US" altLang="en-US"/>
              <a:t>Shows HOW power and data flow through subsystems</a:t>
            </a:r>
          </a:p>
          <a:p>
            <a:pPr eaLnBrk="1" hangingPunct="1">
              <a:lnSpc>
                <a:spcPct val="90000"/>
              </a:lnSpc>
            </a:pPr>
            <a:r>
              <a:rPr lang="en-US" altLang="en-US"/>
              <a:t>Example on following slide </a:t>
            </a:r>
          </a:p>
          <a:p>
            <a:pPr eaLnBrk="1" hangingPunct="1">
              <a:lnSpc>
                <a:spcPct val="90000"/>
              </a:lnSpc>
            </a:pPr>
            <a:r>
              <a:rPr lang="en-US" altLang="en-US" sz="2000" b="1" i="1"/>
              <a:t>I will spend a lot of time on this diagram with each team and it will be referred to all the way up until launch so make it good</a:t>
            </a:r>
          </a:p>
        </p:txBody>
      </p:sp>
      <p:sp>
        <p:nvSpPr>
          <p:cNvPr id="583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F386C425-6162-4F3B-AB62-D815D5081747}" type="slidenum">
              <a:rPr lang="en-US" altLang="en-US" sz="1400" smtClean="0"/>
              <a:pPr>
                <a:spcBef>
                  <a:spcPct val="0"/>
                </a:spcBef>
                <a:buFontTx/>
                <a:buNone/>
              </a:pPr>
              <a:t>22</a:t>
            </a:fld>
            <a:endParaRPr lang="en-US" altLang="en-US" sz="1400"/>
          </a:p>
        </p:txBody>
      </p:sp>
      <p:sp>
        <p:nvSpPr>
          <p:cNvPr id="2" name="Date Placeholder 1"/>
          <p:cNvSpPr>
            <a:spLocks noGrp="1"/>
          </p:cNvSpPr>
          <p:nvPr>
            <p:ph type="dt" sz="half" idx="10"/>
          </p:nvPr>
        </p:nvSpPr>
        <p:spPr/>
        <p:txBody>
          <a:bodyPr/>
          <a:lstStyle/>
          <a:p>
            <a:pPr>
              <a:defRPr/>
            </a:pPr>
            <a:fld id="{3196F5E6-1EA4-4030-953E-B8E89A12388A}" type="datetime1">
              <a:rPr lang="en-US" smtClean="0"/>
              <a:t>10/3/2016</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a:t>System Overview: Functional Block Diagram</a:t>
            </a:r>
          </a:p>
        </p:txBody>
      </p:sp>
      <p:sp>
        <p:nvSpPr>
          <p:cNvPr id="593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7019111D-19FE-4281-9859-813413D10345}" type="slidenum">
              <a:rPr lang="en-US" altLang="en-US" sz="1400" smtClean="0"/>
              <a:pPr>
                <a:spcBef>
                  <a:spcPct val="0"/>
                </a:spcBef>
                <a:buFontTx/>
                <a:buNone/>
              </a:pPr>
              <a:t>23</a:t>
            </a:fld>
            <a:endParaRPr lang="en-US" altLang="en-US" sz="1400"/>
          </a:p>
        </p:txBody>
      </p:sp>
      <p:pic>
        <p:nvPicPr>
          <p:cNvPr id="59396" name="Picture 2" descr="C:\Users\Ben\Documents\RockSat 2012\Photos\functional bl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47750"/>
            <a:ext cx="66294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C16BD865-F5EB-41EC-89AC-ABFC45242DE4}" type="datetime1">
              <a:rPr lang="en-US" smtClean="0"/>
              <a:t>10/3/2016</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tLang="en-US"/>
              <a:t>System Overview: Description of Partnerships</a:t>
            </a:r>
          </a:p>
        </p:txBody>
      </p:sp>
      <p:sp>
        <p:nvSpPr>
          <p:cNvPr id="60419" name="Content Placeholder 2"/>
          <p:cNvSpPr>
            <a:spLocks noGrp="1"/>
          </p:cNvSpPr>
          <p:nvPr>
            <p:ph idx="1"/>
          </p:nvPr>
        </p:nvSpPr>
        <p:spPr>
          <a:xfrm>
            <a:off x="0" y="1341438"/>
            <a:ext cx="8610600" cy="4525962"/>
          </a:xfrm>
        </p:spPr>
        <p:txBody>
          <a:bodyPr/>
          <a:lstStyle/>
          <a:p>
            <a:pPr eaLnBrk="1" hangingPunct="1">
              <a:lnSpc>
                <a:spcPct val="90000"/>
              </a:lnSpc>
            </a:pPr>
            <a:r>
              <a:rPr lang="en-US" altLang="en-US"/>
              <a:t>Please describe any partnerships with sponsors and/or collaborators</a:t>
            </a:r>
          </a:p>
          <a:p>
            <a:pPr eaLnBrk="1" hangingPunct="1">
              <a:lnSpc>
                <a:spcPct val="90000"/>
              </a:lnSpc>
            </a:pPr>
            <a:endParaRPr lang="en-US" altLang="en-US" sz="2000" b="1" i="1"/>
          </a:p>
          <a:p>
            <a:pPr eaLnBrk="1" hangingPunct="1">
              <a:lnSpc>
                <a:spcPct val="90000"/>
              </a:lnSpc>
            </a:pPr>
            <a:r>
              <a:rPr lang="en-US" altLang="en-US" sz="2000" b="1" i="1"/>
              <a:t>Looking for details on the how partners will interact with students to bring the payload to launch readiness</a:t>
            </a:r>
          </a:p>
          <a:p>
            <a:pPr eaLnBrk="1" hangingPunct="1">
              <a:lnSpc>
                <a:spcPct val="90000"/>
              </a:lnSpc>
            </a:pPr>
            <a:r>
              <a:rPr lang="en-US" altLang="en-US" sz="2000" b="1" i="1"/>
              <a:t>What will be the role(s) of the partners?</a:t>
            </a:r>
          </a:p>
          <a:p>
            <a:pPr eaLnBrk="1" hangingPunct="1">
              <a:lnSpc>
                <a:spcPct val="90000"/>
              </a:lnSpc>
            </a:pPr>
            <a:r>
              <a:rPr lang="en-US" altLang="en-US" sz="2000" b="1" i="1"/>
              <a:t>What will they be providing to the mission and students involved?</a:t>
            </a:r>
          </a:p>
          <a:p>
            <a:pPr eaLnBrk="1" hangingPunct="1">
              <a:lnSpc>
                <a:spcPct val="90000"/>
              </a:lnSpc>
            </a:pPr>
            <a:endParaRPr lang="en-US" altLang="en-US" sz="2000" b="1" i="1"/>
          </a:p>
          <a:p>
            <a:pPr eaLnBrk="1" hangingPunct="1">
              <a:lnSpc>
                <a:spcPct val="90000"/>
              </a:lnSpc>
            </a:pPr>
            <a:r>
              <a:rPr lang="en-US" altLang="en-US" sz="2000" b="1" i="1"/>
              <a:t>Partnerships must have significant student involvement and cannot be simply flying hardware on a student launch opportunity.</a:t>
            </a:r>
          </a:p>
          <a:p>
            <a:pPr eaLnBrk="1" hangingPunct="1">
              <a:lnSpc>
                <a:spcPct val="90000"/>
              </a:lnSpc>
            </a:pPr>
            <a:endParaRPr lang="en-US" altLang="en-US" sz="2000" b="1" i="1"/>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55D4DEFD-1ED1-4C30-AE65-73CF6A1E2CA5}" type="slidenum">
              <a:rPr lang="en-US" altLang="en-US" sz="1400" smtClean="0"/>
              <a:pPr>
                <a:spcBef>
                  <a:spcPct val="0"/>
                </a:spcBef>
                <a:buFontTx/>
                <a:buNone/>
              </a:pPr>
              <a:t>24</a:t>
            </a:fld>
            <a:endParaRPr lang="en-US" altLang="en-US" sz="1400"/>
          </a:p>
        </p:txBody>
      </p:sp>
      <p:sp>
        <p:nvSpPr>
          <p:cNvPr id="2" name="Date Placeholder 1"/>
          <p:cNvSpPr>
            <a:spLocks noGrp="1"/>
          </p:cNvSpPr>
          <p:nvPr>
            <p:ph type="dt" sz="half" idx="10"/>
          </p:nvPr>
        </p:nvSpPr>
        <p:spPr/>
        <p:txBody>
          <a:bodyPr/>
          <a:lstStyle/>
          <a:p>
            <a:pPr>
              <a:defRPr/>
            </a:pPr>
            <a:fld id="{64E5E7FD-1600-4F6B-BF1B-85323A859E2A}" type="datetime1">
              <a:rPr lang="en-US" smtClean="0"/>
              <a:t>10/3/2016</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a:t>System Overview: Special Requests</a:t>
            </a:r>
          </a:p>
        </p:txBody>
      </p:sp>
      <p:sp>
        <p:nvSpPr>
          <p:cNvPr id="63491" name="Content Placeholder 2"/>
          <p:cNvSpPr>
            <a:spLocks noGrp="1"/>
          </p:cNvSpPr>
          <p:nvPr>
            <p:ph idx="1"/>
          </p:nvPr>
        </p:nvSpPr>
        <p:spPr>
          <a:xfrm>
            <a:off x="0" y="1341438"/>
            <a:ext cx="8610600" cy="4525962"/>
          </a:xfrm>
        </p:spPr>
        <p:txBody>
          <a:bodyPr/>
          <a:lstStyle/>
          <a:p>
            <a:pPr eaLnBrk="1" hangingPunct="1">
              <a:lnSpc>
                <a:spcPct val="90000"/>
              </a:lnSpc>
            </a:pPr>
            <a:r>
              <a:rPr lang="en-US" altLang="en-US"/>
              <a:t>Please describe any special requests of the rocket and/or Wallops that are required for minimum and/or comprehensive mission success</a:t>
            </a:r>
          </a:p>
          <a:p>
            <a:pPr eaLnBrk="1" hangingPunct="1">
              <a:lnSpc>
                <a:spcPct val="90000"/>
              </a:lnSpc>
            </a:pPr>
            <a:endParaRPr lang="en-US" altLang="en-US" sz="2000" b="1" i="1"/>
          </a:p>
          <a:p>
            <a:pPr eaLnBrk="1" hangingPunct="1">
              <a:lnSpc>
                <a:spcPct val="90000"/>
              </a:lnSpc>
            </a:pPr>
            <a:r>
              <a:rPr lang="en-US" altLang="en-US" sz="2000" b="1" i="1"/>
              <a:t>Examples include but are not limited to:</a:t>
            </a:r>
          </a:p>
          <a:p>
            <a:pPr lvl="1" eaLnBrk="1" hangingPunct="1">
              <a:lnSpc>
                <a:spcPct val="90000"/>
              </a:lnSpc>
            </a:pPr>
            <a:r>
              <a:rPr lang="en-US" altLang="en-US" sz="1600" b="1" i="1"/>
              <a:t>Extra volume</a:t>
            </a:r>
          </a:p>
          <a:p>
            <a:pPr lvl="1" eaLnBrk="1" hangingPunct="1">
              <a:lnSpc>
                <a:spcPct val="90000"/>
              </a:lnSpc>
            </a:pPr>
            <a:r>
              <a:rPr lang="en-US" altLang="en-US" sz="1600" b="1" i="1"/>
              <a:t>Extra weight</a:t>
            </a:r>
          </a:p>
          <a:p>
            <a:pPr lvl="1" eaLnBrk="1" hangingPunct="1">
              <a:lnSpc>
                <a:spcPct val="90000"/>
              </a:lnSpc>
            </a:pPr>
            <a:r>
              <a:rPr lang="en-US" altLang="en-US" sz="1600" b="1" i="1"/>
              <a:t>High voltage</a:t>
            </a:r>
          </a:p>
          <a:p>
            <a:pPr lvl="1" eaLnBrk="1" hangingPunct="1">
              <a:lnSpc>
                <a:spcPct val="90000"/>
              </a:lnSpc>
            </a:pPr>
            <a:r>
              <a:rPr lang="en-US" altLang="en-US" sz="1600" b="1" i="1"/>
              <a:t>Extra telemetry</a:t>
            </a:r>
          </a:p>
          <a:p>
            <a:pPr lvl="1" eaLnBrk="1" hangingPunct="1">
              <a:lnSpc>
                <a:spcPct val="90000"/>
              </a:lnSpc>
            </a:pPr>
            <a:r>
              <a:rPr lang="en-US" altLang="en-US" sz="1600" b="1" i="1"/>
              <a:t>Faster sampling</a:t>
            </a:r>
          </a:p>
          <a:p>
            <a:pPr lvl="1" eaLnBrk="1" hangingPunct="1">
              <a:lnSpc>
                <a:spcPct val="90000"/>
              </a:lnSpc>
            </a:pPr>
            <a:r>
              <a:rPr lang="en-US" altLang="en-US" sz="1600" b="1" i="1"/>
              <a:t>Special environmental considerations</a:t>
            </a:r>
          </a:p>
          <a:p>
            <a:pPr eaLnBrk="1" hangingPunct="1">
              <a:lnSpc>
                <a:spcPct val="90000"/>
              </a:lnSpc>
            </a:pPr>
            <a:endParaRPr lang="en-US" altLang="en-US" sz="2000" b="1" i="1"/>
          </a:p>
        </p:txBody>
      </p:sp>
      <p:sp>
        <p:nvSpPr>
          <p:cNvPr id="634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C427CCE4-52C8-49F3-9B71-205BCC42111E}" type="slidenum">
              <a:rPr lang="en-US" altLang="en-US" sz="1400" smtClean="0"/>
              <a:pPr>
                <a:spcBef>
                  <a:spcPct val="0"/>
                </a:spcBef>
                <a:buFontTx/>
                <a:buNone/>
              </a:pPr>
              <a:t>25</a:t>
            </a:fld>
            <a:endParaRPr lang="en-US" altLang="en-US" sz="1400"/>
          </a:p>
        </p:txBody>
      </p:sp>
      <p:sp>
        <p:nvSpPr>
          <p:cNvPr id="2" name="Date Placeholder 1"/>
          <p:cNvSpPr>
            <a:spLocks noGrp="1"/>
          </p:cNvSpPr>
          <p:nvPr>
            <p:ph type="dt" sz="half" idx="10"/>
          </p:nvPr>
        </p:nvSpPr>
        <p:spPr/>
        <p:txBody>
          <a:bodyPr/>
          <a:lstStyle/>
          <a:p>
            <a:pPr>
              <a:defRPr/>
            </a:pPr>
            <a:fld id="{3C5FCE60-C1AE-4F21-9EBA-1A4CA80D3055}" type="datetime1">
              <a:rPr lang="en-US" smtClean="0"/>
              <a:t>10/3/2016</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p:cNvSpPr>
            <a:spLocks noGrp="1"/>
          </p:cNvSpPr>
          <p:nvPr>
            <p:ph type="title"/>
          </p:nvPr>
        </p:nvSpPr>
        <p:spPr/>
        <p:txBody>
          <a:bodyPr/>
          <a:lstStyle/>
          <a:p>
            <a:r>
              <a:rPr lang="en-US">
                <a:latin typeface="Century" charset="0"/>
              </a:rPr>
              <a:t>User Guide Compliance: Summary</a:t>
            </a:r>
          </a:p>
        </p:txBody>
      </p:sp>
      <p:sp>
        <p:nvSpPr>
          <p:cNvPr id="2" name="Date Placeholder 1"/>
          <p:cNvSpPr>
            <a:spLocks noGrp="1"/>
          </p:cNvSpPr>
          <p:nvPr>
            <p:ph type="dt" sz="half" idx="10"/>
          </p:nvPr>
        </p:nvSpPr>
        <p:spPr/>
        <p:txBody>
          <a:bodyPr/>
          <a:lstStyle/>
          <a:p>
            <a:pPr>
              <a:defRPr/>
            </a:pPr>
            <a:fld id="{BDCEAA6F-CA1C-4259-A13E-B104900638B5}" type="datetime1">
              <a:rPr lang="en-US" smtClean="0"/>
              <a:t>10/3/2016</a:t>
            </a:fld>
            <a:endParaRPr lang="en-US"/>
          </a:p>
        </p:txBody>
      </p:sp>
      <p:sp>
        <p:nvSpPr>
          <p:cNvPr id="193538" name="Slide Number Placeholder 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B85472DD-F1E1-3A46-93B3-B2ABC7D360E4}" type="slidenum">
              <a:rPr kumimoji="0" lang="en-US" sz="1400" b="0" i="0" u="none" strike="noStrike" kern="0" cap="none" spc="0" normalizeH="0" baseline="0" noProof="0">
                <a:ln>
                  <a:noFill/>
                </a:ln>
                <a:solidFill>
                  <a:schemeClr val="tx1"/>
                </a:solidFill>
                <a:effectLst/>
                <a:uLnTx/>
                <a:uFillTx/>
                <a:latin typeface="Century" charset="0"/>
                <a:ea typeface="ＭＳ Ｐゴシック" charset="0"/>
                <a:cs typeface="ＭＳ Ｐゴシック" charset="0"/>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400" b="0" i="0" u="none" strike="noStrike" kern="0" cap="none" spc="0" normalizeH="0" baseline="0" noProof="0">
              <a:ln>
                <a:noFill/>
              </a:ln>
              <a:solidFill>
                <a:schemeClr val="tx1"/>
              </a:solidFill>
              <a:effectLst/>
              <a:uLnTx/>
              <a:uFillTx/>
              <a:latin typeface="Century" charset="0"/>
              <a:ea typeface="ＭＳ Ｐゴシック" charset="0"/>
              <a:cs typeface="ＭＳ Ｐゴシック" charset="0"/>
            </a:endParaRPr>
          </a:p>
        </p:txBody>
      </p:sp>
      <p:graphicFrame>
        <p:nvGraphicFramePr>
          <p:cNvPr id="5" name="Table 4"/>
          <p:cNvGraphicFramePr>
            <a:graphicFrameLocks noGrp="1"/>
          </p:cNvGraphicFramePr>
          <p:nvPr>
            <p:extLst/>
          </p:nvPr>
        </p:nvGraphicFramePr>
        <p:xfrm>
          <a:off x="609600" y="1143000"/>
          <a:ext cx="7391400" cy="5173990"/>
        </p:xfrm>
        <a:graphic>
          <a:graphicData uri="http://schemas.openxmlformats.org/drawingml/2006/table">
            <a:tbl>
              <a:tblPr/>
              <a:tblGrid>
                <a:gridCol w="38862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tblGrid>
              <a:tr h="24155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Calibri" charset="0"/>
                          <a:ea typeface="ＭＳ Ｐゴシック" charset="0"/>
                          <a:cs typeface="Arial" charset="0"/>
                        </a:rPr>
                        <a:t>Requirement</a:t>
                      </a:r>
                    </a:p>
                  </a:txBody>
                  <a:tcPr marL="9153" marR="9153" marT="9152"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Calibri" charset="0"/>
                          <a:ea typeface="ＭＳ Ｐゴシック" charset="0"/>
                          <a:cs typeface="Arial" charset="0"/>
                        </a:rPr>
                        <a:t>Status/Reason (if needed)</a:t>
                      </a:r>
                    </a:p>
                  </a:txBody>
                  <a:tcPr marL="9153" marR="9153" marT="9152"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0"/>
                  </a:ext>
                </a:extLst>
              </a:tr>
              <a:tr h="26772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Center of gravity in 1" plane of plate?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43781">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Weight 30.0+/- 1.0 (15.0 +/- 0.5) </a:t>
                      </a:r>
                      <a:r>
                        <a:rPr kumimoji="0" lang="en-US" sz="1400" b="1" i="0" u="none" strike="noStrike" cap="none" normalizeH="0" baseline="0" dirty="0" err="1">
                          <a:ln>
                            <a:noFill/>
                          </a:ln>
                          <a:solidFill>
                            <a:srgbClr val="000000"/>
                          </a:solidFill>
                          <a:effectLst/>
                          <a:latin typeface="Calibri" charset="0"/>
                          <a:ea typeface="ＭＳ Ｐゴシック" charset="0"/>
                          <a:cs typeface="Arial" charset="0"/>
                        </a:rPr>
                        <a:t>lbs</a:t>
                      </a:r>
                      <a:r>
                        <a:rPr kumimoji="0" lang="en-US" sz="1400" b="1" i="0" u="none" strike="noStrike" cap="none" normalizeH="0" baseline="0" dirty="0">
                          <a:ln>
                            <a:noFill/>
                          </a:ln>
                          <a:solidFill>
                            <a:srgbClr val="000000"/>
                          </a:solidFill>
                          <a:effectLst/>
                          <a:latin typeface="Calibri" charset="0"/>
                          <a:ea typeface="ＭＳ Ｐゴシック" charset="0"/>
                          <a:cs typeface="Arial" charset="0"/>
                        </a:rPr>
                        <a:t>?</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6549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Max Height &lt; 10.75” (5.13”)</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9100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Bottom of deck has flush mount hardware?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Within Keep-Out Zone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Calibri" charset="0"/>
                          <a:ea typeface="ＭＳ Ｐゴシック" charset="0"/>
                          <a:cs typeface="Arial" charset="0"/>
                        </a:rPr>
                        <a:t>Using &lt; 10 A/D Lines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Using/Understand Parallel Line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Using/Understand Asynchronous Line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GSE Line(s)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29101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Non-Redundant PWR Lines (TE-1, TE-2, TE-3)</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r h="3501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X Redundant Power Lines (TE-R)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1"/>
                  </a:ext>
                </a:extLst>
              </a:tr>
              <a:tr h="32436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&lt; 1 Ah</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2"/>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&lt;= 28 V</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3"/>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RF (If yes, list frequency and TX Power)</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4"/>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deployable?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5"/>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Whole team consists of US Persons</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6"/>
                  </a:ext>
                </a:extLst>
              </a:tr>
              <a:tr h="28647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alibri" charset="0"/>
                          <a:ea typeface="ＭＳ Ｐゴシック" charset="0"/>
                          <a:cs typeface="Arial" charset="0"/>
                        </a:rPr>
                        <a:t>Using ITAR and/or Export Controlled hardware</a:t>
                      </a: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Calibri" charset="0"/>
                        <a:ea typeface="ＭＳ Ｐゴシック" charset="0"/>
                        <a:cs typeface="Arial" charset="0"/>
                      </a:endParaRPr>
                    </a:p>
                  </a:txBody>
                  <a:tcPr marL="9153" marR="9153" marT="915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380471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4"/>
          <p:cNvSpPr>
            <a:spLocks noGrp="1"/>
          </p:cNvSpPr>
          <p:nvPr>
            <p:ph type="ctrTitle"/>
          </p:nvPr>
        </p:nvSpPr>
        <p:spPr/>
        <p:txBody>
          <a:bodyPr/>
          <a:lstStyle/>
          <a:p>
            <a:r>
              <a:rPr lang="en-US" altLang="en-US"/>
              <a:t>3.0 Subsystem Design</a:t>
            </a:r>
          </a:p>
        </p:txBody>
      </p:sp>
      <p:sp>
        <p:nvSpPr>
          <p:cNvPr id="64515" name="Subtitle 5"/>
          <p:cNvSpPr>
            <a:spLocks noGrp="1"/>
          </p:cNvSpPr>
          <p:nvPr>
            <p:ph type="subTitle" idx="1"/>
          </p:nvPr>
        </p:nvSpPr>
        <p:spPr>
          <a:xfrm>
            <a:off x="1371600" y="3124200"/>
            <a:ext cx="6400800" cy="1752600"/>
          </a:xfrm>
        </p:spPr>
        <p:txBody>
          <a:bodyPr/>
          <a:lstStyle/>
          <a:p>
            <a:r>
              <a:rPr lang="en-US" altLang="en-US" sz="2000" i="1"/>
              <a:t>Name of Presenter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5"/>
          <p:cNvSpPr>
            <a:spLocks noGrp="1"/>
          </p:cNvSpPr>
          <p:nvPr>
            <p:ph type="title"/>
          </p:nvPr>
        </p:nvSpPr>
        <p:spPr/>
        <p:txBody>
          <a:bodyPr/>
          <a:lstStyle/>
          <a:p>
            <a:pPr eaLnBrk="1" hangingPunct="1"/>
            <a:r>
              <a:rPr lang="en-US" altLang="en-US"/>
              <a:t>Subsystem Design</a:t>
            </a:r>
          </a:p>
        </p:txBody>
      </p:sp>
      <p:sp>
        <p:nvSpPr>
          <p:cNvPr id="655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14511621-89F4-47AF-A683-CE60F5B1248C}" type="slidenum">
              <a:rPr lang="en-US" altLang="en-US" sz="1400" smtClean="0"/>
              <a:pPr>
                <a:spcBef>
                  <a:spcPct val="0"/>
                </a:spcBef>
                <a:buFontTx/>
                <a:buNone/>
              </a:pPr>
              <a:t>28</a:t>
            </a:fld>
            <a:endParaRPr lang="en-US" altLang="en-US" sz="1400"/>
          </a:p>
        </p:txBody>
      </p:sp>
      <p:sp>
        <p:nvSpPr>
          <p:cNvPr id="65540" name="Content Placeholder 6"/>
          <p:cNvSpPr>
            <a:spLocks noGrp="1"/>
          </p:cNvSpPr>
          <p:nvPr>
            <p:ph idx="1"/>
          </p:nvPr>
        </p:nvSpPr>
        <p:spPr>
          <a:xfrm>
            <a:off x="0" y="1341438"/>
            <a:ext cx="8229600" cy="4525962"/>
          </a:xfrm>
        </p:spPr>
        <p:txBody>
          <a:bodyPr/>
          <a:lstStyle/>
          <a:p>
            <a:pPr eaLnBrk="1" hangingPunct="1">
              <a:lnSpc>
                <a:spcPct val="80000"/>
              </a:lnSpc>
            </a:pPr>
            <a:r>
              <a:rPr lang="en-US" altLang="en-US" sz="2700"/>
              <a:t>Detail each subsystem of your overall design</a:t>
            </a:r>
          </a:p>
          <a:p>
            <a:pPr eaLnBrk="1" hangingPunct="1">
              <a:lnSpc>
                <a:spcPct val="80000"/>
              </a:lnSpc>
            </a:pPr>
            <a:r>
              <a:rPr lang="en-US" altLang="en-US" sz="2700"/>
              <a:t>Each subsystem should be separated on to its own slide(s)</a:t>
            </a:r>
          </a:p>
          <a:p>
            <a:pPr eaLnBrk="1" hangingPunct="1">
              <a:lnSpc>
                <a:spcPct val="80000"/>
              </a:lnSpc>
            </a:pPr>
            <a:r>
              <a:rPr lang="en-US" altLang="en-US" sz="2700"/>
              <a:t>Expected subsystems follow</a:t>
            </a:r>
          </a:p>
          <a:p>
            <a:pPr lvl="1" eaLnBrk="1" hangingPunct="1">
              <a:lnSpc>
                <a:spcPct val="80000"/>
              </a:lnSpc>
            </a:pPr>
            <a:endParaRPr lang="en-US" altLang="en-US" sz="2300"/>
          </a:p>
        </p:txBody>
      </p:sp>
      <p:sp>
        <p:nvSpPr>
          <p:cNvPr id="2" name="Date Placeholder 1"/>
          <p:cNvSpPr>
            <a:spLocks noGrp="1"/>
          </p:cNvSpPr>
          <p:nvPr>
            <p:ph type="dt" sz="half" idx="10"/>
          </p:nvPr>
        </p:nvSpPr>
        <p:spPr/>
        <p:txBody>
          <a:bodyPr/>
          <a:lstStyle/>
          <a:p>
            <a:pPr>
              <a:defRPr/>
            </a:pPr>
            <a:fld id="{407D7BDE-1577-418A-89F1-6A089E7AC2DF}" type="datetime1">
              <a:rPr lang="en-US" smtClean="0"/>
              <a:t>10/3/2016</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5"/>
          <p:cNvSpPr>
            <a:spLocks noGrp="1"/>
          </p:cNvSpPr>
          <p:nvPr>
            <p:ph type="title"/>
          </p:nvPr>
        </p:nvSpPr>
        <p:spPr/>
        <p:txBody>
          <a:bodyPr/>
          <a:lstStyle/>
          <a:p>
            <a:pPr eaLnBrk="1" hangingPunct="1"/>
            <a:r>
              <a:rPr lang="en-US" altLang="en-US"/>
              <a:t>Subsystem Design: Structures</a:t>
            </a:r>
          </a:p>
        </p:txBody>
      </p:sp>
      <p:sp>
        <p:nvSpPr>
          <p:cNvPr id="675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B12FBB07-8B2E-412E-B1BA-A8924115B4CF}" type="slidenum">
              <a:rPr lang="en-US" altLang="en-US" sz="1400" smtClean="0"/>
              <a:pPr>
                <a:spcBef>
                  <a:spcPct val="0"/>
                </a:spcBef>
                <a:buFontTx/>
                <a:buNone/>
              </a:pPr>
              <a:t>29</a:t>
            </a:fld>
            <a:endParaRPr lang="en-US" altLang="en-US" sz="1400"/>
          </a:p>
        </p:txBody>
      </p:sp>
      <p:sp>
        <p:nvSpPr>
          <p:cNvPr id="67588" name="Content Placeholder 6"/>
          <p:cNvSpPr>
            <a:spLocks noGrp="1"/>
          </p:cNvSpPr>
          <p:nvPr>
            <p:ph idx="1"/>
          </p:nvPr>
        </p:nvSpPr>
        <p:spPr>
          <a:xfrm>
            <a:off x="0" y="1341438"/>
            <a:ext cx="8229600" cy="4525962"/>
          </a:xfrm>
        </p:spPr>
        <p:txBody>
          <a:bodyPr/>
          <a:lstStyle/>
          <a:p>
            <a:pPr eaLnBrk="1" hangingPunct="1">
              <a:lnSpc>
                <a:spcPct val="80000"/>
              </a:lnSpc>
            </a:pPr>
            <a:r>
              <a:rPr lang="en-US" altLang="en-US" sz="2700"/>
              <a:t>Include (where applicable):</a:t>
            </a:r>
            <a:endParaRPr lang="en-US" altLang="en-US" sz="1900"/>
          </a:p>
          <a:p>
            <a:pPr lvl="1" eaLnBrk="1" hangingPunct="1">
              <a:lnSpc>
                <a:spcPct val="80000"/>
              </a:lnSpc>
            </a:pPr>
            <a:r>
              <a:rPr lang="en-US" altLang="en-US" sz="2300"/>
              <a:t>Drawing(s) – Dimensioned and labeled</a:t>
            </a:r>
          </a:p>
          <a:p>
            <a:pPr lvl="1" eaLnBrk="1" hangingPunct="1">
              <a:lnSpc>
                <a:spcPct val="80000"/>
              </a:lnSpc>
            </a:pPr>
            <a:r>
              <a:rPr lang="en-US" altLang="en-US" sz="2300"/>
              <a:t>Power and data needs</a:t>
            </a:r>
          </a:p>
          <a:p>
            <a:pPr lvl="1" eaLnBrk="1" hangingPunct="1">
              <a:lnSpc>
                <a:spcPct val="80000"/>
              </a:lnSpc>
            </a:pPr>
            <a:r>
              <a:rPr lang="en-US" altLang="en-US" sz="2300"/>
              <a:t>Mechanical and Electrical Interfaces</a:t>
            </a:r>
          </a:p>
          <a:p>
            <a:pPr lvl="1" eaLnBrk="1" hangingPunct="1">
              <a:lnSpc>
                <a:spcPct val="80000"/>
              </a:lnSpc>
            </a:pPr>
            <a:r>
              <a:rPr lang="en-US" altLang="en-US" sz="2300"/>
              <a:t>Weight</a:t>
            </a:r>
          </a:p>
          <a:p>
            <a:pPr lvl="1" eaLnBrk="1" hangingPunct="1">
              <a:lnSpc>
                <a:spcPct val="80000"/>
              </a:lnSpc>
            </a:pPr>
            <a:r>
              <a:rPr lang="en-US" altLang="en-US" sz="2300"/>
              <a:t>Hardware required</a:t>
            </a:r>
          </a:p>
          <a:p>
            <a:pPr lvl="1" eaLnBrk="1" hangingPunct="1">
              <a:lnSpc>
                <a:spcPct val="80000"/>
              </a:lnSpc>
            </a:pPr>
            <a:r>
              <a:rPr lang="en-US" altLang="en-US" sz="2300"/>
              <a:t>Current issues</a:t>
            </a:r>
          </a:p>
          <a:p>
            <a:pPr lvl="1" eaLnBrk="1" hangingPunct="1">
              <a:lnSpc>
                <a:spcPct val="80000"/>
              </a:lnSpc>
            </a:pPr>
            <a:r>
              <a:rPr lang="en-US" altLang="en-US" sz="2300"/>
              <a:t>Other</a:t>
            </a:r>
          </a:p>
          <a:p>
            <a:pPr lvl="1" eaLnBrk="1" hangingPunct="1">
              <a:lnSpc>
                <a:spcPct val="80000"/>
              </a:lnSpc>
            </a:pPr>
            <a:endParaRPr lang="en-US" altLang="en-US" sz="2300"/>
          </a:p>
        </p:txBody>
      </p:sp>
      <p:sp>
        <p:nvSpPr>
          <p:cNvPr id="2" name="Date Placeholder 1"/>
          <p:cNvSpPr>
            <a:spLocks noGrp="1"/>
          </p:cNvSpPr>
          <p:nvPr>
            <p:ph type="dt" sz="half" idx="10"/>
          </p:nvPr>
        </p:nvSpPr>
        <p:spPr/>
        <p:txBody>
          <a:bodyPr/>
          <a:lstStyle/>
          <a:p>
            <a:pPr>
              <a:defRPr/>
            </a:pPr>
            <a:fld id="{08AA0653-3B86-45E0-96AF-AA12255073D2}" type="datetime1">
              <a:rPr lang="en-US" smtClean="0"/>
              <a:t>10/3/2016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FFFF00"/>
        </a:solidFill>
        <a:effectLst/>
      </p:bgPr>
    </p:bg>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a:t>Template Notes:</a:t>
            </a:r>
          </a:p>
        </p:txBody>
      </p:sp>
      <p:sp>
        <p:nvSpPr>
          <p:cNvPr id="3" name="Content Placeholder 2"/>
          <p:cNvSpPr>
            <a:spLocks noGrp="1"/>
          </p:cNvSpPr>
          <p:nvPr>
            <p:ph idx="1"/>
          </p:nvPr>
        </p:nvSpPr>
        <p:spPr>
          <a:xfrm>
            <a:off x="685800" y="1341438"/>
            <a:ext cx="8229600" cy="4525962"/>
          </a:xfrm>
        </p:spPr>
        <p:txBody>
          <a:bodyPr>
            <a:normAutofit lnSpcReduction="10000"/>
          </a:bodyPr>
          <a:lstStyle/>
          <a:p>
            <a:pPr eaLnBrk="1" hangingPunct="1">
              <a:defRPr/>
            </a:pPr>
            <a:r>
              <a:rPr lang="en-US" dirty="0">
                <a:ea typeface="+mn-ea"/>
                <a:cs typeface="+mn-cs"/>
              </a:rPr>
              <a:t>The Goals of the PDR are:</a:t>
            </a:r>
          </a:p>
          <a:p>
            <a:pPr lvl="1" eaLnBrk="1" hangingPunct="1">
              <a:defRPr/>
            </a:pPr>
            <a:r>
              <a:rPr lang="en-US" dirty="0">
                <a:ea typeface="ＭＳ Ｐゴシック" charset="0"/>
              </a:rPr>
              <a:t>Clearly present a Preliminary Design of your payload</a:t>
            </a:r>
          </a:p>
          <a:p>
            <a:pPr lvl="1" eaLnBrk="1" hangingPunct="1">
              <a:defRPr/>
            </a:pPr>
            <a:r>
              <a:rPr lang="en-US" dirty="0">
                <a:ea typeface="ＭＳ Ｐゴシック" charset="0"/>
              </a:rPr>
              <a:t>Science objectives (theory, background, and what mission will prove) are understood and well-defined</a:t>
            </a:r>
          </a:p>
          <a:p>
            <a:pPr lvl="1" eaLnBrk="1" hangingPunct="1">
              <a:defRPr/>
            </a:pPr>
            <a:r>
              <a:rPr lang="en-US" dirty="0">
                <a:ea typeface="ＭＳ Ｐゴシック" charset="0"/>
              </a:rPr>
              <a:t>Preliminary mission requirements are defined and traceable to science objectives</a:t>
            </a:r>
          </a:p>
          <a:p>
            <a:pPr lvl="1" eaLnBrk="1" hangingPunct="1">
              <a:defRPr/>
            </a:pPr>
            <a:r>
              <a:rPr lang="en-US" dirty="0">
                <a:ea typeface="ＭＳ Ｐゴシック" charset="0"/>
              </a:rPr>
              <a:t>Understand concept of operations</a:t>
            </a:r>
          </a:p>
          <a:p>
            <a:pPr lvl="1" eaLnBrk="1" hangingPunct="1">
              <a:defRPr/>
            </a:pPr>
            <a:r>
              <a:rPr lang="en-US" dirty="0">
                <a:ea typeface="ＭＳ Ｐゴシック" charset="0"/>
              </a:rPr>
              <a:t>Understanding of the overall design has increased from concept to preliminary design</a:t>
            </a:r>
          </a:p>
          <a:p>
            <a:pPr lvl="1" eaLnBrk="1" hangingPunct="1">
              <a:defRPr/>
            </a:pPr>
            <a:endParaRPr lang="en-US" dirty="0">
              <a:ea typeface="ＭＳ Ｐゴシック" charset="0"/>
            </a:endParaRPr>
          </a:p>
        </p:txBody>
      </p:sp>
      <p:sp>
        <p:nvSpPr>
          <p:cNvPr id="2" name="Date Placeholder 1"/>
          <p:cNvSpPr>
            <a:spLocks noGrp="1"/>
          </p:cNvSpPr>
          <p:nvPr>
            <p:ph type="dt" sz="half" idx="10"/>
          </p:nvPr>
        </p:nvSpPr>
        <p:spPr/>
        <p:txBody>
          <a:bodyPr/>
          <a:lstStyle/>
          <a:p>
            <a:pPr>
              <a:defRPr/>
            </a:pPr>
            <a:fld id="{6BC77062-ACA6-4CCE-88B1-8E409A9C1327}" type="datetime1">
              <a:rPr lang="en-US" smtClean="0"/>
              <a:t>10/3/2016</a:t>
            </a:fld>
            <a:endParaRPr lang="en-US"/>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DDD18E0E-E19B-4AF8-8B6D-9CFB353FB59D}" type="slidenum">
              <a:rPr lang="en-US" altLang="en-US" sz="1400" smtClean="0">
                <a:solidFill>
                  <a:srgbClr val="000000"/>
                </a:solidFill>
              </a:rPr>
              <a:pPr>
                <a:spcBef>
                  <a:spcPct val="0"/>
                </a:spcBef>
                <a:buFontTx/>
                <a:buNone/>
              </a:pPr>
              <a:t>3</a:t>
            </a:fld>
            <a:endParaRPr lang="en-US" altLang="en-US" sz="14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5"/>
          <p:cNvSpPr>
            <a:spLocks noGrp="1"/>
          </p:cNvSpPr>
          <p:nvPr>
            <p:ph type="title"/>
          </p:nvPr>
        </p:nvSpPr>
        <p:spPr/>
        <p:txBody>
          <a:bodyPr/>
          <a:lstStyle/>
          <a:p>
            <a:pPr eaLnBrk="1" hangingPunct="1"/>
            <a:r>
              <a:rPr lang="en-US" altLang="en-US"/>
              <a:t>Subsystem Design: Power</a:t>
            </a:r>
          </a:p>
        </p:txBody>
      </p:sp>
      <p:sp>
        <p:nvSpPr>
          <p:cNvPr id="696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131B4026-4D77-41C3-A321-1F53CE51D19E}" type="slidenum">
              <a:rPr lang="en-US" altLang="en-US" sz="1400" smtClean="0"/>
              <a:pPr>
                <a:spcBef>
                  <a:spcPct val="0"/>
                </a:spcBef>
                <a:buFontTx/>
                <a:buNone/>
              </a:pPr>
              <a:t>30</a:t>
            </a:fld>
            <a:endParaRPr lang="en-US" altLang="en-US" sz="1400"/>
          </a:p>
        </p:txBody>
      </p:sp>
      <p:sp>
        <p:nvSpPr>
          <p:cNvPr id="69636" name="Content Placeholder 6"/>
          <p:cNvSpPr>
            <a:spLocks noGrp="1"/>
          </p:cNvSpPr>
          <p:nvPr>
            <p:ph idx="1"/>
          </p:nvPr>
        </p:nvSpPr>
        <p:spPr>
          <a:xfrm>
            <a:off x="0" y="1341438"/>
            <a:ext cx="8229600" cy="4525962"/>
          </a:xfrm>
        </p:spPr>
        <p:txBody>
          <a:bodyPr/>
          <a:lstStyle/>
          <a:p>
            <a:pPr eaLnBrk="1" hangingPunct="1">
              <a:lnSpc>
                <a:spcPct val="80000"/>
              </a:lnSpc>
            </a:pPr>
            <a:r>
              <a:rPr lang="en-US" altLang="en-US" sz="2700"/>
              <a:t>Include (where applicable):</a:t>
            </a:r>
            <a:endParaRPr lang="en-US" altLang="en-US" sz="1900"/>
          </a:p>
          <a:p>
            <a:pPr lvl="1" eaLnBrk="1" hangingPunct="1">
              <a:lnSpc>
                <a:spcPct val="80000"/>
              </a:lnSpc>
            </a:pPr>
            <a:r>
              <a:rPr lang="en-US" altLang="en-US" sz="2300"/>
              <a:t>Drawing(s) – Dimensioned and labeled</a:t>
            </a:r>
          </a:p>
          <a:p>
            <a:pPr lvl="1" eaLnBrk="1" hangingPunct="1">
              <a:lnSpc>
                <a:spcPct val="80000"/>
              </a:lnSpc>
            </a:pPr>
            <a:r>
              <a:rPr lang="en-US" altLang="en-US" sz="2300"/>
              <a:t>Power and data needs</a:t>
            </a:r>
          </a:p>
          <a:p>
            <a:pPr lvl="1" eaLnBrk="1" hangingPunct="1">
              <a:lnSpc>
                <a:spcPct val="80000"/>
              </a:lnSpc>
            </a:pPr>
            <a:r>
              <a:rPr lang="en-US" altLang="en-US" sz="2300"/>
              <a:t>Mechanical and Electrical Interfaces</a:t>
            </a:r>
          </a:p>
          <a:p>
            <a:pPr lvl="1" eaLnBrk="1" hangingPunct="1">
              <a:lnSpc>
                <a:spcPct val="80000"/>
              </a:lnSpc>
            </a:pPr>
            <a:r>
              <a:rPr lang="en-US" altLang="en-US" sz="2300"/>
              <a:t>Weight</a:t>
            </a:r>
          </a:p>
          <a:p>
            <a:pPr lvl="1" eaLnBrk="1" hangingPunct="1">
              <a:lnSpc>
                <a:spcPct val="80000"/>
              </a:lnSpc>
            </a:pPr>
            <a:r>
              <a:rPr lang="en-US" altLang="en-US" sz="2300"/>
              <a:t>Hardware required</a:t>
            </a:r>
          </a:p>
          <a:p>
            <a:pPr lvl="1" eaLnBrk="1" hangingPunct="1">
              <a:lnSpc>
                <a:spcPct val="80000"/>
              </a:lnSpc>
            </a:pPr>
            <a:r>
              <a:rPr lang="en-US" altLang="en-US" sz="2300"/>
              <a:t>Current issues</a:t>
            </a:r>
          </a:p>
          <a:p>
            <a:pPr lvl="1" eaLnBrk="1" hangingPunct="1">
              <a:lnSpc>
                <a:spcPct val="80000"/>
              </a:lnSpc>
            </a:pPr>
            <a:r>
              <a:rPr lang="en-US" altLang="en-US" sz="2300"/>
              <a:t>Other</a:t>
            </a:r>
          </a:p>
          <a:p>
            <a:pPr lvl="1" eaLnBrk="1" hangingPunct="1">
              <a:lnSpc>
                <a:spcPct val="80000"/>
              </a:lnSpc>
            </a:pPr>
            <a:endParaRPr lang="en-US" altLang="en-US" sz="2300"/>
          </a:p>
        </p:txBody>
      </p:sp>
      <p:sp>
        <p:nvSpPr>
          <p:cNvPr id="2" name="Date Placeholder 1"/>
          <p:cNvSpPr>
            <a:spLocks noGrp="1"/>
          </p:cNvSpPr>
          <p:nvPr>
            <p:ph type="dt" sz="half" idx="10"/>
          </p:nvPr>
        </p:nvSpPr>
        <p:spPr/>
        <p:txBody>
          <a:bodyPr/>
          <a:lstStyle/>
          <a:p>
            <a:pPr>
              <a:defRPr/>
            </a:pPr>
            <a:fld id="{285BBAA5-C339-4F58-81AE-27A986AB236C}" type="datetime1">
              <a:rPr lang="en-US" smtClean="0"/>
              <a:t>10/3/2016</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5"/>
          <p:cNvSpPr>
            <a:spLocks noGrp="1"/>
          </p:cNvSpPr>
          <p:nvPr>
            <p:ph type="title"/>
          </p:nvPr>
        </p:nvSpPr>
        <p:spPr/>
        <p:txBody>
          <a:bodyPr/>
          <a:lstStyle/>
          <a:p>
            <a:pPr eaLnBrk="1" hangingPunct="1"/>
            <a:r>
              <a:rPr lang="en-US" altLang="en-US"/>
              <a:t>Subsystem Design: Science</a:t>
            </a:r>
          </a:p>
        </p:txBody>
      </p:sp>
      <p:sp>
        <p:nvSpPr>
          <p:cNvPr id="716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7BE68A75-0504-4040-96D7-7FA118511307}" type="slidenum">
              <a:rPr lang="en-US" altLang="en-US" sz="1400" smtClean="0"/>
              <a:pPr>
                <a:spcBef>
                  <a:spcPct val="0"/>
                </a:spcBef>
                <a:buFontTx/>
                <a:buNone/>
              </a:pPr>
              <a:t>31</a:t>
            </a:fld>
            <a:endParaRPr lang="en-US" altLang="en-US" sz="1400"/>
          </a:p>
        </p:txBody>
      </p:sp>
      <p:sp>
        <p:nvSpPr>
          <p:cNvPr id="71684" name="Content Placeholder 6"/>
          <p:cNvSpPr>
            <a:spLocks noGrp="1"/>
          </p:cNvSpPr>
          <p:nvPr>
            <p:ph idx="1"/>
          </p:nvPr>
        </p:nvSpPr>
        <p:spPr>
          <a:xfrm>
            <a:off x="0" y="1341438"/>
            <a:ext cx="8229600" cy="4525962"/>
          </a:xfrm>
        </p:spPr>
        <p:txBody>
          <a:bodyPr/>
          <a:lstStyle/>
          <a:p>
            <a:pPr eaLnBrk="1" hangingPunct="1">
              <a:lnSpc>
                <a:spcPct val="80000"/>
              </a:lnSpc>
            </a:pPr>
            <a:r>
              <a:rPr lang="en-US" altLang="en-US" sz="2700"/>
              <a:t>Include (where applicable):</a:t>
            </a:r>
            <a:endParaRPr lang="en-US" altLang="en-US" sz="1900"/>
          </a:p>
          <a:p>
            <a:pPr lvl="1" eaLnBrk="1" hangingPunct="1">
              <a:lnSpc>
                <a:spcPct val="80000"/>
              </a:lnSpc>
            </a:pPr>
            <a:r>
              <a:rPr lang="en-US" altLang="en-US" sz="2300"/>
              <a:t>Drawing(s) – Dimensioned and labeled</a:t>
            </a:r>
          </a:p>
          <a:p>
            <a:pPr lvl="1" eaLnBrk="1" hangingPunct="1">
              <a:lnSpc>
                <a:spcPct val="80000"/>
              </a:lnSpc>
            </a:pPr>
            <a:r>
              <a:rPr lang="en-US" altLang="en-US" sz="2300"/>
              <a:t>Power and data needs</a:t>
            </a:r>
          </a:p>
          <a:p>
            <a:pPr lvl="1" eaLnBrk="1" hangingPunct="1">
              <a:lnSpc>
                <a:spcPct val="80000"/>
              </a:lnSpc>
            </a:pPr>
            <a:r>
              <a:rPr lang="en-US" altLang="en-US" sz="2300"/>
              <a:t>Mechanical and Electrical Interfaces</a:t>
            </a:r>
          </a:p>
          <a:p>
            <a:pPr lvl="1" eaLnBrk="1" hangingPunct="1">
              <a:lnSpc>
                <a:spcPct val="80000"/>
              </a:lnSpc>
            </a:pPr>
            <a:r>
              <a:rPr lang="en-US" altLang="en-US" sz="2300"/>
              <a:t>Weight</a:t>
            </a:r>
          </a:p>
          <a:p>
            <a:pPr lvl="1" eaLnBrk="1" hangingPunct="1">
              <a:lnSpc>
                <a:spcPct val="80000"/>
              </a:lnSpc>
            </a:pPr>
            <a:r>
              <a:rPr lang="en-US" altLang="en-US" sz="2300"/>
              <a:t>Hardware required</a:t>
            </a:r>
          </a:p>
          <a:p>
            <a:pPr lvl="1" eaLnBrk="1" hangingPunct="1">
              <a:lnSpc>
                <a:spcPct val="80000"/>
              </a:lnSpc>
            </a:pPr>
            <a:r>
              <a:rPr lang="en-US" altLang="en-US" sz="2300"/>
              <a:t>Current issues</a:t>
            </a:r>
          </a:p>
          <a:p>
            <a:pPr lvl="1" eaLnBrk="1" hangingPunct="1">
              <a:lnSpc>
                <a:spcPct val="80000"/>
              </a:lnSpc>
            </a:pPr>
            <a:r>
              <a:rPr lang="en-US" altLang="en-US" sz="2300"/>
              <a:t>Other</a:t>
            </a:r>
          </a:p>
          <a:p>
            <a:pPr lvl="1" eaLnBrk="1" hangingPunct="1">
              <a:lnSpc>
                <a:spcPct val="80000"/>
              </a:lnSpc>
            </a:pPr>
            <a:endParaRPr lang="en-US" altLang="en-US" sz="2300"/>
          </a:p>
        </p:txBody>
      </p:sp>
      <p:sp>
        <p:nvSpPr>
          <p:cNvPr id="2" name="Date Placeholder 1"/>
          <p:cNvSpPr>
            <a:spLocks noGrp="1"/>
          </p:cNvSpPr>
          <p:nvPr>
            <p:ph type="dt" sz="half" idx="10"/>
          </p:nvPr>
        </p:nvSpPr>
        <p:spPr/>
        <p:txBody>
          <a:bodyPr/>
          <a:lstStyle/>
          <a:p>
            <a:pPr>
              <a:defRPr/>
            </a:pPr>
            <a:fld id="{EA82FABE-6385-4CAC-B777-58F9D8C24E26}" type="datetime1">
              <a:rPr lang="en-US" smtClean="0"/>
              <a:t>10/3/2016</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5"/>
          <p:cNvSpPr>
            <a:spLocks noGrp="1"/>
          </p:cNvSpPr>
          <p:nvPr>
            <p:ph type="title"/>
          </p:nvPr>
        </p:nvSpPr>
        <p:spPr>
          <a:xfrm>
            <a:off x="0" y="76200"/>
            <a:ext cx="8610600" cy="1143000"/>
          </a:xfrm>
        </p:spPr>
        <p:txBody>
          <a:bodyPr/>
          <a:lstStyle/>
          <a:p>
            <a:pPr eaLnBrk="1" hangingPunct="1"/>
            <a:r>
              <a:rPr lang="en-US" altLang="en-US"/>
              <a:t>Subsystem Design: Command and Data Handling</a:t>
            </a:r>
          </a:p>
        </p:txBody>
      </p:sp>
      <p:sp>
        <p:nvSpPr>
          <p:cNvPr id="737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97D194C8-EDF1-4B0F-8F73-CCE0C0C2B6BC}" type="slidenum">
              <a:rPr lang="en-US" altLang="en-US" sz="1400" smtClean="0"/>
              <a:pPr>
                <a:spcBef>
                  <a:spcPct val="0"/>
                </a:spcBef>
                <a:buFontTx/>
                <a:buNone/>
              </a:pPr>
              <a:t>32</a:t>
            </a:fld>
            <a:endParaRPr lang="en-US" altLang="en-US" sz="1400"/>
          </a:p>
        </p:txBody>
      </p:sp>
      <p:sp>
        <p:nvSpPr>
          <p:cNvPr id="73732" name="Content Placeholder 6"/>
          <p:cNvSpPr>
            <a:spLocks noGrp="1"/>
          </p:cNvSpPr>
          <p:nvPr>
            <p:ph idx="1"/>
          </p:nvPr>
        </p:nvSpPr>
        <p:spPr>
          <a:xfrm>
            <a:off x="0" y="1341438"/>
            <a:ext cx="8229600" cy="4525962"/>
          </a:xfrm>
        </p:spPr>
        <p:txBody>
          <a:bodyPr/>
          <a:lstStyle/>
          <a:p>
            <a:pPr eaLnBrk="1" hangingPunct="1">
              <a:lnSpc>
                <a:spcPct val="80000"/>
              </a:lnSpc>
            </a:pPr>
            <a:r>
              <a:rPr lang="en-US" altLang="en-US" sz="2700"/>
              <a:t>Include (where applicable):</a:t>
            </a:r>
            <a:endParaRPr lang="en-US" altLang="en-US" sz="1900"/>
          </a:p>
          <a:p>
            <a:pPr lvl="1" eaLnBrk="1" hangingPunct="1">
              <a:lnSpc>
                <a:spcPct val="80000"/>
              </a:lnSpc>
            </a:pPr>
            <a:r>
              <a:rPr lang="en-US" altLang="en-US" sz="2300"/>
              <a:t>Drawing(s) – Dimensioned and labeled</a:t>
            </a:r>
          </a:p>
          <a:p>
            <a:pPr lvl="1" eaLnBrk="1" hangingPunct="1">
              <a:lnSpc>
                <a:spcPct val="80000"/>
              </a:lnSpc>
            </a:pPr>
            <a:r>
              <a:rPr lang="en-US" altLang="en-US" sz="2300"/>
              <a:t>Power and data needs</a:t>
            </a:r>
          </a:p>
          <a:p>
            <a:pPr lvl="1" eaLnBrk="1" hangingPunct="1">
              <a:lnSpc>
                <a:spcPct val="80000"/>
              </a:lnSpc>
            </a:pPr>
            <a:r>
              <a:rPr lang="en-US" altLang="en-US" sz="2300"/>
              <a:t>Mechanical and Electrical Interfaces</a:t>
            </a:r>
          </a:p>
          <a:p>
            <a:pPr lvl="1" eaLnBrk="1" hangingPunct="1">
              <a:lnSpc>
                <a:spcPct val="80000"/>
              </a:lnSpc>
            </a:pPr>
            <a:r>
              <a:rPr lang="en-US" altLang="en-US" sz="2300"/>
              <a:t>Weight</a:t>
            </a:r>
          </a:p>
          <a:p>
            <a:pPr lvl="1" eaLnBrk="1" hangingPunct="1">
              <a:lnSpc>
                <a:spcPct val="80000"/>
              </a:lnSpc>
            </a:pPr>
            <a:r>
              <a:rPr lang="en-US" altLang="en-US" sz="2300"/>
              <a:t>Hardware required</a:t>
            </a:r>
          </a:p>
          <a:p>
            <a:pPr lvl="1" eaLnBrk="1" hangingPunct="1">
              <a:lnSpc>
                <a:spcPct val="80000"/>
              </a:lnSpc>
            </a:pPr>
            <a:r>
              <a:rPr lang="en-US" altLang="en-US" sz="2300"/>
              <a:t>Current issues</a:t>
            </a:r>
          </a:p>
          <a:p>
            <a:pPr lvl="1" eaLnBrk="1" hangingPunct="1">
              <a:lnSpc>
                <a:spcPct val="80000"/>
              </a:lnSpc>
            </a:pPr>
            <a:r>
              <a:rPr lang="en-US" altLang="en-US" sz="2300"/>
              <a:t>Other</a:t>
            </a:r>
          </a:p>
          <a:p>
            <a:pPr lvl="1" eaLnBrk="1" hangingPunct="1">
              <a:lnSpc>
                <a:spcPct val="80000"/>
              </a:lnSpc>
            </a:pPr>
            <a:endParaRPr lang="en-US" altLang="en-US" sz="2300"/>
          </a:p>
        </p:txBody>
      </p:sp>
      <p:sp>
        <p:nvSpPr>
          <p:cNvPr id="2" name="Date Placeholder 1"/>
          <p:cNvSpPr>
            <a:spLocks noGrp="1"/>
          </p:cNvSpPr>
          <p:nvPr>
            <p:ph type="dt" sz="half" idx="10"/>
          </p:nvPr>
        </p:nvSpPr>
        <p:spPr/>
        <p:txBody>
          <a:bodyPr/>
          <a:lstStyle/>
          <a:p>
            <a:pPr>
              <a:defRPr/>
            </a:pPr>
            <a:fld id="{9F45F2C5-B3AE-4D5E-96DF-DEFD012B8833}" type="datetime1">
              <a:rPr lang="en-US" smtClean="0"/>
              <a:t>10/3/2016</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5"/>
          <p:cNvSpPr>
            <a:spLocks noGrp="1"/>
          </p:cNvSpPr>
          <p:nvPr>
            <p:ph type="title"/>
          </p:nvPr>
        </p:nvSpPr>
        <p:spPr>
          <a:xfrm>
            <a:off x="0" y="76200"/>
            <a:ext cx="8610600" cy="1143000"/>
          </a:xfrm>
        </p:spPr>
        <p:txBody>
          <a:bodyPr/>
          <a:lstStyle/>
          <a:p>
            <a:pPr eaLnBrk="1" hangingPunct="1"/>
            <a:r>
              <a:rPr lang="en-US" altLang="en-US"/>
              <a:t>Subsystem Design: Software</a:t>
            </a:r>
          </a:p>
        </p:txBody>
      </p:sp>
      <p:sp>
        <p:nvSpPr>
          <p:cNvPr id="757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40BB7C26-4195-4A19-A67C-BEFD51F92D83}" type="slidenum">
              <a:rPr lang="en-US" altLang="en-US" sz="1400" smtClean="0"/>
              <a:pPr>
                <a:spcBef>
                  <a:spcPct val="0"/>
                </a:spcBef>
                <a:buFontTx/>
                <a:buNone/>
              </a:pPr>
              <a:t>33</a:t>
            </a:fld>
            <a:endParaRPr lang="en-US" altLang="en-US" sz="1400"/>
          </a:p>
        </p:txBody>
      </p:sp>
      <p:sp>
        <p:nvSpPr>
          <p:cNvPr id="75780" name="Content Placeholder 6"/>
          <p:cNvSpPr>
            <a:spLocks noGrp="1"/>
          </p:cNvSpPr>
          <p:nvPr>
            <p:ph idx="1"/>
          </p:nvPr>
        </p:nvSpPr>
        <p:spPr>
          <a:xfrm>
            <a:off x="0" y="1341438"/>
            <a:ext cx="8229600" cy="4525962"/>
          </a:xfrm>
        </p:spPr>
        <p:txBody>
          <a:bodyPr/>
          <a:lstStyle/>
          <a:p>
            <a:pPr eaLnBrk="1" hangingPunct="1">
              <a:lnSpc>
                <a:spcPct val="80000"/>
              </a:lnSpc>
            </a:pPr>
            <a:r>
              <a:rPr lang="en-US" altLang="en-US" sz="2700"/>
              <a:t>Include (where applicable):</a:t>
            </a:r>
            <a:endParaRPr lang="en-US" altLang="en-US" sz="1900"/>
          </a:p>
          <a:p>
            <a:pPr lvl="1" eaLnBrk="1" hangingPunct="1">
              <a:lnSpc>
                <a:spcPct val="80000"/>
              </a:lnSpc>
            </a:pPr>
            <a:r>
              <a:rPr lang="en-US" altLang="en-US" sz="2300"/>
              <a:t>Drawing(s) – Dimensioned and labeled</a:t>
            </a:r>
          </a:p>
          <a:p>
            <a:pPr lvl="1" eaLnBrk="1" hangingPunct="1">
              <a:lnSpc>
                <a:spcPct val="80000"/>
              </a:lnSpc>
            </a:pPr>
            <a:r>
              <a:rPr lang="en-US" altLang="en-US" sz="2300"/>
              <a:t>Power and data needs</a:t>
            </a:r>
          </a:p>
          <a:p>
            <a:pPr lvl="1" eaLnBrk="1" hangingPunct="1">
              <a:lnSpc>
                <a:spcPct val="80000"/>
              </a:lnSpc>
            </a:pPr>
            <a:r>
              <a:rPr lang="en-US" altLang="en-US" sz="2300"/>
              <a:t>Mechanical and Electrical Interfaces</a:t>
            </a:r>
          </a:p>
          <a:p>
            <a:pPr lvl="1" eaLnBrk="1" hangingPunct="1">
              <a:lnSpc>
                <a:spcPct val="80000"/>
              </a:lnSpc>
            </a:pPr>
            <a:r>
              <a:rPr lang="en-US" altLang="en-US" sz="2300"/>
              <a:t>Weight</a:t>
            </a:r>
          </a:p>
          <a:p>
            <a:pPr lvl="1" eaLnBrk="1" hangingPunct="1">
              <a:lnSpc>
                <a:spcPct val="80000"/>
              </a:lnSpc>
            </a:pPr>
            <a:r>
              <a:rPr lang="en-US" altLang="en-US" sz="2300"/>
              <a:t>Hardware required</a:t>
            </a:r>
          </a:p>
          <a:p>
            <a:pPr lvl="1" eaLnBrk="1" hangingPunct="1">
              <a:lnSpc>
                <a:spcPct val="80000"/>
              </a:lnSpc>
            </a:pPr>
            <a:r>
              <a:rPr lang="en-US" altLang="en-US" sz="2300"/>
              <a:t>Current issues</a:t>
            </a:r>
          </a:p>
          <a:p>
            <a:pPr lvl="1" eaLnBrk="1" hangingPunct="1">
              <a:lnSpc>
                <a:spcPct val="80000"/>
              </a:lnSpc>
            </a:pPr>
            <a:r>
              <a:rPr lang="en-US" altLang="en-US" sz="2300"/>
              <a:t>Other</a:t>
            </a:r>
          </a:p>
          <a:p>
            <a:pPr lvl="1" eaLnBrk="1" hangingPunct="1">
              <a:lnSpc>
                <a:spcPct val="80000"/>
              </a:lnSpc>
            </a:pPr>
            <a:endParaRPr lang="en-US" altLang="en-US" sz="2300"/>
          </a:p>
        </p:txBody>
      </p:sp>
      <p:sp>
        <p:nvSpPr>
          <p:cNvPr id="2" name="Date Placeholder 1"/>
          <p:cNvSpPr>
            <a:spLocks noGrp="1"/>
          </p:cNvSpPr>
          <p:nvPr>
            <p:ph type="dt" sz="half" idx="10"/>
          </p:nvPr>
        </p:nvSpPr>
        <p:spPr/>
        <p:txBody>
          <a:bodyPr/>
          <a:lstStyle/>
          <a:p>
            <a:pPr>
              <a:defRPr/>
            </a:pPr>
            <a:fld id="{29711D66-44F5-4F3F-B10E-933A714B946A}" type="datetime1">
              <a:rPr lang="en-US" smtClean="0"/>
              <a:t>10/3/2016</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5"/>
          <p:cNvSpPr>
            <a:spLocks noGrp="1"/>
          </p:cNvSpPr>
          <p:nvPr>
            <p:ph type="title"/>
          </p:nvPr>
        </p:nvSpPr>
        <p:spPr>
          <a:xfrm>
            <a:off x="0" y="76200"/>
            <a:ext cx="8610600" cy="1143000"/>
          </a:xfrm>
        </p:spPr>
        <p:txBody>
          <a:bodyPr/>
          <a:lstStyle/>
          <a:p>
            <a:pPr eaLnBrk="1" hangingPunct="1"/>
            <a:r>
              <a:rPr lang="en-US" altLang="en-US"/>
              <a:t>Subsystem Design: Other</a:t>
            </a:r>
          </a:p>
        </p:txBody>
      </p:sp>
      <p:sp>
        <p:nvSpPr>
          <p:cNvPr id="778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DAEAC130-A83B-453F-9D8C-D1F5D64EAC70}" type="slidenum">
              <a:rPr lang="en-US" altLang="en-US" sz="1400" smtClean="0"/>
              <a:pPr>
                <a:spcBef>
                  <a:spcPct val="0"/>
                </a:spcBef>
                <a:buFontTx/>
                <a:buNone/>
              </a:pPr>
              <a:t>34</a:t>
            </a:fld>
            <a:endParaRPr lang="en-US" altLang="en-US" sz="1400"/>
          </a:p>
        </p:txBody>
      </p:sp>
      <p:sp>
        <p:nvSpPr>
          <p:cNvPr id="77828" name="Content Placeholder 6"/>
          <p:cNvSpPr>
            <a:spLocks noGrp="1"/>
          </p:cNvSpPr>
          <p:nvPr>
            <p:ph idx="1"/>
          </p:nvPr>
        </p:nvSpPr>
        <p:spPr>
          <a:xfrm>
            <a:off x="0" y="1341438"/>
            <a:ext cx="8229600" cy="4525962"/>
          </a:xfrm>
        </p:spPr>
        <p:txBody>
          <a:bodyPr/>
          <a:lstStyle/>
          <a:p>
            <a:pPr eaLnBrk="1" hangingPunct="1">
              <a:lnSpc>
                <a:spcPct val="80000"/>
              </a:lnSpc>
            </a:pPr>
            <a:r>
              <a:rPr lang="en-US" altLang="en-US" sz="2700"/>
              <a:t>Include (where applicable):</a:t>
            </a:r>
            <a:endParaRPr lang="en-US" altLang="en-US" sz="1900"/>
          </a:p>
          <a:p>
            <a:pPr lvl="1" eaLnBrk="1" hangingPunct="1">
              <a:lnSpc>
                <a:spcPct val="80000"/>
              </a:lnSpc>
            </a:pPr>
            <a:r>
              <a:rPr lang="en-US" altLang="en-US" sz="2300"/>
              <a:t>Drawing(s) – Dimensioned and labeled</a:t>
            </a:r>
          </a:p>
          <a:p>
            <a:pPr lvl="1" eaLnBrk="1" hangingPunct="1">
              <a:lnSpc>
                <a:spcPct val="80000"/>
              </a:lnSpc>
            </a:pPr>
            <a:r>
              <a:rPr lang="en-US" altLang="en-US" sz="2300"/>
              <a:t>Power and data needs</a:t>
            </a:r>
          </a:p>
          <a:p>
            <a:pPr lvl="1" eaLnBrk="1" hangingPunct="1">
              <a:lnSpc>
                <a:spcPct val="80000"/>
              </a:lnSpc>
            </a:pPr>
            <a:r>
              <a:rPr lang="en-US" altLang="en-US" sz="2300"/>
              <a:t>Mechanical and Electrical Interfaces</a:t>
            </a:r>
          </a:p>
          <a:p>
            <a:pPr lvl="1" eaLnBrk="1" hangingPunct="1">
              <a:lnSpc>
                <a:spcPct val="80000"/>
              </a:lnSpc>
            </a:pPr>
            <a:r>
              <a:rPr lang="en-US" altLang="en-US" sz="2300"/>
              <a:t>Weight</a:t>
            </a:r>
          </a:p>
          <a:p>
            <a:pPr lvl="1" eaLnBrk="1" hangingPunct="1">
              <a:lnSpc>
                <a:spcPct val="80000"/>
              </a:lnSpc>
            </a:pPr>
            <a:r>
              <a:rPr lang="en-US" altLang="en-US" sz="2300"/>
              <a:t>Hardware required</a:t>
            </a:r>
          </a:p>
          <a:p>
            <a:pPr lvl="1" eaLnBrk="1" hangingPunct="1">
              <a:lnSpc>
                <a:spcPct val="80000"/>
              </a:lnSpc>
            </a:pPr>
            <a:r>
              <a:rPr lang="en-US" altLang="en-US" sz="2300"/>
              <a:t>Current issues</a:t>
            </a:r>
          </a:p>
          <a:p>
            <a:pPr lvl="1" eaLnBrk="1" hangingPunct="1">
              <a:lnSpc>
                <a:spcPct val="80000"/>
              </a:lnSpc>
            </a:pPr>
            <a:r>
              <a:rPr lang="en-US" altLang="en-US" sz="2300"/>
              <a:t>Other</a:t>
            </a:r>
          </a:p>
          <a:p>
            <a:pPr lvl="1" eaLnBrk="1" hangingPunct="1">
              <a:lnSpc>
                <a:spcPct val="80000"/>
              </a:lnSpc>
            </a:pPr>
            <a:endParaRPr lang="en-US" altLang="en-US" sz="2300"/>
          </a:p>
        </p:txBody>
      </p:sp>
      <p:sp>
        <p:nvSpPr>
          <p:cNvPr id="2" name="Date Placeholder 1"/>
          <p:cNvSpPr>
            <a:spLocks noGrp="1"/>
          </p:cNvSpPr>
          <p:nvPr>
            <p:ph type="dt" sz="half" idx="10"/>
          </p:nvPr>
        </p:nvSpPr>
        <p:spPr/>
        <p:txBody>
          <a:bodyPr/>
          <a:lstStyle/>
          <a:p>
            <a:pPr>
              <a:defRPr/>
            </a:pPr>
            <a:fld id="{642AABB7-B905-40F1-8DF5-D69DEBE8CA57}" type="datetime1">
              <a:rPr lang="en-US" smtClean="0"/>
              <a:t>10/3/2016</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4"/>
          <p:cNvSpPr>
            <a:spLocks noGrp="1"/>
          </p:cNvSpPr>
          <p:nvPr>
            <p:ph type="ctrTitle"/>
          </p:nvPr>
        </p:nvSpPr>
        <p:spPr/>
        <p:txBody>
          <a:bodyPr/>
          <a:lstStyle/>
          <a:p>
            <a:r>
              <a:rPr lang="en-US" altLang="en-US"/>
              <a:t>4.0 Risk Matrices</a:t>
            </a:r>
          </a:p>
        </p:txBody>
      </p:sp>
      <p:sp>
        <p:nvSpPr>
          <p:cNvPr id="79875" name="Subtitle 5"/>
          <p:cNvSpPr>
            <a:spLocks noGrp="1"/>
          </p:cNvSpPr>
          <p:nvPr>
            <p:ph type="subTitle" idx="1"/>
          </p:nvPr>
        </p:nvSpPr>
        <p:spPr>
          <a:xfrm>
            <a:off x="1371600" y="3124200"/>
            <a:ext cx="6400800" cy="1752600"/>
          </a:xfrm>
        </p:spPr>
        <p:txBody>
          <a:bodyPr/>
          <a:lstStyle/>
          <a:p>
            <a:r>
              <a:rPr lang="en-US" altLang="en-US" sz="2000" i="1"/>
              <a:t>Name of Presenter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a:t>Writing Risks – a note</a:t>
            </a:r>
          </a:p>
        </p:txBody>
      </p:sp>
      <p:sp>
        <p:nvSpPr>
          <p:cNvPr id="80899" name="Content Placeholder 3"/>
          <p:cNvSpPr>
            <a:spLocks noGrp="1"/>
          </p:cNvSpPr>
          <p:nvPr>
            <p:ph idx="1"/>
          </p:nvPr>
        </p:nvSpPr>
        <p:spPr>
          <a:xfrm>
            <a:off x="0" y="1341438"/>
            <a:ext cx="8229600" cy="4525962"/>
          </a:xfrm>
        </p:spPr>
        <p:txBody>
          <a:bodyPr/>
          <a:lstStyle/>
          <a:p>
            <a:r>
              <a:rPr lang="en-US" altLang="en-US" sz="3000"/>
              <a:t>When you write a risk, you are writing about the bad thing that might result, NOT the cause</a:t>
            </a:r>
          </a:p>
          <a:p>
            <a:pPr lvl="1"/>
            <a:r>
              <a:rPr lang="en-US" altLang="en-US" sz="2600"/>
              <a:t>Ex: </a:t>
            </a:r>
            <a:r>
              <a:rPr lang="ja-JP" altLang="en-US" sz="2600"/>
              <a:t>“</a:t>
            </a:r>
            <a:r>
              <a:rPr lang="en-US" altLang="ja-JP" sz="2600"/>
              <a:t>Risk 1: There might be one+ month delay in obtaining our science instrument</a:t>
            </a:r>
            <a:r>
              <a:rPr lang="ja-JP" altLang="en-US" sz="2600"/>
              <a:t>”</a:t>
            </a:r>
            <a:r>
              <a:rPr lang="en-US" altLang="ja-JP" sz="2600"/>
              <a:t> – not quite. This is the cause. The RISK is what this might do to your project, like delay testing, integration, schedule, etc, so you could write </a:t>
            </a:r>
            <a:r>
              <a:rPr lang="ja-JP" altLang="en-US" sz="2600"/>
              <a:t>“</a:t>
            </a:r>
            <a:r>
              <a:rPr lang="en-US" altLang="ja-JP" sz="2600"/>
              <a:t>Risk 1: The integration schedule will slip due to delays in procuring the science instrument</a:t>
            </a:r>
            <a:r>
              <a:rPr lang="ja-JP" altLang="en-US" sz="2600"/>
              <a:t>”</a:t>
            </a:r>
            <a:endParaRPr lang="en-US" altLang="en-US" sz="2600"/>
          </a:p>
        </p:txBody>
      </p:sp>
      <p:sp>
        <p:nvSpPr>
          <p:cNvPr id="8090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3D747BB8-96B2-4CE1-8279-F69ED1A3A5E4}" type="slidenum">
              <a:rPr lang="en-US" altLang="en-US" sz="1400" smtClean="0"/>
              <a:pPr>
                <a:spcBef>
                  <a:spcPct val="0"/>
                </a:spcBef>
                <a:buFontTx/>
                <a:buNone/>
              </a:pPr>
              <a:t>36</a:t>
            </a:fld>
            <a:endParaRPr lang="en-US" altLang="en-US" sz="1400"/>
          </a:p>
        </p:txBody>
      </p:sp>
      <p:sp>
        <p:nvSpPr>
          <p:cNvPr id="2" name="Date Placeholder 1"/>
          <p:cNvSpPr>
            <a:spLocks noGrp="1"/>
          </p:cNvSpPr>
          <p:nvPr>
            <p:ph type="dt" sz="half" idx="10"/>
          </p:nvPr>
        </p:nvSpPr>
        <p:spPr/>
        <p:txBody>
          <a:bodyPr/>
          <a:lstStyle/>
          <a:p>
            <a:pPr>
              <a:defRPr/>
            </a:pPr>
            <a:fld id="{AEC1F703-9013-43DF-A592-CDF0EE53A033}" type="datetime1">
              <a:rPr lang="en-US" smtClean="0"/>
              <a:t>10/3/2016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a:t>Risk Matrix: (Subsystem Name)</a:t>
            </a:r>
          </a:p>
        </p:txBody>
      </p:sp>
      <p:sp>
        <p:nvSpPr>
          <p:cNvPr id="8192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67083A23-4A10-49F7-9D41-C09587335BDD}" type="slidenum">
              <a:rPr lang="en-US" altLang="en-US" sz="1400" smtClean="0"/>
              <a:pPr>
                <a:spcBef>
                  <a:spcPct val="0"/>
                </a:spcBef>
                <a:buFontTx/>
                <a:buNone/>
              </a:pPr>
              <a:t>37</a:t>
            </a:fld>
            <a:endParaRPr lang="en-US" altLang="en-US" sz="1400"/>
          </a:p>
        </p:txBody>
      </p:sp>
      <p:graphicFrame>
        <p:nvGraphicFramePr>
          <p:cNvPr id="4" name="Table 3"/>
          <p:cNvGraphicFramePr>
            <a:graphicFrameLocks noGrp="1"/>
          </p:cNvGraphicFramePr>
          <p:nvPr/>
        </p:nvGraphicFramePr>
        <p:xfrm>
          <a:off x="228600" y="1143000"/>
          <a:ext cx="3607447" cy="2614567"/>
        </p:xfrm>
        <a:graphic>
          <a:graphicData uri="http://schemas.openxmlformats.org/drawingml/2006/table">
            <a:tbl>
              <a:tblPr/>
              <a:tblGrid>
                <a:gridCol w="251071">
                  <a:extLst>
                    <a:ext uri="{9D8B030D-6E8A-4147-A177-3AD203B41FA5}">
                      <a16:colId xmlns:a16="http://schemas.microsoft.com/office/drawing/2014/main" xmlns="" val="20000"/>
                    </a:ext>
                  </a:extLst>
                </a:gridCol>
                <a:gridCol w="839094">
                  <a:extLst>
                    <a:ext uri="{9D8B030D-6E8A-4147-A177-3AD203B41FA5}">
                      <a16:colId xmlns:a16="http://schemas.microsoft.com/office/drawing/2014/main" xmlns="" val="20001"/>
                    </a:ext>
                  </a:extLst>
                </a:gridCol>
                <a:gridCol w="839094">
                  <a:extLst>
                    <a:ext uri="{9D8B030D-6E8A-4147-A177-3AD203B41FA5}">
                      <a16:colId xmlns:a16="http://schemas.microsoft.com/office/drawing/2014/main" xmlns="" val="20002"/>
                    </a:ext>
                  </a:extLst>
                </a:gridCol>
                <a:gridCol w="839094">
                  <a:extLst>
                    <a:ext uri="{9D8B030D-6E8A-4147-A177-3AD203B41FA5}">
                      <a16:colId xmlns:a16="http://schemas.microsoft.com/office/drawing/2014/main" xmlns="" val="20003"/>
                    </a:ext>
                  </a:extLst>
                </a:gridCol>
                <a:gridCol w="839094">
                  <a:extLst>
                    <a:ext uri="{9D8B030D-6E8A-4147-A177-3AD203B41FA5}">
                      <a16:colId xmlns:a16="http://schemas.microsoft.com/office/drawing/2014/main" xmlns="" val="20004"/>
                    </a:ext>
                  </a:extLst>
                </a:gridCol>
              </a:tblGrid>
              <a:tr h="614426">
                <a:tc rowSpan="4">
                  <a:txBody>
                    <a:bodyPr/>
                    <a:lstStyle/>
                    <a:p>
                      <a:pPr marL="285750" marR="0">
                        <a:lnSpc>
                          <a:spcPct val="100000"/>
                        </a:lnSpc>
                        <a:spcBef>
                          <a:spcPts val="0"/>
                        </a:spcBef>
                        <a:spcAft>
                          <a:spcPts val="1100"/>
                        </a:spcAft>
                      </a:pPr>
                      <a:r>
                        <a:rPr lang="en-US" sz="900" b="1" dirty="0">
                          <a:solidFill>
                            <a:schemeClr val="bg1"/>
                          </a:solidFill>
                          <a:latin typeface="Times"/>
                          <a:ea typeface="Times New Roman"/>
                          <a:cs typeface="Times New Roman"/>
                        </a:rPr>
                        <a:t>Consequence </a:t>
                      </a:r>
                    </a:p>
                  </a:txBody>
                  <a:tcPr marL="3586" marR="3586" marT="3586" marB="0" vert="vert270" anchor="ctr">
                    <a:lnL>
                      <a:noFill/>
                    </a:lnL>
                    <a:lnR>
                      <a:noFill/>
                    </a:lnR>
                    <a:lnT>
                      <a:noFill/>
                    </a:lnT>
                    <a:lnB>
                      <a:noFill/>
                    </a:lnB>
                    <a:solidFill>
                      <a:srgbClr val="000000"/>
                    </a:solidFill>
                  </a:tcPr>
                </a:tc>
                <a:tc>
                  <a:txBody>
                    <a:bodyPr/>
                    <a:lstStyle/>
                    <a:p>
                      <a:pPr algn="ctr"/>
                      <a:endParaRPr lang="en-US" sz="500" dirty="0">
                        <a:latin typeface="Calibri"/>
                        <a:ea typeface="Times New Roman"/>
                        <a:cs typeface="Times New Roman"/>
                      </a:endParaRPr>
                    </a:p>
                  </a:txBody>
                  <a:tcPr marL="3586" marR="3586" marT="3586" marB="0" anchor="ctr">
                    <a:lnL>
                      <a:noFill/>
                    </a:lnL>
                    <a:lnR>
                      <a:noFill/>
                    </a:lnR>
                    <a:lnT>
                      <a:noFill/>
                    </a:lnT>
                    <a:lnB>
                      <a:noFill/>
                    </a:lnB>
                    <a:solidFill>
                      <a:srgbClr val="FFFF00"/>
                    </a:solidFill>
                  </a:tcPr>
                </a:tc>
                <a:tc>
                  <a:txBody>
                    <a:bodyPr/>
                    <a:lstStyle/>
                    <a:p>
                      <a:pPr algn="ctr"/>
                      <a:r>
                        <a:rPr lang="en-US" sz="800" dirty="0"/>
                        <a:t>EPS.RSK.1</a:t>
                      </a:r>
                    </a:p>
                  </a:txBody>
                  <a:tcPr marL="3586" marR="3586" marT="3586" marB="0" anchor="ctr">
                    <a:lnL>
                      <a:noFill/>
                    </a:lnL>
                    <a:lnR>
                      <a:noFill/>
                    </a:lnR>
                    <a:lnT>
                      <a:noFill/>
                    </a:lnT>
                    <a:lnB>
                      <a:noFill/>
                    </a:lnB>
                    <a:solidFill>
                      <a:srgbClr val="FFC000"/>
                    </a:solidFill>
                  </a:tcPr>
                </a:tc>
                <a:tc>
                  <a:txBody>
                    <a:bodyPr/>
                    <a:lstStyle/>
                    <a:p>
                      <a:pPr algn="ctr"/>
                      <a:endParaRPr lang="en-US" sz="800" dirty="0"/>
                    </a:p>
                  </a:txBody>
                  <a:tcPr marL="3586" marR="3586" marT="3586" marB="0" anchor="ctr">
                    <a:lnL>
                      <a:noFill/>
                    </a:lnL>
                    <a:lnR>
                      <a:noFill/>
                    </a:lnR>
                    <a:lnT>
                      <a:noFill/>
                    </a:lnT>
                    <a:lnB>
                      <a:noFill/>
                    </a:lnB>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EPS.RSK.3</a:t>
                      </a:r>
                    </a:p>
                    <a:p>
                      <a:pPr algn="ctr"/>
                      <a:endParaRPr lang="en-US" sz="800" dirty="0">
                        <a:latin typeface="Calibri"/>
                        <a:ea typeface="Times New Roman"/>
                        <a:cs typeface="Times New Roman"/>
                      </a:endParaRPr>
                    </a:p>
                  </a:txBody>
                  <a:tcPr marL="3586" marR="3586" marT="3586" marB="0" anchor="ctr">
                    <a:lnL>
                      <a:noFill/>
                    </a:lnL>
                    <a:lnR>
                      <a:noFill/>
                    </a:lnR>
                    <a:lnT>
                      <a:noFill/>
                    </a:lnT>
                    <a:lnB>
                      <a:noFill/>
                    </a:lnB>
                    <a:solidFill>
                      <a:srgbClr val="C00000"/>
                    </a:solidFill>
                  </a:tcPr>
                </a:tc>
                <a:extLst>
                  <a:ext uri="{0D108BD9-81ED-4DB2-BD59-A6C34878D82A}">
                    <a16:rowId xmlns:a16="http://schemas.microsoft.com/office/drawing/2014/main" xmlns="" val="10000"/>
                  </a:ext>
                </a:extLst>
              </a:tr>
              <a:tr h="614426">
                <a:tc vMerge="1">
                  <a:txBody>
                    <a:bodyPr/>
                    <a:lstStyle/>
                    <a:p>
                      <a:endParaRPr lang="en-US"/>
                    </a:p>
                  </a:txBody>
                  <a:tcPr/>
                </a:tc>
                <a:tc>
                  <a:txBody>
                    <a:bodyPr/>
                    <a:lstStyle/>
                    <a:p>
                      <a:pPr algn="ctr"/>
                      <a:r>
                        <a:rPr lang="en-US" sz="800" dirty="0"/>
                        <a:t>EPS.RSK.4</a:t>
                      </a:r>
                    </a:p>
                  </a:txBody>
                  <a:tcPr marL="3586" marR="3586" marT="3586" marB="0" anchor="ctr">
                    <a:lnL>
                      <a:noFill/>
                    </a:lnL>
                    <a:lnR>
                      <a:noFill/>
                    </a:lnR>
                    <a:lnT>
                      <a:noFill/>
                    </a:lnT>
                    <a:lnB>
                      <a:noFill/>
                    </a:lnB>
                    <a:solidFill>
                      <a:srgbClr val="99FF3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EPS.RSK.2</a:t>
                      </a:r>
                    </a:p>
                    <a:p>
                      <a:pPr algn="ctr"/>
                      <a:endParaRPr lang="en-US" sz="800" dirty="0"/>
                    </a:p>
                  </a:txBody>
                  <a:tcPr marL="3586" marR="3586" marT="3586" marB="0" anchor="ctr">
                    <a:lnL>
                      <a:noFill/>
                    </a:lnL>
                    <a:lnR>
                      <a:noFill/>
                    </a:lnR>
                    <a:lnT>
                      <a:noFill/>
                    </a:lnT>
                    <a:lnB>
                      <a:noFill/>
                    </a:lnB>
                    <a:solidFill>
                      <a:srgbClr val="FFFF00"/>
                    </a:solidFill>
                  </a:tcPr>
                </a:tc>
                <a:tc>
                  <a:txBody>
                    <a:bodyPr/>
                    <a:lstStyle/>
                    <a:p>
                      <a:pPr algn="ctr"/>
                      <a:endParaRPr lang="en-US" sz="800" dirty="0">
                        <a:latin typeface="Calibri"/>
                        <a:ea typeface="Times New Roman"/>
                        <a:cs typeface="Times New Roman"/>
                      </a:endParaRPr>
                    </a:p>
                  </a:txBody>
                  <a:tcPr marL="3586" marR="3586" marT="3586" marB="0" anchor="ctr">
                    <a:lnL>
                      <a:noFill/>
                    </a:lnL>
                    <a:lnR>
                      <a:noFill/>
                    </a:lnR>
                    <a:lnT>
                      <a:noFill/>
                    </a:lnT>
                    <a:lnB>
                      <a:noFill/>
                    </a:lnB>
                    <a:solidFill>
                      <a:srgbClr val="FFC000"/>
                    </a:solidFill>
                  </a:tcPr>
                </a:tc>
                <a:tc>
                  <a:txBody>
                    <a:bodyPr/>
                    <a:lstStyle/>
                    <a:p>
                      <a:endParaRPr lang="en-US" sz="500">
                        <a:latin typeface="Calibri"/>
                        <a:ea typeface="Times New Roman"/>
                        <a:cs typeface="Times New Roman"/>
                      </a:endParaRPr>
                    </a:p>
                  </a:txBody>
                  <a:tcPr marL="3586" marR="3586" marT="3586" marB="0" anchor="ctr">
                    <a:lnL>
                      <a:noFill/>
                    </a:lnL>
                    <a:lnR>
                      <a:noFill/>
                    </a:lnR>
                    <a:lnT>
                      <a:noFill/>
                    </a:lnT>
                    <a:lnB>
                      <a:noFill/>
                    </a:lnB>
                    <a:solidFill>
                      <a:srgbClr val="FF0000"/>
                    </a:solidFill>
                  </a:tcPr>
                </a:tc>
                <a:extLst>
                  <a:ext uri="{0D108BD9-81ED-4DB2-BD59-A6C34878D82A}">
                    <a16:rowId xmlns:a16="http://schemas.microsoft.com/office/drawing/2014/main" xmlns="" val="10001"/>
                  </a:ext>
                </a:extLst>
              </a:tr>
              <a:tr h="614426">
                <a:tc vMerge="1">
                  <a:txBody>
                    <a:bodyPr/>
                    <a:lstStyle/>
                    <a:p>
                      <a:endParaRPr lang="en-US"/>
                    </a:p>
                  </a:txBody>
                  <a:tcPr/>
                </a:tc>
                <a:tc>
                  <a:txBody>
                    <a:bodyPr/>
                    <a:lstStyle/>
                    <a:p>
                      <a:endParaRPr lang="en-US" sz="500" dirty="0">
                        <a:latin typeface="Calibri"/>
                        <a:ea typeface="Times New Roman"/>
                        <a:cs typeface="Times New Roman"/>
                      </a:endParaRPr>
                    </a:p>
                  </a:txBody>
                  <a:tcPr marL="3586" marR="3586" marT="3586" marB="0" anchor="ctr">
                    <a:lnL>
                      <a:noFill/>
                    </a:lnL>
                    <a:lnR>
                      <a:noFill/>
                    </a:lnR>
                    <a:lnT>
                      <a:noFill/>
                    </a:lnT>
                    <a:lnB>
                      <a:noFill/>
                    </a:lnB>
                    <a:solidFill>
                      <a:srgbClr val="33CC33"/>
                    </a:solidFill>
                  </a:tcPr>
                </a:tc>
                <a:tc>
                  <a:txBody>
                    <a:bodyPr/>
                    <a:lstStyle/>
                    <a:p>
                      <a:endParaRPr lang="en-US" dirty="0"/>
                    </a:p>
                  </a:txBody>
                  <a:tcPr marL="3586" marR="3586" marT="3586" marB="0" anchor="ctr">
                    <a:lnL>
                      <a:noFill/>
                    </a:lnL>
                    <a:lnR>
                      <a:noFill/>
                    </a:lnR>
                    <a:lnT>
                      <a:noFill/>
                    </a:lnT>
                    <a:lnB>
                      <a:noFill/>
                    </a:lnB>
                    <a:solidFill>
                      <a:srgbClr val="99FF33"/>
                    </a:solidFill>
                  </a:tcPr>
                </a:tc>
                <a:tc>
                  <a:txBody>
                    <a:bodyPr/>
                    <a:lstStyle/>
                    <a:p>
                      <a:endParaRPr lang="en-US" dirty="0"/>
                    </a:p>
                  </a:txBody>
                  <a:tcPr marL="3586" marR="3586" marT="3586" marB="0" anchor="ctr">
                    <a:lnL>
                      <a:noFill/>
                    </a:lnL>
                    <a:lnR>
                      <a:noFill/>
                    </a:lnR>
                    <a:lnT>
                      <a:noFill/>
                    </a:lnT>
                    <a:lnB>
                      <a:noFill/>
                    </a:lnB>
                    <a:solidFill>
                      <a:srgbClr val="FFFF00"/>
                    </a:solidFill>
                  </a:tcPr>
                </a:tc>
                <a:tc>
                  <a:txBody>
                    <a:bodyPr/>
                    <a:lstStyle/>
                    <a:p>
                      <a:pPr marL="32385" algn="ctr"/>
                      <a:endParaRPr lang="en-US" sz="500" dirty="0">
                        <a:latin typeface="Calibri"/>
                        <a:ea typeface="Times New Roman"/>
                        <a:cs typeface="Times New Roman"/>
                      </a:endParaRPr>
                    </a:p>
                  </a:txBody>
                  <a:tcPr marL="3586" marR="3586" marT="3586" marB="0" anchor="ctr">
                    <a:lnL>
                      <a:noFill/>
                    </a:lnL>
                    <a:lnR>
                      <a:noFill/>
                    </a:lnR>
                    <a:lnT>
                      <a:noFill/>
                    </a:lnT>
                    <a:lnB>
                      <a:noFill/>
                    </a:lnB>
                    <a:solidFill>
                      <a:srgbClr val="FFC000"/>
                    </a:solidFill>
                  </a:tcPr>
                </a:tc>
                <a:extLst>
                  <a:ext uri="{0D108BD9-81ED-4DB2-BD59-A6C34878D82A}">
                    <a16:rowId xmlns:a16="http://schemas.microsoft.com/office/drawing/2014/main" xmlns="" val="10002"/>
                  </a:ext>
                </a:extLst>
              </a:tr>
              <a:tr h="614426">
                <a:tc vMerge="1">
                  <a:txBody>
                    <a:bodyPr/>
                    <a:lstStyle/>
                    <a:p>
                      <a:endParaRPr lang="en-US"/>
                    </a:p>
                  </a:txBody>
                  <a:tcPr/>
                </a:tc>
                <a:tc>
                  <a:txBody>
                    <a:bodyPr/>
                    <a:lstStyle/>
                    <a:p>
                      <a:pPr marL="285750" algn="ctr"/>
                      <a:endParaRPr lang="en-US" sz="500" dirty="0">
                        <a:latin typeface="Calibri"/>
                        <a:ea typeface="Times New Roman"/>
                        <a:cs typeface="Times New Roman"/>
                      </a:endParaRPr>
                    </a:p>
                  </a:txBody>
                  <a:tcPr marL="3586" marR="3586" marT="3586" marB="0" anchor="ctr">
                    <a:lnL>
                      <a:noFill/>
                    </a:lnL>
                    <a:lnR>
                      <a:noFill/>
                    </a:lnR>
                    <a:lnT>
                      <a:noFill/>
                    </a:lnT>
                    <a:lnB>
                      <a:noFill/>
                    </a:lnB>
                    <a:solidFill>
                      <a:srgbClr val="008000"/>
                    </a:solidFill>
                  </a:tcPr>
                </a:tc>
                <a:tc>
                  <a:txBody>
                    <a:bodyPr/>
                    <a:lstStyle/>
                    <a:p>
                      <a:endParaRPr lang="en-US" sz="800" dirty="0"/>
                    </a:p>
                  </a:txBody>
                  <a:tcPr marL="3586" marR="3586" marT="3586" marB="0" anchor="ctr">
                    <a:lnL>
                      <a:noFill/>
                    </a:lnL>
                    <a:lnR>
                      <a:noFill/>
                    </a:lnR>
                    <a:lnT>
                      <a:noFill/>
                    </a:lnT>
                    <a:lnB>
                      <a:noFill/>
                    </a:lnB>
                    <a:solidFill>
                      <a:srgbClr val="33CC33"/>
                    </a:solidFill>
                  </a:tcPr>
                </a:tc>
                <a:tc>
                  <a:txBody>
                    <a:bodyPr/>
                    <a:lstStyle/>
                    <a:p>
                      <a:pPr marL="0" algn="ctr"/>
                      <a:endParaRPr lang="en-US" sz="500">
                        <a:latin typeface="Calibri"/>
                        <a:ea typeface="Times New Roman"/>
                        <a:cs typeface="Times New Roman"/>
                      </a:endParaRPr>
                    </a:p>
                  </a:txBody>
                  <a:tcPr marL="3586" marR="3586" marT="3586" marB="0" anchor="ctr">
                    <a:lnL>
                      <a:noFill/>
                    </a:lnL>
                    <a:lnR>
                      <a:noFill/>
                    </a:lnR>
                    <a:lnT>
                      <a:noFill/>
                    </a:lnT>
                    <a:lnB>
                      <a:noFill/>
                    </a:lnB>
                    <a:solidFill>
                      <a:srgbClr val="99FF33"/>
                    </a:solidFill>
                  </a:tcPr>
                </a:tc>
                <a:tc>
                  <a:txBody>
                    <a:bodyPr/>
                    <a:lstStyle/>
                    <a:p>
                      <a:endParaRPr lang="en-US" sz="500">
                        <a:latin typeface="Calibri"/>
                        <a:ea typeface="Times New Roman"/>
                        <a:cs typeface="Times New Roman"/>
                      </a:endParaRPr>
                    </a:p>
                  </a:txBody>
                  <a:tcPr marL="3586" marR="3586" marT="3586" marB="0" anchor="ctr">
                    <a:lnL>
                      <a:noFill/>
                    </a:lnL>
                    <a:lnR>
                      <a:noFill/>
                    </a:lnR>
                    <a:lnT>
                      <a:noFill/>
                    </a:lnT>
                    <a:lnB>
                      <a:noFill/>
                    </a:lnB>
                    <a:solidFill>
                      <a:srgbClr val="FFFF00"/>
                    </a:solidFill>
                  </a:tcPr>
                </a:tc>
                <a:extLst>
                  <a:ext uri="{0D108BD9-81ED-4DB2-BD59-A6C34878D82A}">
                    <a16:rowId xmlns:a16="http://schemas.microsoft.com/office/drawing/2014/main" xmlns="" val="10003"/>
                  </a:ext>
                </a:extLst>
              </a:tr>
              <a:tr h="156863">
                <a:tc>
                  <a:txBody>
                    <a:bodyPr/>
                    <a:lstStyle/>
                    <a:p>
                      <a:endParaRPr lang="en-US" sz="500" baseline="0" dirty="0">
                        <a:solidFill>
                          <a:schemeClr val="tx1"/>
                        </a:solidFill>
                        <a:latin typeface="Calibri"/>
                        <a:ea typeface="Times New Roman"/>
                        <a:cs typeface="Times New Roman"/>
                      </a:endParaRPr>
                    </a:p>
                  </a:txBody>
                  <a:tcPr marL="3586" marR="3586" marT="3586" marB="0" anchor="b">
                    <a:lnL>
                      <a:noFill/>
                    </a:lnL>
                    <a:lnR>
                      <a:noFill/>
                    </a:lnR>
                    <a:lnT>
                      <a:noFill/>
                    </a:lnT>
                    <a:lnB>
                      <a:noFill/>
                    </a:lnB>
                  </a:tcPr>
                </a:tc>
                <a:tc gridSpan="4">
                  <a:txBody>
                    <a:bodyPr/>
                    <a:lstStyle/>
                    <a:p>
                      <a:pPr marL="285750" marR="0">
                        <a:lnSpc>
                          <a:spcPts val="1100"/>
                        </a:lnSpc>
                        <a:spcBef>
                          <a:spcPts val="0"/>
                        </a:spcBef>
                        <a:spcAft>
                          <a:spcPts val="1100"/>
                        </a:spcAft>
                      </a:pPr>
                      <a:r>
                        <a:rPr lang="en-US" sz="900" b="1" dirty="0">
                          <a:solidFill>
                            <a:schemeClr val="bg1"/>
                          </a:solidFill>
                          <a:latin typeface="Times"/>
                          <a:ea typeface="Times New Roman"/>
                          <a:cs typeface="Times New Roman"/>
                        </a:rPr>
                        <a:t>Possibility</a:t>
                      </a:r>
                    </a:p>
                  </a:txBody>
                  <a:tcPr marL="3586" marR="3586" marT="3586"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bl>
          </a:graphicData>
        </a:graphic>
      </p:graphicFrame>
      <p:sp>
        <p:nvSpPr>
          <p:cNvPr id="81925" name="TextBox 4"/>
          <p:cNvSpPr txBox="1">
            <a:spLocks noChangeArrowheads="1"/>
          </p:cNvSpPr>
          <p:nvPr/>
        </p:nvSpPr>
        <p:spPr bwMode="auto">
          <a:xfrm>
            <a:off x="152400" y="3886200"/>
            <a:ext cx="8382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EPS.RSK.1: Mission objectives aren</a:t>
            </a:r>
            <a:r>
              <a:rPr lang="ja-JP" altLang="en-US" sz="1800">
                <a:latin typeface="Arial" panose="020B0604020202020204" pitchFamily="34" charset="0"/>
              </a:rPr>
              <a:t>’</a:t>
            </a:r>
            <a:r>
              <a:rPr lang="en-US" altLang="ja-JP" sz="1800">
                <a:latin typeface="Arial" panose="020B0604020202020204" pitchFamily="34" charset="0"/>
              </a:rPr>
              <a:t>t met IF microcontroller fails in-flight</a:t>
            </a:r>
          </a:p>
          <a:p>
            <a:pPr eaLnBrk="1" hangingPunct="1">
              <a:spcBef>
                <a:spcPct val="0"/>
              </a:spcBef>
              <a:buFontTx/>
              <a:buNone/>
            </a:pPr>
            <a:r>
              <a:rPr lang="en-US" altLang="en-US" sz="1800">
                <a:latin typeface="Arial" panose="020B0604020202020204" pitchFamily="34" charset="0"/>
              </a:rPr>
              <a:t>EPS.RSK.2: Mission objectives aren</a:t>
            </a:r>
            <a:r>
              <a:rPr lang="ja-JP" altLang="en-US" sz="1800">
                <a:latin typeface="Arial" panose="020B0604020202020204" pitchFamily="34" charset="0"/>
              </a:rPr>
              <a:t>’</a:t>
            </a:r>
            <a:r>
              <a:rPr lang="en-US" altLang="ja-JP" sz="1800">
                <a:latin typeface="Arial" panose="020B0604020202020204" pitchFamily="34" charset="0"/>
              </a:rPr>
              <a:t>t met IF a suitable motor controller cannot be procured </a:t>
            </a:r>
          </a:p>
          <a:p>
            <a:pPr eaLnBrk="1" hangingPunct="1">
              <a:spcBef>
                <a:spcPct val="0"/>
              </a:spcBef>
              <a:buFontTx/>
              <a:buNone/>
            </a:pPr>
            <a:r>
              <a:rPr lang="en-US" altLang="en-US" sz="1800">
                <a:latin typeface="Arial" panose="020B0604020202020204" pitchFamily="34" charset="0"/>
              </a:rPr>
              <a:t>EPS.RSK.3: The EPS system can</a:t>
            </a:r>
            <a:r>
              <a:rPr lang="ja-JP" altLang="en-US" sz="1800">
                <a:latin typeface="Arial" panose="020B0604020202020204" pitchFamily="34" charset="0"/>
              </a:rPr>
              <a:t>’</a:t>
            </a:r>
            <a:r>
              <a:rPr lang="en-US" altLang="ja-JP" sz="1800">
                <a:latin typeface="Arial" panose="020B0604020202020204" pitchFamily="34" charset="0"/>
              </a:rPr>
              <a:t>t survive launch conditions, and the mission objectives aren’t met</a:t>
            </a:r>
          </a:p>
          <a:p>
            <a:pPr eaLnBrk="1" hangingPunct="1">
              <a:spcBef>
                <a:spcPct val="0"/>
              </a:spcBef>
              <a:buFontTx/>
              <a:buNone/>
            </a:pPr>
            <a:r>
              <a:rPr lang="en-US" altLang="en-US" sz="1800">
                <a:latin typeface="Arial" panose="020B0604020202020204" pitchFamily="34" charset="0"/>
              </a:rPr>
              <a:t>EPS.RSK.4: A strain will be put on the power budget IF flying monkeys delay the launch by an hour </a:t>
            </a:r>
          </a:p>
        </p:txBody>
      </p:sp>
      <p:sp>
        <p:nvSpPr>
          <p:cNvPr id="6" name="Content Placeholder 6"/>
          <p:cNvSpPr txBox="1">
            <a:spLocks/>
          </p:cNvSpPr>
          <p:nvPr/>
        </p:nvSpPr>
        <p:spPr>
          <a:xfrm>
            <a:off x="3962400" y="1143000"/>
            <a:ext cx="4267200" cy="944563"/>
          </a:xfrm>
          <a:prstGeom prst="rect">
            <a:avLst/>
          </a:prstGeom>
        </p:spPr>
        <p:txBody>
          <a:bodyPr/>
          <a:lstStyle/>
          <a:p>
            <a:pPr marL="342900" indent="-342900" eaLnBrk="1" hangingPunct="1">
              <a:spcBef>
                <a:spcPct val="20000"/>
              </a:spcBef>
              <a:buFontTx/>
              <a:buChar char="•"/>
              <a:defRPr/>
            </a:pPr>
            <a:r>
              <a:rPr lang="en-US" kern="0" dirty="0">
                <a:latin typeface="Century" pitchFamily="18" charset="0"/>
                <a:ea typeface="+mn-ea"/>
              </a:rPr>
              <a:t>Risks for the subsystem under discussion should be documented here</a:t>
            </a:r>
          </a:p>
          <a:p>
            <a:pPr marL="342900" indent="-342900" eaLnBrk="1" hangingPunct="1">
              <a:spcBef>
                <a:spcPct val="20000"/>
              </a:spcBef>
              <a:buFontTx/>
              <a:buChar char="•"/>
              <a:defRPr/>
            </a:pPr>
            <a:r>
              <a:rPr lang="en-US" kern="0" dirty="0">
                <a:latin typeface="Century" pitchFamily="18" charset="0"/>
                <a:ea typeface="+mn-ea"/>
              </a:rPr>
              <a:t>The horizontal represents the likelihood of a risk, the vertical is the corresponding consequence.</a:t>
            </a:r>
          </a:p>
          <a:p>
            <a:pPr marL="342900" indent="-342900" eaLnBrk="1" hangingPunct="1">
              <a:spcBef>
                <a:spcPct val="20000"/>
              </a:spcBef>
              <a:buFontTx/>
              <a:buChar char="•"/>
              <a:defRPr/>
            </a:pPr>
            <a:r>
              <a:rPr lang="en-US" kern="0" dirty="0">
                <a:latin typeface="Century" pitchFamily="18" charset="0"/>
                <a:ea typeface="+mn-ea"/>
              </a:rPr>
              <a:t>Risks placement should help drive mitigation priority</a:t>
            </a:r>
          </a:p>
        </p:txBody>
      </p:sp>
      <p:sp>
        <p:nvSpPr>
          <p:cNvPr id="2" name="Date Placeholder 1"/>
          <p:cNvSpPr>
            <a:spLocks noGrp="1"/>
          </p:cNvSpPr>
          <p:nvPr>
            <p:ph type="dt" sz="half" idx="10"/>
          </p:nvPr>
        </p:nvSpPr>
        <p:spPr/>
        <p:txBody>
          <a:bodyPr/>
          <a:lstStyle/>
          <a:p>
            <a:pPr>
              <a:defRPr/>
            </a:pPr>
            <a:fld id="{19D3968E-3C48-4AE9-BF6A-88A2E44EE069}" type="datetime1">
              <a:rPr lang="en-US" smtClean="0"/>
              <a:t>10/3/2016</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4"/>
          <p:cNvSpPr>
            <a:spLocks noGrp="1"/>
          </p:cNvSpPr>
          <p:nvPr>
            <p:ph type="ctrTitle"/>
          </p:nvPr>
        </p:nvSpPr>
        <p:spPr/>
        <p:txBody>
          <a:bodyPr/>
          <a:lstStyle/>
          <a:p>
            <a:r>
              <a:rPr lang="en-US" altLang="en-US"/>
              <a:t>5.0 Test/Prototyping Plan</a:t>
            </a:r>
          </a:p>
        </p:txBody>
      </p:sp>
      <p:sp>
        <p:nvSpPr>
          <p:cNvPr id="83971" name="Subtitle 5"/>
          <p:cNvSpPr>
            <a:spLocks noGrp="1"/>
          </p:cNvSpPr>
          <p:nvPr>
            <p:ph type="subTitle" idx="1"/>
          </p:nvPr>
        </p:nvSpPr>
        <p:spPr>
          <a:xfrm>
            <a:off x="1371600" y="3124200"/>
            <a:ext cx="6400800" cy="1752600"/>
          </a:xfrm>
        </p:spPr>
        <p:txBody>
          <a:bodyPr/>
          <a:lstStyle/>
          <a:p>
            <a:r>
              <a:rPr lang="en-US" altLang="en-US" sz="2000" i="1"/>
              <a:t>Name of Presenter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a:t>Test/Prototyping Plan</a:t>
            </a:r>
          </a:p>
        </p:txBody>
      </p:sp>
      <p:sp>
        <p:nvSpPr>
          <p:cNvPr id="8499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446B4770-B127-4915-9714-9FDCDB955D85}" type="slidenum">
              <a:rPr lang="en-US" altLang="en-US" sz="1400" smtClean="0"/>
              <a:pPr>
                <a:spcBef>
                  <a:spcPct val="0"/>
                </a:spcBef>
                <a:buFontTx/>
                <a:buNone/>
              </a:pPr>
              <a:t>39</a:t>
            </a:fld>
            <a:endParaRPr lang="en-US" altLang="en-US" sz="1400"/>
          </a:p>
        </p:txBody>
      </p:sp>
      <p:sp>
        <p:nvSpPr>
          <p:cNvPr id="35" name="Content Placeholder 6"/>
          <p:cNvSpPr txBox="1">
            <a:spLocks/>
          </p:cNvSpPr>
          <p:nvPr/>
        </p:nvSpPr>
        <p:spPr>
          <a:xfrm>
            <a:off x="152400" y="1189038"/>
            <a:ext cx="8763000" cy="4602162"/>
          </a:xfrm>
          <a:prstGeom prst="rect">
            <a:avLst/>
          </a:prstGeom>
        </p:spPr>
        <p:txBody>
          <a:bodyPr/>
          <a:lstStyle/>
          <a:p>
            <a:pPr marL="236538" indent="-236538" eaLnBrk="1" hangingPunct="1">
              <a:spcBef>
                <a:spcPts val="0"/>
              </a:spcBef>
              <a:buFontTx/>
              <a:buChar char="•"/>
              <a:defRPr/>
            </a:pPr>
            <a:r>
              <a:rPr lang="en-US" sz="2000" kern="0" dirty="0">
                <a:latin typeface="Century" pitchFamily="18" charset="0"/>
                <a:ea typeface="+mn-ea"/>
              </a:rPr>
              <a:t>Describe how you will test/prototype each of the subsystems in your Functional Block Diagram</a:t>
            </a:r>
          </a:p>
          <a:p>
            <a:pPr marL="236538" indent="-236538" eaLnBrk="1" hangingPunct="1">
              <a:spcBef>
                <a:spcPts val="0"/>
              </a:spcBef>
              <a:buFontTx/>
              <a:buChar char="•"/>
              <a:defRPr/>
            </a:pPr>
            <a:endParaRPr lang="en-US" sz="2000" kern="0" dirty="0">
              <a:latin typeface="Century" pitchFamily="18" charset="0"/>
              <a:ea typeface="+mn-ea"/>
            </a:endParaRPr>
          </a:p>
          <a:p>
            <a:pPr marL="236538" indent="-236538" eaLnBrk="1" hangingPunct="1">
              <a:spcBef>
                <a:spcPts val="0"/>
              </a:spcBef>
              <a:buFontTx/>
              <a:buChar char="•"/>
              <a:defRPr/>
            </a:pPr>
            <a:r>
              <a:rPr lang="en-US" sz="2000" kern="0" dirty="0">
                <a:latin typeface="Century" pitchFamily="18" charset="0"/>
                <a:ea typeface="+mn-ea"/>
              </a:rPr>
              <a:t>Goal is to eventually test your design as it will be flown</a:t>
            </a:r>
          </a:p>
          <a:p>
            <a:pPr marL="236538" indent="-236538" eaLnBrk="1" hangingPunct="1">
              <a:spcBef>
                <a:spcPts val="0"/>
              </a:spcBef>
              <a:buFontTx/>
              <a:buChar char="•"/>
              <a:defRPr/>
            </a:pPr>
            <a:endParaRPr lang="en-US" sz="2000" kern="0" dirty="0">
              <a:latin typeface="Century" pitchFamily="18" charset="0"/>
              <a:ea typeface="+mn-ea"/>
            </a:endParaRPr>
          </a:p>
          <a:p>
            <a:pPr marL="236538" indent="-236538" eaLnBrk="1" hangingPunct="1">
              <a:spcBef>
                <a:spcPts val="0"/>
              </a:spcBef>
              <a:buFontTx/>
              <a:buChar char="•"/>
              <a:defRPr/>
            </a:pPr>
            <a:r>
              <a:rPr lang="en-US" sz="2000" kern="0" dirty="0">
                <a:latin typeface="Century" pitchFamily="18" charset="0"/>
                <a:ea typeface="+mn-ea"/>
              </a:rPr>
              <a:t>Develop a test plan that builds on the success of each test.  For example, test power conversion subsystem before powering the instrument</a:t>
            </a:r>
          </a:p>
          <a:p>
            <a:pPr marL="236538" indent="-236538" eaLnBrk="1" hangingPunct="1">
              <a:spcBef>
                <a:spcPts val="0"/>
              </a:spcBef>
              <a:buFontTx/>
              <a:buChar char="•"/>
              <a:defRPr/>
            </a:pPr>
            <a:endParaRPr lang="en-US" sz="2000" kern="0" dirty="0">
              <a:latin typeface="Century" pitchFamily="18" charset="0"/>
              <a:ea typeface="+mn-ea"/>
            </a:endParaRPr>
          </a:p>
          <a:p>
            <a:pPr marL="236538" indent="-236538" eaLnBrk="1" hangingPunct="1">
              <a:spcBef>
                <a:spcPts val="0"/>
              </a:spcBef>
              <a:buFontTx/>
              <a:buChar char="•"/>
              <a:defRPr/>
            </a:pPr>
            <a:r>
              <a:rPr lang="en-US" sz="2000" kern="0" dirty="0">
                <a:latin typeface="Century" pitchFamily="18" charset="0"/>
                <a:ea typeface="+mn-ea"/>
              </a:rPr>
              <a:t>Can be a table or detailed list by each test</a:t>
            </a:r>
          </a:p>
          <a:p>
            <a:pPr marL="236538" indent="-236538" eaLnBrk="1" hangingPunct="1">
              <a:spcBef>
                <a:spcPts val="0"/>
              </a:spcBef>
              <a:buFontTx/>
              <a:buChar char="•"/>
              <a:defRPr/>
            </a:pPr>
            <a:endParaRPr lang="en-US" sz="2000" kern="0" dirty="0">
              <a:latin typeface="Century" pitchFamily="18" charset="0"/>
              <a:ea typeface="+mn-ea"/>
            </a:endParaRPr>
          </a:p>
          <a:p>
            <a:pPr marL="236538" indent="-236538" eaLnBrk="1" hangingPunct="1">
              <a:spcBef>
                <a:spcPts val="0"/>
              </a:spcBef>
              <a:buFontTx/>
              <a:buChar char="•"/>
              <a:defRPr/>
            </a:pPr>
            <a:r>
              <a:rPr lang="en-US" sz="2000" kern="0" dirty="0">
                <a:latin typeface="Century" pitchFamily="18" charset="0"/>
                <a:ea typeface="+mn-ea"/>
              </a:rPr>
              <a:t>Testing should have a logical flow</a:t>
            </a:r>
          </a:p>
          <a:p>
            <a:pPr marL="236538" indent="-236538" eaLnBrk="1" hangingPunct="1">
              <a:spcBef>
                <a:spcPts val="0"/>
              </a:spcBef>
              <a:buFontTx/>
              <a:buChar char="•"/>
              <a:defRPr/>
            </a:pPr>
            <a:endParaRPr lang="en-US" sz="2000" kern="0" dirty="0">
              <a:latin typeface="Century" pitchFamily="18" charset="0"/>
              <a:ea typeface="+mn-ea"/>
            </a:endParaRPr>
          </a:p>
          <a:p>
            <a:pPr marL="236538" indent="-236538" eaLnBrk="1" hangingPunct="1">
              <a:spcBef>
                <a:spcPts val="0"/>
              </a:spcBef>
              <a:buFontTx/>
              <a:buChar char="•"/>
              <a:defRPr/>
            </a:pPr>
            <a:r>
              <a:rPr lang="en-US" sz="2000" kern="0" dirty="0">
                <a:latin typeface="Century" pitchFamily="18" charset="0"/>
                <a:ea typeface="+mn-ea"/>
              </a:rPr>
              <a:t>Include what risks these tests will help mitigate</a:t>
            </a:r>
          </a:p>
        </p:txBody>
      </p:sp>
      <p:sp>
        <p:nvSpPr>
          <p:cNvPr id="2" name="Date Placeholder 1"/>
          <p:cNvSpPr>
            <a:spLocks noGrp="1"/>
          </p:cNvSpPr>
          <p:nvPr>
            <p:ph type="dt" sz="half" idx="10"/>
          </p:nvPr>
        </p:nvSpPr>
        <p:spPr/>
        <p:txBody>
          <a:bodyPr/>
          <a:lstStyle/>
          <a:p>
            <a:pPr>
              <a:defRPr/>
            </a:pPr>
            <a:fld id="{4E507504-6D52-4511-AECB-F1C872B8826D}" type="datetime1">
              <a:rPr lang="en-US" smtClean="0"/>
              <a:t>10/3/2016</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5"/>
          <p:cNvSpPr>
            <a:spLocks noGrp="1"/>
          </p:cNvSpPr>
          <p:nvPr>
            <p:ph type="title"/>
          </p:nvPr>
        </p:nvSpPr>
        <p:spPr/>
        <p:txBody>
          <a:bodyPr/>
          <a:lstStyle/>
          <a:p>
            <a:pPr eaLnBrk="1" hangingPunct="1"/>
            <a:r>
              <a:rPr lang="en-US" altLang="en-US"/>
              <a:t>PDR Presentation Content</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768C3FF4-3B43-4BDF-A08A-F7EBB8C5835C}" type="slidenum">
              <a:rPr lang="en-US" altLang="en-US" sz="1400" smtClean="0"/>
              <a:pPr>
                <a:spcBef>
                  <a:spcPct val="0"/>
                </a:spcBef>
                <a:buFontTx/>
                <a:buNone/>
              </a:pPr>
              <a:t>4</a:t>
            </a:fld>
            <a:endParaRPr lang="en-US" altLang="en-US" sz="1400"/>
          </a:p>
        </p:txBody>
      </p:sp>
      <p:sp>
        <p:nvSpPr>
          <p:cNvPr id="8" name="Content Placeholder 7"/>
          <p:cNvSpPr>
            <a:spLocks noGrp="1"/>
          </p:cNvSpPr>
          <p:nvPr>
            <p:ph idx="1"/>
          </p:nvPr>
        </p:nvSpPr>
        <p:spPr>
          <a:xfrm>
            <a:off x="0" y="1371600"/>
            <a:ext cx="8229600" cy="4038600"/>
          </a:xfrm>
        </p:spPr>
        <p:txBody>
          <a:bodyPr>
            <a:noAutofit/>
          </a:bodyPr>
          <a:lstStyle/>
          <a:p>
            <a:pPr eaLnBrk="1" hangingPunct="1">
              <a:defRPr/>
            </a:pPr>
            <a:r>
              <a:rPr lang="en-US" sz="2800" dirty="0">
                <a:ea typeface="+mn-ea"/>
                <a:cs typeface="+mn-cs"/>
              </a:rPr>
              <a:t>Section 1: Mission Overview</a:t>
            </a:r>
          </a:p>
          <a:p>
            <a:pPr lvl="1" eaLnBrk="1" hangingPunct="1">
              <a:defRPr/>
            </a:pPr>
            <a:r>
              <a:rPr lang="en-US" dirty="0">
                <a:ea typeface="ＭＳ Ｐゴシック" charset="0"/>
              </a:rPr>
              <a:t>Mission Statement</a:t>
            </a:r>
          </a:p>
          <a:p>
            <a:pPr lvl="1" eaLnBrk="1" hangingPunct="1">
              <a:defRPr/>
            </a:pPr>
            <a:r>
              <a:rPr lang="en-US" dirty="0">
                <a:ea typeface="ＭＳ Ｐゴシック" charset="0"/>
              </a:rPr>
              <a:t>Mission Objectives</a:t>
            </a:r>
          </a:p>
          <a:p>
            <a:pPr lvl="1" eaLnBrk="1" hangingPunct="1">
              <a:defRPr/>
            </a:pPr>
            <a:r>
              <a:rPr lang="en-US" dirty="0">
                <a:ea typeface="ＭＳ Ｐゴシック" charset="0"/>
              </a:rPr>
              <a:t>Theory and Concepts</a:t>
            </a:r>
          </a:p>
          <a:p>
            <a:pPr lvl="1" eaLnBrk="1" hangingPunct="1">
              <a:defRPr/>
            </a:pPr>
            <a:r>
              <a:rPr lang="en-US" dirty="0">
                <a:ea typeface="ＭＳ Ｐゴシック" charset="0"/>
              </a:rPr>
              <a:t>Concept of Operations</a:t>
            </a:r>
          </a:p>
          <a:p>
            <a:pPr lvl="1" eaLnBrk="1" hangingPunct="1">
              <a:defRPr/>
            </a:pPr>
            <a:r>
              <a:rPr lang="en-US" dirty="0">
                <a:ea typeface="ＭＳ Ｐゴシック" charset="0"/>
              </a:rPr>
              <a:t>Expected Results</a:t>
            </a:r>
          </a:p>
          <a:p>
            <a:pPr lvl="1" eaLnBrk="1" hangingPunct="1">
              <a:defRPr/>
            </a:pPr>
            <a:r>
              <a:rPr lang="en-US" dirty="0">
                <a:ea typeface="ＭＳ Ｐゴシック" charset="0"/>
              </a:rPr>
              <a:t>Minimum Success Criteria</a:t>
            </a:r>
          </a:p>
          <a:p>
            <a:pPr marL="457200" lvl="1" indent="0" eaLnBrk="1" hangingPunct="1">
              <a:buFontTx/>
              <a:buNone/>
              <a:defRPr/>
            </a:pPr>
            <a:endParaRPr lang="en-US" dirty="0">
              <a:ea typeface="ＭＳ Ｐゴシック" charset="0"/>
            </a:endParaRPr>
          </a:p>
        </p:txBody>
      </p:sp>
      <p:sp>
        <p:nvSpPr>
          <p:cNvPr id="2" name="Date Placeholder 1"/>
          <p:cNvSpPr>
            <a:spLocks noGrp="1"/>
          </p:cNvSpPr>
          <p:nvPr>
            <p:ph type="dt" sz="half" idx="10"/>
          </p:nvPr>
        </p:nvSpPr>
        <p:spPr/>
        <p:txBody>
          <a:bodyPr/>
          <a:lstStyle/>
          <a:p>
            <a:pPr>
              <a:defRPr/>
            </a:pPr>
            <a:fld id="{FA214F9C-C7E1-42CA-8957-5B9FC1D7E40F}" type="datetime1">
              <a:rPr lang="en-US" smtClean="0"/>
              <a:t>10/3/2016</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ctrTitle"/>
          </p:nvPr>
        </p:nvSpPr>
        <p:spPr/>
        <p:txBody>
          <a:bodyPr/>
          <a:lstStyle/>
          <a:p>
            <a:r>
              <a:rPr lang="en-US" altLang="en-US"/>
              <a:t>6.0 Project Management Plan (PMP)</a:t>
            </a:r>
          </a:p>
        </p:txBody>
      </p:sp>
      <p:sp>
        <p:nvSpPr>
          <p:cNvPr id="86019" name="Subtitle 5"/>
          <p:cNvSpPr>
            <a:spLocks noGrp="1"/>
          </p:cNvSpPr>
          <p:nvPr>
            <p:ph type="subTitle" idx="1"/>
          </p:nvPr>
        </p:nvSpPr>
        <p:spPr>
          <a:xfrm>
            <a:off x="1371600" y="3505200"/>
            <a:ext cx="6400800" cy="1752600"/>
          </a:xfrm>
        </p:spPr>
        <p:txBody>
          <a:bodyPr/>
          <a:lstStyle/>
          <a:p>
            <a:r>
              <a:rPr lang="en-US" altLang="en-US" sz="2000" i="1"/>
              <a:t>Name of Presenter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5"/>
          <p:cNvSpPr>
            <a:spLocks noGrp="1"/>
          </p:cNvSpPr>
          <p:nvPr>
            <p:ph type="title"/>
          </p:nvPr>
        </p:nvSpPr>
        <p:spPr/>
        <p:txBody>
          <a:bodyPr/>
          <a:lstStyle/>
          <a:p>
            <a:pPr eaLnBrk="1" hangingPunct="1"/>
            <a:r>
              <a:rPr lang="en-US" altLang="en-US"/>
              <a:t>PMP: Management</a:t>
            </a:r>
          </a:p>
        </p:txBody>
      </p:sp>
      <p:sp>
        <p:nvSpPr>
          <p:cNvPr id="870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BFF4294D-5026-4A8E-BA25-80F8B31851EC}" type="slidenum">
              <a:rPr lang="en-US" altLang="en-US" sz="1400" smtClean="0"/>
              <a:pPr>
                <a:spcBef>
                  <a:spcPct val="0"/>
                </a:spcBef>
                <a:buFontTx/>
                <a:buNone/>
              </a:pPr>
              <a:t>41</a:t>
            </a:fld>
            <a:endParaRPr lang="en-US" altLang="en-US" sz="1400"/>
          </a:p>
        </p:txBody>
      </p:sp>
      <p:sp>
        <p:nvSpPr>
          <p:cNvPr id="87044" name="Content Placeholder 6"/>
          <p:cNvSpPr>
            <a:spLocks noGrp="1"/>
          </p:cNvSpPr>
          <p:nvPr>
            <p:ph idx="1"/>
          </p:nvPr>
        </p:nvSpPr>
        <p:spPr>
          <a:xfrm>
            <a:off x="0" y="1341438"/>
            <a:ext cx="8229600" cy="4525962"/>
          </a:xfrm>
        </p:spPr>
        <p:txBody>
          <a:bodyPr/>
          <a:lstStyle/>
          <a:p>
            <a:pPr eaLnBrk="1" hangingPunct="1"/>
            <a:r>
              <a:rPr lang="en-US" altLang="en-US"/>
              <a:t>Team Organization Chart</a:t>
            </a:r>
          </a:p>
          <a:p>
            <a:pPr eaLnBrk="1" hangingPunct="1"/>
            <a:r>
              <a:rPr lang="en-US" altLang="en-US"/>
              <a:t>Preliminary schedule for the semester/year</a:t>
            </a:r>
          </a:p>
          <a:p>
            <a:pPr eaLnBrk="1" hangingPunct="1"/>
            <a:r>
              <a:rPr lang="en-US" altLang="en-US"/>
              <a:t>Team mentors (industry, faculty)?</a:t>
            </a:r>
          </a:p>
          <a:p>
            <a:pPr eaLnBrk="1" hangingPunct="1"/>
            <a:r>
              <a:rPr lang="en-US" altLang="en-US"/>
              <a:t>Monetary budget</a:t>
            </a:r>
          </a:p>
          <a:p>
            <a:pPr lvl="1" eaLnBrk="1" hangingPunct="1"/>
            <a:r>
              <a:rPr lang="en-US" altLang="en-US"/>
              <a:t>Include launch fee, travel, labor, hardware, etc.</a:t>
            </a:r>
          </a:p>
          <a:p>
            <a:pPr lvl="1" eaLnBrk="1" hangingPunct="1"/>
            <a:r>
              <a:rPr lang="en-US" altLang="en-US"/>
              <a:t>Also, include the status of your deposit</a:t>
            </a:r>
          </a:p>
          <a:p>
            <a:pPr lvl="1" eaLnBrk="1" hangingPunct="1"/>
            <a:endParaRPr lang="en-US" altLang="en-US"/>
          </a:p>
        </p:txBody>
      </p:sp>
      <p:sp>
        <p:nvSpPr>
          <p:cNvPr id="2" name="Date Placeholder 1"/>
          <p:cNvSpPr>
            <a:spLocks noGrp="1"/>
          </p:cNvSpPr>
          <p:nvPr>
            <p:ph type="dt" sz="half" idx="10"/>
          </p:nvPr>
        </p:nvSpPr>
        <p:spPr/>
        <p:txBody>
          <a:bodyPr/>
          <a:lstStyle/>
          <a:p>
            <a:pPr>
              <a:defRPr/>
            </a:pPr>
            <a:fld id="{B7725AA9-69C0-4A19-A605-F6C1D6793ECD}" type="datetime1">
              <a:rPr lang="en-US" smtClean="0"/>
              <a:t>10/3/2016</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altLang="en-US"/>
              <a:t>PMP: Latest Team Availability Matrix</a:t>
            </a:r>
            <a:endParaRPr lang="en-US" altLang="en-US" sz="2200"/>
          </a:p>
        </p:txBody>
      </p:sp>
      <p:sp>
        <p:nvSpPr>
          <p:cNvPr id="890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848439B8-2E0D-44EA-B8B3-25E0551C9804}" type="slidenum">
              <a:rPr lang="en-US" altLang="en-US" sz="1400" smtClean="0"/>
              <a:pPr>
                <a:spcBef>
                  <a:spcPct val="0"/>
                </a:spcBef>
                <a:buFontTx/>
                <a:buNone/>
              </a:pPr>
              <a:t>42</a:t>
            </a:fld>
            <a:endParaRPr lang="en-US" altLang="en-US" sz="1400"/>
          </a:p>
        </p:txBody>
      </p:sp>
      <p:sp>
        <p:nvSpPr>
          <p:cNvPr id="89092" name="Content Placeholder 6"/>
          <p:cNvSpPr txBox="1">
            <a:spLocks/>
          </p:cNvSpPr>
          <p:nvPr/>
        </p:nvSpPr>
        <p:spPr bwMode="auto">
          <a:xfrm>
            <a:off x="228600" y="1219200"/>
            <a:ext cx="85344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800100" indent="-34290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r>
              <a:rPr lang="en-US" altLang="en-US" sz="1800"/>
              <a:t>You can copy and paste your availability spreadsheet here </a:t>
            </a:r>
          </a:p>
          <a:p>
            <a:pPr eaLnBrk="1" hangingPunct="1"/>
            <a:r>
              <a:rPr lang="en-US" altLang="en-US" sz="1800"/>
              <a:t>Times should be in Mountain Time</a:t>
            </a:r>
          </a:p>
          <a:p>
            <a:pPr lvl="1" eaLnBrk="1" hangingPunct="1">
              <a:buFontTx/>
              <a:buChar char="•"/>
            </a:pPr>
            <a:endParaRPr lang="en-US" altLang="en-US" sz="1800"/>
          </a:p>
        </p:txBody>
      </p:sp>
      <p:sp>
        <p:nvSpPr>
          <p:cNvPr id="2" name="Date Placeholder 1"/>
          <p:cNvSpPr>
            <a:spLocks noGrp="1"/>
          </p:cNvSpPr>
          <p:nvPr>
            <p:ph type="dt" sz="half" idx="10"/>
          </p:nvPr>
        </p:nvSpPr>
        <p:spPr/>
        <p:txBody>
          <a:bodyPr/>
          <a:lstStyle/>
          <a:p>
            <a:pPr>
              <a:defRPr/>
            </a:pPr>
            <a:fld id="{95268B1F-44C0-44AA-88F8-7D1A111F888C}" type="datetime1">
              <a:rPr lang="en-US" smtClean="0"/>
              <a:t>10/3/2016</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altLang="en-US"/>
              <a:t>PMP: Latest Contact Matrix</a:t>
            </a:r>
            <a:endParaRPr lang="en-US" altLang="en-US" sz="2200"/>
          </a:p>
        </p:txBody>
      </p:sp>
      <p:sp>
        <p:nvSpPr>
          <p:cNvPr id="9011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E5661200-DBAF-4B9A-9BC9-50872B918A3B}" type="slidenum">
              <a:rPr lang="en-US" altLang="en-US" sz="1400" smtClean="0"/>
              <a:pPr>
                <a:spcBef>
                  <a:spcPct val="0"/>
                </a:spcBef>
                <a:buFontTx/>
                <a:buNone/>
              </a:pPr>
              <a:t>43</a:t>
            </a:fld>
            <a:endParaRPr lang="en-US" altLang="en-US" sz="1400"/>
          </a:p>
        </p:txBody>
      </p:sp>
      <p:sp>
        <p:nvSpPr>
          <p:cNvPr id="90116" name="Content Placeholder 6"/>
          <p:cNvSpPr txBox="1">
            <a:spLocks/>
          </p:cNvSpPr>
          <p:nvPr/>
        </p:nvSpPr>
        <p:spPr bwMode="auto">
          <a:xfrm>
            <a:off x="228600" y="1219200"/>
            <a:ext cx="85344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800100" indent="-34290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r>
              <a:rPr lang="en-US" altLang="en-US" sz="1800"/>
              <a:t>You can copy and paste your contact spreadsheet here</a:t>
            </a:r>
          </a:p>
          <a:p>
            <a:pPr lvl="1" eaLnBrk="1" hangingPunct="1">
              <a:buFontTx/>
              <a:buChar char="•"/>
            </a:pPr>
            <a:endParaRPr lang="en-US" altLang="en-US" sz="1800"/>
          </a:p>
        </p:txBody>
      </p:sp>
      <p:sp>
        <p:nvSpPr>
          <p:cNvPr id="2" name="Date Placeholder 1"/>
          <p:cNvSpPr>
            <a:spLocks noGrp="1"/>
          </p:cNvSpPr>
          <p:nvPr>
            <p:ph type="dt" sz="half" idx="10"/>
          </p:nvPr>
        </p:nvSpPr>
        <p:spPr/>
        <p:txBody>
          <a:bodyPr/>
          <a:lstStyle/>
          <a:p>
            <a:pPr>
              <a:defRPr/>
            </a:pPr>
            <a:fld id="{6F209FA1-3CD0-447E-9CBD-587B35CBF76C}" type="datetime1">
              <a:rPr lang="en-US" smtClean="0"/>
              <a:t>10/3/2016</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5"/>
          <p:cNvSpPr>
            <a:spLocks noGrp="1"/>
          </p:cNvSpPr>
          <p:nvPr>
            <p:ph type="title"/>
          </p:nvPr>
        </p:nvSpPr>
        <p:spPr/>
        <p:txBody>
          <a:bodyPr/>
          <a:lstStyle/>
          <a:p>
            <a:pPr eaLnBrk="1" hangingPunct="1"/>
            <a:r>
              <a:rPr lang="en-US" altLang="en-US"/>
              <a:t>PMP: Worries</a:t>
            </a:r>
          </a:p>
        </p:txBody>
      </p:sp>
      <p:sp>
        <p:nvSpPr>
          <p:cNvPr id="911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E09802CD-A0F4-4454-A6D5-FD5C42DC0206}" type="slidenum">
              <a:rPr lang="en-US" altLang="en-US" sz="1400" smtClean="0"/>
              <a:pPr>
                <a:spcBef>
                  <a:spcPct val="0"/>
                </a:spcBef>
                <a:buFontTx/>
                <a:buNone/>
              </a:pPr>
              <a:t>44</a:t>
            </a:fld>
            <a:endParaRPr lang="en-US" altLang="en-US" sz="1400"/>
          </a:p>
        </p:txBody>
      </p:sp>
      <p:sp>
        <p:nvSpPr>
          <p:cNvPr id="91140" name="Content Placeholder 6"/>
          <p:cNvSpPr>
            <a:spLocks noGrp="1"/>
          </p:cNvSpPr>
          <p:nvPr>
            <p:ph idx="1"/>
          </p:nvPr>
        </p:nvSpPr>
        <p:spPr>
          <a:xfrm>
            <a:off x="0" y="1341438"/>
            <a:ext cx="8229600" cy="4525962"/>
          </a:xfrm>
        </p:spPr>
        <p:txBody>
          <a:bodyPr/>
          <a:lstStyle/>
          <a:p>
            <a:pPr eaLnBrk="1" hangingPunct="1"/>
            <a:r>
              <a:rPr lang="en-US" altLang="en-US"/>
              <a:t>What are your biggest worries or potential failure points with your conceptual design?</a:t>
            </a:r>
          </a:p>
          <a:p>
            <a:pPr eaLnBrk="1" hangingPunct="1"/>
            <a:r>
              <a:rPr lang="en-US" altLang="en-US"/>
              <a:t>Items identified should be completely mitigated through your design effort and fully addressed by CDR</a:t>
            </a:r>
          </a:p>
          <a:p>
            <a:pPr eaLnBrk="1" hangingPunct="1"/>
            <a:endParaRPr lang="en-US" altLang="en-US"/>
          </a:p>
          <a:p>
            <a:pPr eaLnBrk="1" hangingPunct="1"/>
            <a:endParaRPr lang="en-US" altLang="en-US"/>
          </a:p>
        </p:txBody>
      </p:sp>
      <p:sp>
        <p:nvSpPr>
          <p:cNvPr id="2" name="Date Placeholder 1"/>
          <p:cNvSpPr>
            <a:spLocks noGrp="1"/>
          </p:cNvSpPr>
          <p:nvPr>
            <p:ph type="dt" sz="half" idx="10"/>
          </p:nvPr>
        </p:nvSpPr>
        <p:spPr/>
        <p:txBody>
          <a:bodyPr/>
          <a:lstStyle/>
          <a:p>
            <a:pPr>
              <a:defRPr/>
            </a:pPr>
            <a:fld id="{92623DFB-00D2-4F11-93CA-3EB8E31DA49B}" type="datetime1">
              <a:rPr lang="en-US" smtClean="0"/>
              <a:t>10/3/2016</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1341438"/>
            <a:ext cx="8229600" cy="3154362"/>
          </a:xfrm>
        </p:spPr>
        <p:txBody>
          <a:bodyPr>
            <a:normAutofit lnSpcReduction="10000"/>
          </a:bodyPr>
          <a:lstStyle/>
          <a:p>
            <a:pPr eaLnBrk="1" hangingPunct="1">
              <a:defRPr/>
            </a:pPr>
            <a:r>
              <a:rPr lang="en-US" dirty="0">
                <a:ea typeface="+mn-ea"/>
                <a:cs typeface="+mn-cs"/>
              </a:rPr>
              <a:t>Address why your mission deserves to fly</a:t>
            </a:r>
          </a:p>
          <a:p>
            <a:pPr eaLnBrk="1" hangingPunct="1">
              <a:defRPr/>
            </a:pPr>
            <a:endParaRPr lang="en-US" dirty="0">
              <a:ea typeface="+mn-ea"/>
              <a:cs typeface="+mn-cs"/>
            </a:endParaRPr>
          </a:p>
          <a:p>
            <a:pPr eaLnBrk="1" hangingPunct="1">
              <a:defRPr/>
            </a:pPr>
            <a:r>
              <a:rPr lang="en-US" dirty="0">
                <a:ea typeface="+mn-ea"/>
                <a:cs typeface="+mn-cs"/>
              </a:rPr>
              <a:t>Next steps for your team to get to CDR </a:t>
            </a:r>
          </a:p>
          <a:p>
            <a:pPr lvl="1" eaLnBrk="1" hangingPunct="1">
              <a:defRPr/>
            </a:pPr>
            <a:r>
              <a:rPr lang="en-US" dirty="0">
                <a:ea typeface="ＭＳ Ｐゴシック" charset="0"/>
              </a:rPr>
              <a:t>Anything you need to investigate further?</a:t>
            </a:r>
          </a:p>
          <a:p>
            <a:pPr lvl="1" eaLnBrk="1" hangingPunct="1">
              <a:defRPr/>
            </a:pPr>
            <a:r>
              <a:rPr lang="en-US" dirty="0">
                <a:ea typeface="ＭＳ Ｐゴシック" charset="0"/>
              </a:rPr>
              <a:t>Begin requirement flow down process for system and subsystems</a:t>
            </a:r>
          </a:p>
          <a:p>
            <a:pPr lvl="1" eaLnBrk="1" hangingPunct="1">
              <a:defRPr/>
            </a:pPr>
            <a:endParaRPr lang="en-US" dirty="0">
              <a:ea typeface="ＭＳ Ｐゴシック" charset="0"/>
            </a:endParaRPr>
          </a:p>
          <a:p>
            <a:pPr eaLnBrk="1" hangingPunct="1">
              <a:defRPr/>
            </a:pPr>
            <a:endParaRPr lang="en-US" dirty="0">
              <a:ea typeface="ＭＳ Ｐゴシック" charset="0"/>
            </a:endParaRPr>
          </a:p>
          <a:p>
            <a:pPr lvl="1" eaLnBrk="1" hangingPunct="1">
              <a:defRPr/>
            </a:pPr>
            <a:endParaRPr lang="en-US" dirty="0">
              <a:ea typeface="ＭＳ Ｐゴシック" charset="0"/>
            </a:endParaRPr>
          </a:p>
          <a:p>
            <a:pPr lvl="1" eaLnBrk="1" hangingPunct="1">
              <a:defRPr/>
            </a:pPr>
            <a:endParaRPr lang="en-US" dirty="0">
              <a:ea typeface="ＭＳ Ｐゴシック" charset="0"/>
            </a:endParaRPr>
          </a:p>
        </p:txBody>
      </p:sp>
      <p:sp>
        <p:nvSpPr>
          <p:cNvPr id="93187" name="Title 5"/>
          <p:cNvSpPr>
            <a:spLocks noGrp="1"/>
          </p:cNvSpPr>
          <p:nvPr>
            <p:ph type="title"/>
          </p:nvPr>
        </p:nvSpPr>
        <p:spPr/>
        <p:txBody>
          <a:bodyPr/>
          <a:lstStyle/>
          <a:p>
            <a:pPr eaLnBrk="1" hangingPunct="1"/>
            <a:r>
              <a:rPr lang="en-US" altLang="en-US"/>
              <a:t>PMP: Conclusions</a:t>
            </a:r>
          </a:p>
        </p:txBody>
      </p:sp>
      <p:sp>
        <p:nvSpPr>
          <p:cNvPr id="931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86E33A85-2848-4454-BA3B-8B4459919AA5}" type="slidenum">
              <a:rPr lang="en-US" altLang="en-US" sz="1400" smtClean="0"/>
              <a:pPr>
                <a:spcBef>
                  <a:spcPct val="0"/>
                </a:spcBef>
                <a:buFontTx/>
                <a:buNone/>
              </a:pPr>
              <a:t>45</a:t>
            </a:fld>
            <a:endParaRPr lang="en-US" altLang="en-US" sz="1400"/>
          </a:p>
        </p:txBody>
      </p:sp>
      <p:sp>
        <p:nvSpPr>
          <p:cNvPr id="2" name="Date Placeholder 1"/>
          <p:cNvSpPr>
            <a:spLocks noGrp="1"/>
          </p:cNvSpPr>
          <p:nvPr>
            <p:ph type="dt" sz="half" idx="10"/>
          </p:nvPr>
        </p:nvSpPr>
        <p:spPr/>
        <p:txBody>
          <a:bodyPr/>
          <a:lstStyle/>
          <a:p>
            <a:pPr>
              <a:defRPr/>
            </a:pPr>
            <a:fld id="{3059913C-9258-4FB2-94F9-DCDF16ADD181}" type="datetime1">
              <a:rPr lang="en-US" smtClean="0"/>
              <a:t>10/3/2016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pPr eaLnBrk="1" hangingPunct="1"/>
            <a:r>
              <a:rPr lang="en-US" altLang="en-US"/>
              <a:t>PDR Presentation Content</a:t>
            </a:r>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EE0C05F8-B60E-4C8D-8C3D-A6F1C49A2B79}" type="slidenum">
              <a:rPr lang="en-US" altLang="en-US" sz="1400" smtClean="0"/>
              <a:pPr>
                <a:spcBef>
                  <a:spcPct val="0"/>
                </a:spcBef>
                <a:buFontTx/>
                <a:buNone/>
              </a:pPr>
              <a:t>5</a:t>
            </a:fld>
            <a:endParaRPr lang="en-US" altLang="en-US" sz="1400"/>
          </a:p>
        </p:txBody>
      </p:sp>
      <p:sp>
        <p:nvSpPr>
          <p:cNvPr id="35844" name="Content Placeholder 7"/>
          <p:cNvSpPr>
            <a:spLocks noGrp="1"/>
          </p:cNvSpPr>
          <p:nvPr>
            <p:ph idx="1"/>
          </p:nvPr>
        </p:nvSpPr>
        <p:spPr>
          <a:xfrm>
            <a:off x="0" y="1341438"/>
            <a:ext cx="8229600" cy="4525962"/>
          </a:xfrm>
        </p:spPr>
        <p:txBody>
          <a:bodyPr/>
          <a:lstStyle/>
          <a:p>
            <a:pPr eaLnBrk="1" hangingPunct="1"/>
            <a:r>
              <a:rPr lang="en-US" altLang="en-US" sz="2800"/>
              <a:t>Section 2: System Overview</a:t>
            </a:r>
          </a:p>
          <a:p>
            <a:pPr lvl="1" eaLnBrk="1" hangingPunct="1"/>
            <a:r>
              <a:rPr lang="en-US" altLang="en-US"/>
              <a:t>Science Design Overview</a:t>
            </a:r>
          </a:p>
          <a:p>
            <a:pPr lvl="1" eaLnBrk="1" hangingPunct="1"/>
            <a:r>
              <a:rPr lang="en-US" altLang="en-US"/>
              <a:t>Engineering Design Overview</a:t>
            </a:r>
          </a:p>
          <a:p>
            <a:pPr lvl="1" eaLnBrk="1" hangingPunct="1"/>
            <a:r>
              <a:rPr lang="en-US" altLang="en-US"/>
              <a:t>Top Level Requirements</a:t>
            </a:r>
          </a:p>
          <a:p>
            <a:pPr lvl="1" eaLnBrk="1" hangingPunct="1"/>
            <a:r>
              <a:rPr lang="en-US" altLang="en-US"/>
              <a:t>Functional Block Diagram</a:t>
            </a:r>
          </a:p>
          <a:p>
            <a:pPr lvl="1" eaLnBrk="1" hangingPunct="1"/>
            <a:r>
              <a:rPr lang="en-US" altLang="en-US"/>
              <a:t>Description of Partnerships – with sponsors/collaborators (i.e. NASA or company)</a:t>
            </a:r>
          </a:p>
          <a:p>
            <a:pPr lvl="1" eaLnBrk="1" hangingPunct="1"/>
            <a:r>
              <a:rPr lang="en-US" altLang="en-US"/>
              <a:t>User Guide Compliance</a:t>
            </a:r>
          </a:p>
          <a:p>
            <a:pPr lvl="1" eaLnBrk="1" hangingPunct="1"/>
            <a:r>
              <a:rPr lang="en-US" altLang="en-US"/>
              <a:t>Special Requests from Rocket/Wallops</a:t>
            </a:r>
          </a:p>
        </p:txBody>
      </p:sp>
      <p:sp>
        <p:nvSpPr>
          <p:cNvPr id="2" name="Date Placeholder 1"/>
          <p:cNvSpPr>
            <a:spLocks noGrp="1"/>
          </p:cNvSpPr>
          <p:nvPr>
            <p:ph type="dt" sz="half" idx="10"/>
          </p:nvPr>
        </p:nvSpPr>
        <p:spPr/>
        <p:txBody>
          <a:bodyPr/>
          <a:lstStyle/>
          <a:p>
            <a:pPr>
              <a:defRPr/>
            </a:pPr>
            <a:fld id="{DD966D7C-EA37-4840-9FCF-0F1D9A59B88C}" type="datetime1">
              <a:rPr lang="en-US" smtClean="0"/>
              <a:t>10/3/2016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PDR Presentation Contents</a:t>
            </a:r>
          </a:p>
        </p:txBody>
      </p:sp>
      <p:sp>
        <p:nvSpPr>
          <p:cNvPr id="22530" name="Content Placeholder 2"/>
          <p:cNvSpPr>
            <a:spLocks noGrp="1"/>
          </p:cNvSpPr>
          <p:nvPr>
            <p:ph idx="1"/>
          </p:nvPr>
        </p:nvSpPr>
        <p:spPr>
          <a:xfrm>
            <a:off x="0" y="1341438"/>
            <a:ext cx="8229600" cy="4525962"/>
          </a:xfrm>
        </p:spPr>
        <p:txBody>
          <a:bodyPr/>
          <a:lstStyle/>
          <a:p>
            <a:pPr eaLnBrk="1" hangingPunct="1">
              <a:defRPr/>
            </a:pPr>
            <a:r>
              <a:rPr lang="en-US" dirty="0">
                <a:latin typeface="Century" charset="0"/>
                <a:ea typeface="ＭＳ Ｐゴシック" charset="0"/>
              </a:rPr>
              <a:t>Section 3: Subsystem Design</a:t>
            </a:r>
          </a:p>
          <a:p>
            <a:pPr lvl="1" eaLnBrk="1" hangingPunct="1">
              <a:defRPr/>
            </a:pPr>
            <a:r>
              <a:rPr lang="en-US" dirty="0">
                <a:latin typeface="Century" charset="0"/>
                <a:ea typeface="ＭＳ Ｐゴシック" charset="0"/>
              </a:rPr>
              <a:t>Structures</a:t>
            </a:r>
          </a:p>
          <a:p>
            <a:pPr lvl="1" eaLnBrk="1" hangingPunct="1">
              <a:defRPr/>
            </a:pPr>
            <a:r>
              <a:rPr lang="en-US" dirty="0">
                <a:latin typeface="Century" charset="0"/>
                <a:ea typeface="ＭＳ Ｐゴシック" charset="0"/>
              </a:rPr>
              <a:t>Power</a:t>
            </a:r>
          </a:p>
          <a:p>
            <a:pPr lvl="1" eaLnBrk="1" hangingPunct="1">
              <a:defRPr/>
            </a:pPr>
            <a:r>
              <a:rPr lang="en-US" dirty="0">
                <a:latin typeface="Century" charset="0"/>
                <a:ea typeface="ＭＳ Ｐゴシック" charset="0"/>
              </a:rPr>
              <a:t>Science</a:t>
            </a:r>
          </a:p>
          <a:p>
            <a:pPr lvl="1" eaLnBrk="1" hangingPunct="1">
              <a:defRPr/>
            </a:pPr>
            <a:r>
              <a:rPr lang="en-US" dirty="0">
                <a:latin typeface="Century" charset="0"/>
                <a:ea typeface="ＭＳ Ｐゴシック" charset="0"/>
              </a:rPr>
              <a:t>Command and Data Handling</a:t>
            </a:r>
          </a:p>
          <a:p>
            <a:pPr lvl="1" eaLnBrk="1" hangingPunct="1">
              <a:defRPr/>
            </a:pPr>
            <a:r>
              <a:rPr lang="en-US" dirty="0">
                <a:latin typeface="Century" charset="0"/>
                <a:ea typeface="ＭＳ Ｐゴシック" charset="0"/>
              </a:rPr>
              <a:t>Software</a:t>
            </a:r>
          </a:p>
          <a:p>
            <a:pPr lvl="1" eaLnBrk="1" hangingPunct="1">
              <a:defRPr/>
            </a:pPr>
            <a:r>
              <a:rPr lang="en-US" dirty="0">
                <a:latin typeface="Century" charset="0"/>
                <a:ea typeface="ＭＳ Ｐゴシック" charset="0"/>
              </a:rPr>
              <a:t>Other</a:t>
            </a:r>
          </a:p>
          <a:p>
            <a:pPr lvl="1" eaLnBrk="1" hangingPunct="1">
              <a:defRPr/>
            </a:pPr>
            <a:endParaRPr lang="en-US" sz="1200" dirty="0">
              <a:latin typeface="Century" charset="0"/>
              <a:ea typeface="ＭＳ Ｐゴシック" charset="0"/>
            </a:endParaRPr>
          </a:p>
          <a:p>
            <a:pPr lvl="2" eaLnBrk="1" hangingPunct="1">
              <a:defRPr/>
            </a:pPr>
            <a:r>
              <a:rPr lang="en-US" i="1" dirty="0">
                <a:latin typeface="Century" charset="0"/>
                <a:ea typeface="ＭＳ Ｐゴシック" charset="0"/>
              </a:rPr>
              <a:t>Include </a:t>
            </a:r>
            <a:r>
              <a:rPr lang="en-US" i="1" dirty="0">
                <a:ea typeface="ＭＳ Ｐゴシック" charset="0"/>
              </a:rPr>
              <a:t>drawings/pictures of design with dimensions, schematics, pictures of hardware, etc.</a:t>
            </a:r>
          </a:p>
          <a:p>
            <a:pPr marL="457200" lvl="1" indent="0" eaLnBrk="1" hangingPunct="1">
              <a:buFontTx/>
              <a:buNone/>
              <a:defRPr/>
            </a:pPr>
            <a:endParaRPr lang="en-US" dirty="0">
              <a:latin typeface="Century" charset="0"/>
              <a:ea typeface="ＭＳ Ｐゴシック"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B6552042-8A94-4AA5-A636-AC869176F1E0}" type="slidenum">
              <a:rPr lang="en-US" altLang="en-US" sz="1400" smtClean="0"/>
              <a:pPr>
                <a:spcBef>
                  <a:spcPct val="0"/>
                </a:spcBef>
                <a:buFontTx/>
                <a:buNone/>
              </a:pPr>
              <a:t>6</a:t>
            </a:fld>
            <a:endParaRPr lang="en-US" altLang="en-US" sz="1400"/>
          </a:p>
        </p:txBody>
      </p:sp>
      <p:pic>
        <p:nvPicPr>
          <p:cNvPr id="37893" name="Picture 2" descr="http://www.jessicaswanson.com/wp-content/uploads/2010/03/clipart-pencil-check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562100"/>
            <a:ext cx="26289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5"/>
          <p:cNvSpPr>
            <a:spLocks noChangeArrowheads="1"/>
          </p:cNvSpPr>
          <p:nvPr/>
        </p:nvSpPr>
        <p:spPr bwMode="auto">
          <a:xfrm>
            <a:off x="7862888" y="4203700"/>
            <a:ext cx="11287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eaLnBrk="1" hangingPunct="1">
              <a:spcBef>
                <a:spcPct val="0"/>
              </a:spcBef>
              <a:buFontTx/>
              <a:buNone/>
            </a:pPr>
            <a:r>
              <a:rPr lang="en-US" altLang="en-US" sz="800">
                <a:latin typeface="Arial" panose="020B0604020202020204" pitchFamily="34" charset="0"/>
              </a:rPr>
              <a:t>jessicaswanson.com</a:t>
            </a:r>
          </a:p>
        </p:txBody>
      </p:sp>
      <p:sp>
        <p:nvSpPr>
          <p:cNvPr id="2" name="Date Placeholder 1"/>
          <p:cNvSpPr>
            <a:spLocks noGrp="1"/>
          </p:cNvSpPr>
          <p:nvPr>
            <p:ph type="dt" sz="half" idx="10"/>
          </p:nvPr>
        </p:nvSpPr>
        <p:spPr/>
        <p:txBody>
          <a:bodyPr/>
          <a:lstStyle/>
          <a:p>
            <a:pPr>
              <a:defRPr/>
            </a:pPr>
            <a:fld id="{6CD285B6-6A9F-41B9-9D16-A2BB934BD0C7}" type="datetime1">
              <a:rPr lang="en-US" smtClean="0"/>
              <a:t>10/3/2016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a:t>PDR Presentation Contents</a:t>
            </a:r>
          </a:p>
        </p:txBody>
      </p:sp>
      <p:sp>
        <p:nvSpPr>
          <p:cNvPr id="38915" name="Content Placeholder 2"/>
          <p:cNvSpPr>
            <a:spLocks noGrp="1"/>
          </p:cNvSpPr>
          <p:nvPr>
            <p:ph idx="1"/>
          </p:nvPr>
        </p:nvSpPr>
        <p:spPr>
          <a:xfrm>
            <a:off x="0" y="1219200"/>
            <a:ext cx="8229600" cy="4525963"/>
          </a:xfrm>
        </p:spPr>
        <p:txBody>
          <a:bodyPr/>
          <a:lstStyle/>
          <a:p>
            <a:pPr eaLnBrk="1" hangingPunct="1"/>
            <a:r>
              <a:rPr lang="en-US" altLang="en-US"/>
              <a:t>Section 4: Risk Matrices</a:t>
            </a:r>
          </a:p>
          <a:p>
            <a:pPr eaLnBrk="1" hangingPunct="1"/>
            <a:endParaRPr lang="en-US" altLang="en-US"/>
          </a:p>
          <a:p>
            <a:pPr eaLnBrk="1" hangingPunct="1"/>
            <a:r>
              <a:rPr lang="en-US" altLang="en-US"/>
              <a:t>Section 5: Initial Test Plan</a:t>
            </a:r>
          </a:p>
          <a:p>
            <a:pPr lvl="1" eaLnBrk="1" hangingPunct="1"/>
            <a:endParaRPr lang="en-US" altLang="en-US"/>
          </a:p>
          <a:p>
            <a:pPr lvl="1" eaLnBrk="1" hangingPunct="1"/>
            <a:endParaRPr lang="en-US" altLang="en-US"/>
          </a:p>
          <a:p>
            <a:pPr eaLnBrk="1" hangingPunct="1"/>
            <a:endParaRPr lang="en-US" altLang="en-US"/>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AF46884E-C540-4971-BDB0-0AE64C51BD05}" type="slidenum">
              <a:rPr lang="en-US" altLang="en-US" sz="1400" smtClean="0"/>
              <a:pPr>
                <a:spcBef>
                  <a:spcPct val="0"/>
                </a:spcBef>
                <a:buFontTx/>
                <a:buNone/>
              </a:pPr>
              <a:t>7</a:t>
            </a:fld>
            <a:endParaRPr lang="en-US" altLang="en-US" sz="1400"/>
          </a:p>
        </p:txBody>
      </p:sp>
      <p:sp>
        <p:nvSpPr>
          <p:cNvPr id="2" name="Date Placeholder 1"/>
          <p:cNvSpPr>
            <a:spLocks noGrp="1"/>
          </p:cNvSpPr>
          <p:nvPr>
            <p:ph type="dt" sz="half" idx="10"/>
          </p:nvPr>
        </p:nvSpPr>
        <p:spPr/>
        <p:txBody>
          <a:bodyPr/>
          <a:lstStyle/>
          <a:p>
            <a:pPr>
              <a:defRPr/>
            </a:pPr>
            <a:fld id="{E23D60E0-5763-4B71-9642-1D60BBDA4F96}" type="datetime1">
              <a:rPr lang="en-US" smtClean="0"/>
              <a:t>10/3/2016</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PDR Presentation Contents</a:t>
            </a:r>
          </a:p>
        </p:txBody>
      </p:sp>
      <p:sp>
        <p:nvSpPr>
          <p:cNvPr id="39939" name="Content Placeholder 2"/>
          <p:cNvSpPr>
            <a:spLocks noGrp="1"/>
          </p:cNvSpPr>
          <p:nvPr>
            <p:ph idx="1"/>
          </p:nvPr>
        </p:nvSpPr>
        <p:spPr>
          <a:xfrm>
            <a:off x="0" y="1219200"/>
            <a:ext cx="8839200" cy="4525963"/>
          </a:xfrm>
        </p:spPr>
        <p:txBody>
          <a:bodyPr/>
          <a:lstStyle/>
          <a:p>
            <a:pPr eaLnBrk="1" hangingPunct="1"/>
            <a:r>
              <a:rPr lang="en-US" altLang="en-US" dirty="0"/>
              <a:t>Section 6: Project Management Plan (PMP)</a:t>
            </a:r>
          </a:p>
          <a:p>
            <a:pPr lvl="1" eaLnBrk="1" hangingPunct="1"/>
            <a:r>
              <a:rPr lang="en-US" altLang="en-US" dirty="0"/>
              <a:t>Schedule</a:t>
            </a:r>
          </a:p>
          <a:p>
            <a:pPr lvl="1" eaLnBrk="1" hangingPunct="1"/>
            <a:r>
              <a:rPr lang="en-US" altLang="en-US" dirty="0"/>
              <a:t>Budget </a:t>
            </a:r>
            <a:r>
              <a:rPr lang="en-US" altLang="en-US" sz="2400" dirty="0"/>
              <a:t>(Labor, launch fee, travel, hardware, </a:t>
            </a:r>
            <a:r>
              <a:rPr lang="en-US" altLang="en-US" sz="2400" dirty="0" err="1"/>
              <a:t>etc</a:t>
            </a:r>
            <a:r>
              <a:rPr lang="en-US" altLang="en-US" sz="2400" dirty="0"/>
              <a:t>)</a:t>
            </a:r>
          </a:p>
          <a:p>
            <a:pPr lvl="1" eaLnBrk="1" hangingPunct="1"/>
            <a:r>
              <a:rPr lang="en-US" altLang="en-US" dirty="0"/>
              <a:t>Mentors (faculty, industry)</a:t>
            </a:r>
          </a:p>
          <a:p>
            <a:pPr lvl="1" eaLnBrk="1" hangingPunct="1"/>
            <a:r>
              <a:rPr lang="en-US" altLang="en-US" dirty="0"/>
              <a:t>Latest Availability Matrix</a:t>
            </a:r>
          </a:p>
          <a:p>
            <a:pPr lvl="1" eaLnBrk="1" hangingPunct="1"/>
            <a:r>
              <a:rPr lang="en-US" altLang="en-US" dirty="0"/>
              <a:t>Latest Team Contact Matrix</a:t>
            </a:r>
          </a:p>
          <a:p>
            <a:pPr lvl="1" eaLnBrk="1" hangingPunct="1"/>
            <a:r>
              <a:rPr lang="en-US" altLang="en-US" dirty="0"/>
              <a:t>Status of deposit</a:t>
            </a:r>
          </a:p>
          <a:p>
            <a:pPr lvl="1" eaLnBrk="1" hangingPunct="1"/>
            <a:r>
              <a:rPr lang="en-US" altLang="en-US" dirty="0"/>
              <a:t>Worries</a:t>
            </a:r>
          </a:p>
          <a:p>
            <a:pPr lvl="1" eaLnBrk="1" hangingPunct="1"/>
            <a:r>
              <a:rPr lang="en-US" altLang="en-US" dirty="0"/>
              <a:t>Conclusions</a:t>
            </a:r>
          </a:p>
          <a:p>
            <a:pPr lvl="1" eaLnBrk="1" hangingPunct="1"/>
            <a:endParaRPr lang="en-US" altLang="en-US" dirty="0"/>
          </a:p>
          <a:p>
            <a:pPr lvl="1" eaLnBrk="1" hangingPunct="1"/>
            <a:endParaRPr lang="en-US" altLang="en-US" dirty="0"/>
          </a:p>
          <a:p>
            <a:pPr eaLnBrk="1" hangingPunct="1"/>
            <a:endParaRPr lang="en-US" altLang="en-US" dirty="0"/>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entury" panose="02040604050505020304" pitchFamily="18" charset="0"/>
                <a:ea typeface="MS PGothic" panose="020B0600070205080204" pitchFamily="34" charset="-128"/>
              </a:defRPr>
            </a:lvl1pPr>
            <a:lvl2pPr marL="742950" indent="-285750">
              <a:spcBef>
                <a:spcPct val="20000"/>
              </a:spcBef>
              <a:buChar char="–"/>
              <a:defRPr sz="2800">
                <a:solidFill>
                  <a:schemeClr val="tx1"/>
                </a:solidFill>
                <a:latin typeface="Century" panose="02040604050505020304" pitchFamily="18" charset="0"/>
                <a:ea typeface="MS PGothic" panose="020B0600070205080204" pitchFamily="34" charset="-128"/>
              </a:defRPr>
            </a:lvl2pPr>
            <a:lvl3pPr marL="1143000" indent="-228600">
              <a:spcBef>
                <a:spcPct val="20000"/>
              </a:spcBef>
              <a:buChar char="•"/>
              <a:defRPr sz="2400">
                <a:solidFill>
                  <a:schemeClr val="tx1"/>
                </a:solidFill>
                <a:latin typeface="Century" panose="02040604050505020304" pitchFamily="18" charset="0"/>
                <a:ea typeface="MS PGothic" panose="020B0600070205080204" pitchFamily="34" charset="-128"/>
              </a:defRPr>
            </a:lvl3pPr>
            <a:lvl4pPr marL="1600200" indent="-228600">
              <a:spcBef>
                <a:spcPct val="20000"/>
              </a:spcBef>
              <a:buChar char="–"/>
              <a:defRPr sz="2000">
                <a:solidFill>
                  <a:schemeClr val="tx1"/>
                </a:solidFill>
                <a:latin typeface="Century" panose="02040604050505020304" pitchFamily="18" charset="0"/>
                <a:ea typeface="MS PGothic" panose="020B0600070205080204" pitchFamily="34" charset="-128"/>
              </a:defRPr>
            </a:lvl4pPr>
            <a:lvl5pPr marL="2057400" indent="-228600">
              <a:spcBef>
                <a:spcPct val="20000"/>
              </a:spcBef>
              <a:buChar char="»"/>
              <a:defRPr sz="2000">
                <a:solidFill>
                  <a:schemeClr val="tx1"/>
                </a:solidFill>
                <a:latin typeface="Century" panose="020406040505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entury" panose="02040604050505020304" pitchFamily="18" charset="0"/>
                <a:ea typeface="MS PGothic" panose="020B0600070205080204" pitchFamily="34" charset="-128"/>
              </a:defRPr>
            </a:lvl9pPr>
          </a:lstStyle>
          <a:p>
            <a:pPr>
              <a:spcBef>
                <a:spcPct val="0"/>
              </a:spcBef>
              <a:buFontTx/>
              <a:buNone/>
            </a:pPr>
            <a:fld id="{AD847D9F-D496-4D8C-A471-F7628B5BDDFC}" type="slidenum">
              <a:rPr lang="en-US" altLang="en-US" sz="1400" smtClean="0"/>
              <a:pPr>
                <a:spcBef>
                  <a:spcPct val="0"/>
                </a:spcBef>
                <a:buFontTx/>
                <a:buNone/>
              </a:pPr>
              <a:t>8</a:t>
            </a:fld>
            <a:endParaRPr lang="en-US" altLang="en-US" sz="1400"/>
          </a:p>
        </p:txBody>
      </p:sp>
      <p:sp>
        <p:nvSpPr>
          <p:cNvPr id="2" name="Date Placeholder 1"/>
          <p:cNvSpPr>
            <a:spLocks noGrp="1"/>
          </p:cNvSpPr>
          <p:nvPr>
            <p:ph type="dt" sz="half" idx="10"/>
          </p:nvPr>
        </p:nvSpPr>
        <p:spPr/>
        <p:txBody>
          <a:bodyPr/>
          <a:lstStyle/>
          <a:p>
            <a:pPr>
              <a:defRPr/>
            </a:pPr>
            <a:fld id="{2F889DEB-011A-446D-A70E-4C7C4E1AAF27}" type="datetime1">
              <a:rPr lang="en-US" smtClean="0"/>
              <a:t>10/3/2016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
          <p:cNvSpPr>
            <a:spLocks noGrp="1"/>
          </p:cNvSpPr>
          <p:nvPr>
            <p:ph type="ctrTitle"/>
          </p:nvPr>
        </p:nvSpPr>
        <p:spPr/>
        <p:txBody>
          <a:bodyPr/>
          <a:lstStyle/>
          <a:p>
            <a:r>
              <a:rPr lang="en-US" altLang="en-US"/>
              <a:t>1.0 Mission Overview</a:t>
            </a:r>
          </a:p>
        </p:txBody>
      </p:sp>
      <p:sp>
        <p:nvSpPr>
          <p:cNvPr id="40963" name="Subtitle 5"/>
          <p:cNvSpPr>
            <a:spLocks noGrp="1"/>
          </p:cNvSpPr>
          <p:nvPr>
            <p:ph type="subTitle" idx="1"/>
          </p:nvPr>
        </p:nvSpPr>
        <p:spPr>
          <a:xfrm>
            <a:off x="1371600" y="3124200"/>
            <a:ext cx="6400800" cy="1752600"/>
          </a:xfrm>
        </p:spPr>
        <p:txBody>
          <a:bodyPr/>
          <a:lstStyle/>
          <a:p>
            <a:r>
              <a:rPr lang="en-US" altLang="en-US" sz="2000" i="1"/>
              <a:t>Name of Presenter</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1787</TotalTime>
  <Words>2037</Words>
  <Application>Microsoft Office PowerPoint</Application>
  <PresentationFormat>On-screen Show (4:3)</PresentationFormat>
  <Paragraphs>435</Paragraphs>
  <Slides>45</Slides>
  <Notes>19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MS PGothic</vt:lpstr>
      <vt:lpstr>MS PGothic</vt:lpstr>
      <vt:lpstr>Arial</vt:lpstr>
      <vt:lpstr>Baskerville Old Face</vt:lpstr>
      <vt:lpstr>Calibri</vt:lpstr>
      <vt:lpstr>Century</vt:lpstr>
      <vt:lpstr>Times</vt:lpstr>
      <vt:lpstr>Times New Roman</vt:lpstr>
      <vt:lpstr>Wingdings</vt:lpstr>
      <vt:lpstr>Default Design</vt:lpstr>
      <vt:lpstr>Team Name Preliminary Design Review</vt:lpstr>
      <vt:lpstr>Template Notes:</vt:lpstr>
      <vt:lpstr>Template Notes:</vt:lpstr>
      <vt:lpstr>PDR Presentation Content</vt:lpstr>
      <vt:lpstr>PDR Presentation Content</vt:lpstr>
      <vt:lpstr>PDR Presentation Contents</vt:lpstr>
      <vt:lpstr>PDR Presentation Contents</vt:lpstr>
      <vt:lpstr>PDR Presentation Contents</vt:lpstr>
      <vt:lpstr>1.0 Mission Overview</vt:lpstr>
      <vt:lpstr>Mission Overview: Mission Statement</vt:lpstr>
      <vt:lpstr>Mission Overview: Mission Objectives</vt:lpstr>
      <vt:lpstr>Mission Overview: Theory and Concepts</vt:lpstr>
      <vt:lpstr>Mission Overview: Concept of Operations</vt:lpstr>
      <vt:lpstr>PowerPoint Presentation</vt:lpstr>
      <vt:lpstr>Example #2 ConOps</vt:lpstr>
      <vt:lpstr>Mission Overview: Expected Results</vt:lpstr>
      <vt:lpstr>Mission Overview: Success Criteria</vt:lpstr>
      <vt:lpstr>2.0 System Overview</vt:lpstr>
      <vt:lpstr>System Overview: Science Design Overview</vt:lpstr>
      <vt:lpstr>System Overview: Engineering Design Overview</vt:lpstr>
      <vt:lpstr>Top Level Requirements:</vt:lpstr>
      <vt:lpstr>System Overview: Functional Block Diagram</vt:lpstr>
      <vt:lpstr>System Overview: Functional Block Diagram</vt:lpstr>
      <vt:lpstr>System Overview: Description of Partnerships</vt:lpstr>
      <vt:lpstr>System Overview: Special Requests</vt:lpstr>
      <vt:lpstr>User Guide Compliance: Summary</vt:lpstr>
      <vt:lpstr>3.0 Subsystem Design</vt:lpstr>
      <vt:lpstr>Subsystem Design</vt:lpstr>
      <vt:lpstr>Subsystem Design: Structures</vt:lpstr>
      <vt:lpstr>Subsystem Design: Power</vt:lpstr>
      <vt:lpstr>Subsystem Design: Science</vt:lpstr>
      <vt:lpstr>Subsystem Design: Command and Data Handling</vt:lpstr>
      <vt:lpstr>Subsystem Design: Software</vt:lpstr>
      <vt:lpstr>Subsystem Design: Other</vt:lpstr>
      <vt:lpstr>4.0 Risk Matrices</vt:lpstr>
      <vt:lpstr>Writing Risks – a note</vt:lpstr>
      <vt:lpstr>Risk Matrix: (Subsystem Name)</vt:lpstr>
      <vt:lpstr>5.0 Test/Prototyping Plan</vt:lpstr>
      <vt:lpstr>Test/Prototyping Plan</vt:lpstr>
      <vt:lpstr>6.0 Project Management Plan (PMP)</vt:lpstr>
      <vt:lpstr>PMP: Management</vt:lpstr>
      <vt:lpstr>PMP: Latest Team Availability Matrix</vt:lpstr>
      <vt:lpstr>PMP: Latest Contact Matrix</vt:lpstr>
      <vt:lpstr>PMP: Worries</vt:lpstr>
      <vt:lpstr>PMP: Conclusions</vt:lpstr>
    </vt:vector>
  </TitlesOfParts>
  <Company>CSGC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Emily Logan;Shawn Carroll</dc:creator>
  <cp:lastModifiedBy>Cassandra Noice</cp:lastModifiedBy>
  <cp:revision>155</cp:revision>
  <cp:lastPrinted>2013-10-29T20:25:06Z</cp:lastPrinted>
  <dcterms:created xsi:type="dcterms:W3CDTF">2006-01-13T16:26:51Z</dcterms:created>
  <dcterms:modified xsi:type="dcterms:W3CDTF">2016-10-03T21:03:08Z</dcterms:modified>
</cp:coreProperties>
</file>