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2cab68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2cab68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36e6ca1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36e6ca1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36e6ca1c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36e6ca1c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36e6ca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36e6ca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6e6ca1c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36e6ca1c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36e6ca1c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36e6ca1c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36e6ca1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36e6ca1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44150" y="-556050"/>
            <a:ext cx="3089100" cy="7084500"/>
          </a:xfrm>
          <a:prstGeom prst="roundRect">
            <a:avLst>
              <a:gd fmla="val 16667" name="adj"/>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920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omic Sans MS"/>
                <a:ea typeface="Comic Sans MS"/>
                <a:cs typeface="Comic Sans MS"/>
                <a:sym typeface="Comic Sans MS"/>
              </a:rPr>
              <a:t>CUA REU</a:t>
            </a:r>
            <a:r>
              <a:rPr lang="en"/>
              <a:t> </a:t>
            </a:r>
            <a:endParaRPr/>
          </a:p>
          <a:p>
            <a:pPr indent="0" lvl="0" marL="0" rtl="0" algn="ctr">
              <a:spcBef>
                <a:spcPts val="0"/>
              </a:spcBef>
              <a:spcAft>
                <a:spcPts val="0"/>
              </a:spcAft>
              <a:buNone/>
            </a:pPr>
            <a:r>
              <a:rPr lang="en" sz="4000">
                <a:solidFill>
                  <a:schemeClr val="dk2"/>
                </a:solidFill>
                <a:latin typeface="Comic Sans MS"/>
                <a:ea typeface="Comic Sans MS"/>
                <a:cs typeface="Comic Sans MS"/>
                <a:sym typeface="Comic Sans MS"/>
              </a:rPr>
              <a:t>Week 2</a:t>
            </a:r>
            <a:endParaRPr sz="4000">
              <a:solidFill>
                <a:schemeClr val="dk2"/>
              </a:solidFill>
              <a:latin typeface="Comic Sans MS"/>
              <a:ea typeface="Comic Sans MS"/>
              <a:cs typeface="Comic Sans MS"/>
              <a:sym typeface="Comic Sans MS"/>
            </a:endParaRPr>
          </a:p>
        </p:txBody>
      </p:sp>
      <p:sp>
        <p:nvSpPr>
          <p:cNvPr id="56" name="Google Shape;56;p13"/>
          <p:cNvSpPr txBox="1"/>
          <p:nvPr>
            <p:ph idx="1" type="subTitle"/>
          </p:nvPr>
        </p:nvSpPr>
        <p:spPr>
          <a:xfrm>
            <a:off x="311700" y="2972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999999"/>
                </a:solidFill>
                <a:latin typeface="Comic Sans MS"/>
                <a:ea typeface="Comic Sans MS"/>
                <a:cs typeface="Comic Sans MS"/>
                <a:sym typeface="Comic Sans MS"/>
              </a:rPr>
              <a:t>Richard Lara</a:t>
            </a:r>
            <a:endParaRPr sz="2000">
              <a:solidFill>
                <a:srgbClr val="999999"/>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Project Overview</a:t>
            </a:r>
            <a:endParaRPr>
              <a:latin typeface="Comic Sans MS"/>
              <a:ea typeface="Comic Sans MS"/>
              <a:cs typeface="Comic Sans MS"/>
              <a:sym typeface="Comic Sans MS"/>
            </a:endParaRPr>
          </a:p>
        </p:txBody>
      </p:sp>
      <p:sp>
        <p:nvSpPr>
          <p:cNvPr id="62" name="Google Shape;62;p14"/>
          <p:cNvSpPr txBox="1"/>
          <p:nvPr>
            <p:ph idx="1" type="body"/>
          </p:nvPr>
        </p:nvSpPr>
        <p:spPr>
          <a:xfrm>
            <a:off x="311700" y="1276050"/>
            <a:ext cx="5721300" cy="31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My project is to properly calibrate the Drift Chambers in both the Super High Momentum Spectrometers (SHMS) and HMS by utilizing the raw data files of coincidence experiments run in JLab Hall C in 2023.</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***Coincidence events refer to the physics event where the scattering electron and proton of the </a:t>
            </a:r>
            <a:r>
              <a:rPr lang="en" sz="1600">
                <a:latin typeface="Comic Sans MS"/>
                <a:ea typeface="Comic Sans MS"/>
                <a:cs typeface="Comic Sans MS"/>
                <a:sym typeface="Comic Sans MS"/>
              </a:rPr>
              <a:t>deuteron</a:t>
            </a:r>
            <a:r>
              <a:rPr lang="en" sz="1600">
                <a:latin typeface="Comic Sans MS"/>
                <a:ea typeface="Comic Sans MS"/>
                <a:cs typeface="Comic Sans MS"/>
                <a:sym typeface="Comic Sans MS"/>
              </a:rPr>
              <a:t> particle is measured </a:t>
            </a:r>
            <a:r>
              <a:rPr lang="en" sz="1600">
                <a:latin typeface="Comic Sans MS"/>
                <a:ea typeface="Comic Sans MS"/>
                <a:cs typeface="Comic Sans MS"/>
                <a:sym typeface="Comic Sans MS"/>
              </a:rPr>
              <a:t>simultaneously </a:t>
            </a:r>
            <a:r>
              <a:rPr lang="en" sz="1600">
                <a:latin typeface="Comic Sans MS"/>
                <a:ea typeface="Comic Sans MS"/>
                <a:cs typeface="Comic Sans MS"/>
                <a:sym typeface="Comic Sans MS"/>
              </a:rPr>
              <a:t>by their respective spectrometer. ***</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2000">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6032975" y="1152475"/>
            <a:ext cx="2951774" cy="2146750"/>
          </a:xfrm>
          <a:prstGeom prst="rect">
            <a:avLst/>
          </a:prstGeom>
          <a:noFill/>
          <a:ln>
            <a:noFill/>
          </a:ln>
        </p:spPr>
      </p:pic>
      <p:pic>
        <p:nvPicPr>
          <p:cNvPr id="64" name="Google Shape;64;p14" title="File:Deuteron.svg - Wikimedia Commons"/>
          <p:cNvPicPr preferRelativeResize="0"/>
          <p:nvPr/>
        </p:nvPicPr>
        <p:blipFill>
          <a:blip r:embed="rId4">
            <a:alphaModFix/>
          </a:blip>
          <a:stretch>
            <a:fillRect/>
          </a:stretch>
        </p:blipFill>
        <p:spPr>
          <a:xfrm rot="5734889">
            <a:off x="1039496" y="3393801"/>
            <a:ext cx="1538104" cy="21748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Why Drift Chambers? </a:t>
            </a:r>
            <a:endParaRPr>
              <a:latin typeface="Comic Sans MS"/>
              <a:ea typeface="Comic Sans MS"/>
              <a:cs typeface="Comic Sans MS"/>
              <a:sym typeface="Comic Sans MS"/>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60">
                <a:solidFill>
                  <a:schemeClr val="dk1"/>
                </a:solidFill>
                <a:latin typeface="Comic Sans MS"/>
                <a:ea typeface="Comic Sans MS"/>
                <a:cs typeface="Comic Sans MS"/>
                <a:sym typeface="Comic Sans MS"/>
              </a:rPr>
              <a:t>Drift chambers are </a:t>
            </a:r>
            <a:r>
              <a:rPr lang="en" sz="1360">
                <a:solidFill>
                  <a:schemeClr val="dk1"/>
                </a:solidFill>
                <a:latin typeface="Comic Sans MS"/>
                <a:ea typeface="Comic Sans MS"/>
                <a:cs typeface="Comic Sans MS"/>
                <a:sym typeface="Comic Sans MS"/>
              </a:rPr>
              <a:t>preferred</a:t>
            </a:r>
            <a:r>
              <a:rPr lang="en" sz="1360">
                <a:solidFill>
                  <a:schemeClr val="dk1"/>
                </a:solidFill>
                <a:latin typeface="Comic Sans MS"/>
                <a:ea typeface="Comic Sans MS"/>
                <a:cs typeface="Comic Sans MS"/>
                <a:sym typeface="Comic Sans MS"/>
              </a:rPr>
              <a:t> in Deuteron electro-</a:t>
            </a:r>
            <a:r>
              <a:rPr lang="en" sz="1360">
                <a:solidFill>
                  <a:schemeClr val="dk1"/>
                </a:solidFill>
                <a:latin typeface="Comic Sans MS"/>
                <a:ea typeface="Comic Sans MS"/>
                <a:cs typeface="Comic Sans MS"/>
                <a:sym typeface="Comic Sans MS"/>
              </a:rPr>
              <a:t>disintegration</a:t>
            </a:r>
            <a:r>
              <a:rPr lang="en" sz="1360">
                <a:solidFill>
                  <a:schemeClr val="dk1"/>
                </a:solidFill>
                <a:latin typeface="Comic Sans MS"/>
                <a:ea typeface="Comic Sans MS"/>
                <a:cs typeface="Comic Sans MS"/>
                <a:sym typeface="Comic Sans MS"/>
              </a:rPr>
              <a:t> experiments for the following reasons: </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120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Economically</a:t>
            </a:r>
            <a:r>
              <a:rPr lang="en" sz="1360">
                <a:solidFill>
                  <a:schemeClr val="dk1"/>
                </a:solidFill>
                <a:latin typeface="Comic Sans MS"/>
                <a:ea typeface="Comic Sans MS"/>
                <a:cs typeface="Comic Sans MS"/>
                <a:sym typeface="Comic Sans MS"/>
              </a:rPr>
              <a:t> cheaper than alternatives (Time Projection Chambers, Silicon Detectors, Bubble Chambers, etc.)  </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Momentum Measurement: Important for reconstructing the kinematics of the Deuteron disintegration process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Large Area Coverage</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Detects extensive number of events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High Spatial and Time Resolution</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Accurately correlating events, rejecting background noise, measuring particle </a:t>
            </a:r>
            <a:r>
              <a:rPr lang="en" sz="1360">
                <a:solidFill>
                  <a:schemeClr val="dk1"/>
                </a:solidFill>
                <a:latin typeface="Comic Sans MS"/>
                <a:ea typeface="Comic Sans MS"/>
                <a:cs typeface="Comic Sans MS"/>
                <a:sym typeface="Comic Sans MS"/>
              </a:rPr>
              <a:t>velocities → providing precise information for reconstructing the trajectory of particles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Compatibility with Other Detectors</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Cherenkov Detectors and calorimeters used to provided information on energy measurements and particle identification</a:t>
            </a:r>
            <a:endParaRPr sz="1360">
              <a:solidFill>
                <a:schemeClr val="dk1"/>
              </a:solidFill>
              <a:latin typeface="Comic Sans MS"/>
              <a:ea typeface="Comic Sans MS"/>
              <a:cs typeface="Comic Sans MS"/>
              <a:sym typeface="Comic Sans MS"/>
            </a:endParaRPr>
          </a:p>
          <a:p>
            <a:pPr indent="0" lvl="0" marL="0" rtl="0" algn="l">
              <a:lnSpc>
                <a:spcPct val="105000"/>
              </a:lnSpc>
              <a:spcBef>
                <a:spcPts val="1200"/>
              </a:spcBef>
              <a:spcAft>
                <a:spcPts val="1200"/>
              </a:spcAft>
              <a:buSzPts val="770"/>
              <a:buNone/>
            </a:pPr>
            <a:r>
              <a:t/>
            </a:r>
            <a:endParaRPr sz="12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This </a:t>
            </a:r>
            <a:r>
              <a:rPr lang="en">
                <a:latin typeface="Comic Sans MS"/>
                <a:ea typeface="Comic Sans MS"/>
                <a:cs typeface="Comic Sans MS"/>
                <a:sym typeface="Comic Sans MS"/>
              </a:rPr>
              <a:t>Week’s Progress</a:t>
            </a:r>
            <a:endParaRPr>
              <a:latin typeface="Comic Sans MS"/>
              <a:ea typeface="Comic Sans MS"/>
              <a:cs typeface="Comic Sans MS"/>
              <a:sym typeface="Comic Sans MS"/>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Finalize the calibration </a:t>
            </a:r>
            <a:r>
              <a:rPr lang="en">
                <a:latin typeface="Comic Sans MS"/>
                <a:ea typeface="Comic Sans MS"/>
                <a:cs typeface="Comic Sans MS"/>
                <a:sym typeface="Comic Sans MS"/>
              </a:rPr>
              <a:t>parameters by merging all eight coincidence files into one uncalibrated root file</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Calibrated the merged root file → Outputs the calibrated parameters </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Using the global calibrated parameters, rerun the raw data files of the coincidence events → Outputs calibrated histograms of the following:</a:t>
            </a:r>
            <a:endParaRPr>
              <a:latin typeface="Comic Sans MS"/>
              <a:ea typeface="Comic Sans MS"/>
              <a:cs typeface="Comic Sans MS"/>
              <a:sym typeface="Comic Sans MS"/>
            </a:endParaRPr>
          </a:p>
          <a:p>
            <a:pPr indent="-325755" lvl="0" marL="914400" rtl="0" algn="l">
              <a:spcBef>
                <a:spcPts val="0"/>
              </a:spcBef>
              <a:spcAft>
                <a:spcPts val="0"/>
              </a:spcAft>
              <a:buSzPct val="100000"/>
              <a:buFont typeface="Comic Sans MS"/>
              <a:buChar char="-"/>
            </a:pPr>
            <a:r>
              <a:rPr lang="en">
                <a:latin typeface="Comic Sans MS"/>
                <a:ea typeface="Comic Sans MS"/>
                <a:cs typeface="Comic Sans MS"/>
                <a:sym typeface="Comic Sans MS"/>
              </a:rPr>
              <a:t>Calibrated Plane Drift Times, Drift Distances, and Residual Mean, Residual Sigma</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Running 120, 580, 800, 900 MeV/c missing momenta raw data files to check calibration</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1200"/>
              </a:spcBef>
              <a:spcAft>
                <a:spcPts val="0"/>
              </a:spcAft>
              <a:buNone/>
            </a:pPr>
            <a:r>
              <a:rPr b="1" lang="en">
                <a:solidFill>
                  <a:srgbClr val="FF0000"/>
                </a:solidFill>
                <a:latin typeface="Comic Sans MS"/>
                <a:ea typeface="Comic Sans MS"/>
                <a:cs typeface="Comic Sans MS"/>
                <a:sym typeface="Comic Sans MS"/>
              </a:rPr>
              <a:t>Residual</a:t>
            </a:r>
            <a:r>
              <a:rPr lang="en">
                <a:latin typeface="Comic Sans MS"/>
                <a:ea typeface="Comic Sans MS"/>
                <a:cs typeface="Comic Sans MS"/>
                <a:sym typeface="Comic Sans MS"/>
              </a:rPr>
              <a:t> := The difference of line fit compared to a measured space-point (collection of coordinates) from the plane wires fired. </a:t>
            </a:r>
            <a:endParaRPr>
              <a:latin typeface="Comic Sans MS"/>
              <a:ea typeface="Comic Sans MS"/>
              <a:cs typeface="Comic Sans MS"/>
              <a:sym typeface="Comic Sans MS"/>
            </a:endParaRPr>
          </a:p>
          <a:p>
            <a:pPr indent="0" lvl="0" marL="0" rtl="0" algn="l">
              <a:spcBef>
                <a:spcPts val="1200"/>
              </a:spcBef>
              <a:spcAft>
                <a:spcPts val="1200"/>
              </a:spcAft>
              <a:buNone/>
            </a:pPr>
            <a:r>
              <a:rPr i="1" lang="en">
                <a:solidFill>
                  <a:srgbClr val="FF0000"/>
                </a:solidFill>
                <a:latin typeface="Comic Sans MS"/>
                <a:ea typeface="Comic Sans MS"/>
                <a:cs typeface="Comic Sans MS"/>
                <a:sym typeface="Comic Sans MS"/>
              </a:rPr>
              <a:t>The residual measurement is used to determine the DC performance and the position of the particle tracks</a:t>
            </a: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pic>
        <p:nvPicPr>
          <p:cNvPr id="77" name="Google Shape;77;p16"/>
          <p:cNvPicPr preferRelativeResize="0"/>
          <p:nvPr/>
        </p:nvPicPr>
        <p:blipFill rotWithShape="1">
          <a:blip r:embed="rId3">
            <a:alphaModFix/>
          </a:blip>
          <a:srcRect b="0" l="1048" r="0" t="0"/>
          <a:stretch/>
        </p:blipFill>
        <p:spPr>
          <a:xfrm>
            <a:off x="379300" y="4463800"/>
            <a:ext cx="5241901" cy="572700"/>
          </a:xfrm>
          <a:prstGeom prst="rect">
            <a:avLst/>
          </a:prstGeom>
          <a:noFill/>
          <a:ln>
            <a:noFill/>
          </a:ln>
        </p:spPr>
      </p:pic>
      <p:sp>
        <p:nvSpPr>
          <p:cNvPr id="78" name="Google Shape;78;p16"/>
          <p:cNvSpPr txBox="1"/>
          <p:nvPr/>
        </p:nvSpPr>
        <p:spPr>
          <a:xfrm>
            <a:off x="5744800" y="4581550"/>
            <a:ext cx="1443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~9 hours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82200"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Calibration Graphs</a:t>
            </a:r>
            <a:endParaRPr b="1">
              <a:latin typeface="Comic Sans MS"/>
              <a:ea typeface="Comic Sans MS"/>
              <a:cs typeface="Comic Sans MS"/>
              <a:sym typeface="Comic Sans MS"/>
            </a:endParaRPr>
          </a:p>
        </p:txBody>
      </p:sp>
      <p:pic>
        <p:nvPicPr>
          <p:cNvPr id="84" name="Google Shape;84;p17"/>
          <p:cNvPicPr preferRelativeResize="0"/>
          <p:nvPr/>
        </p:nvPicPr>
        <p:blipFill rotWithShape="1">
          <a:blip r:embed="rId3">
            <a:alphaModFix/>
          </a:blip>
          <a:srcRect b="15383" l="0" r="882" t="0"/>
          <a:stretch/>
        </p:blipFill>
        <p:spPr>
          <a:xfrm>
            <a:off x="157800" y="1756000"/>
            <a:ext cx="4414199" cy="2409674"/>
          </a:xfrm>
          <a:prstGeom prst="rect">
            <a:avLst/>
          </a:prstGeom>
          <a:noFill/>
          <a:ln>
            <a:noFill/>
          </a:ln>
        </p:spPr>
      </p:pic>
      <p:sp>
        <p:nvSpPr>
          <p:cNvPr id="85" name="Google Shape;85;p17"/>
          <p:cNvSpPr txBox="1"/>
          <p:nvPr/>
        </p:nvSpPr>
        <p:spPr>
          <a:xfrm>
            <a:off x="182200" y="740200"/>
            <a:ext cx="744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omic Sans MS"/>
                <a:ea typeface="Comic Sans MS"/>
                <a:cs typeface="Comic Sans MS"/>
                <a:sym typeface="Comic Sans MS"/>
              </a:rPr>
              <a:t>Super High Momentum Spectrometer (SHMS) Plane Drift times</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Plane 1									       Plane 2</a:t>
            </a:r>
            <a:endParaRPr sz="1800">
              <a:solidFill>
                <a:schemeClr val="dk2"/>
              </a:solidFill>
              <a:latin typeface="Comic Sans MS"/>
              <a:ea typeface="Comic Sans MS"/>
              <a:cs typeface="Comic Sans MS"/>
              <a:sym typeface="Comic Sans MS"/>
            </a:endParaRPr>
          </a:p>
        </p:txBody>
      </p:sp>
      <p:pic>
        <p:nvPicPr>
          <p:cNvPr id="86" name="Google Shape;86;p17"/>
          <p:cNvPicPr preferRelativeResize="0"/>
          <p:nvPr/>
        </p:nvPicPr>
        <p:blipFill rotWithShape="1">
          <a:blip r:embed="rId4">
            <a:alphaModFix/>
          </a:blip>
          <a:srcRect b="15110" l="0" r="1380" t="0"/>
          <a:stretch/>
        </p:blipFill>
        <p:spPr>
          <a:xfrm>
            <a:off x="4773475" y="1699950"/>
            <a:ext cx="4329774" cy="2521775"/>
          </a:xfrm>
          <a:prstGeom prst="rect">
            <a:avLst/>
          </a:prstGeom>
          <a:noFill/>
          <a:ln>
            <a:noFill/>
          </a:ln>
        </p:spPr>
      </p:pic>
      <p:sp>
        <p:nvSpPr>
          <p:cNvPr id="87" name="Google Shape;87;p17"/>
          <p:cNvSpPr txBox="1"/>
          <p:nvPr/>
        </p:nvSpPr>
        <p:spPr>
          <a:xfrm>
            <a:off x="157800" y="4324375"/>
            <a:ext cx="4893600" cy="656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88" name="Google Shape;88;p17"/>
          <p:cNvSpPr/>
          <p:nvPr/>
        </p:nvSpPr>
        <p:spPr>
          <a:xfrm>
            <a:off x="1202625" y="4428725"/>
            <a:ext cx="240600" cy="185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1202625" y="4690025"/>
            <a:ext cx="240600" cy="1851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0" name="Google Shape;90;p17"/>
          <p:cNvSpPr txBox="1"/>
          <p:nvPr/>
        </p:nvSpPr>
        <p:spPr>
          <a:xfrm>
            <a:off x="3720575" y="1922875"/>
            <a:ext cx="299700" cy="7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1" name="Google Shape;91;p17"/>
          <p:cNvSpPr txBox="1"/>
          <p:nvPr/>
        </p:nvSpPr>
        <p:spPr>
          <a:xfrm>
            <a:off x="3680325" y="182822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Plane1</a:t>
            </a:r>
            <a:endParaRPr b="1" sz="600">
              <a:solidFill>
                <a:srgbClr val="171717"/>
              </a:solidFill>
            </a:endParaRPr>
          </a:p>
        </p:txBody>
      </p:sp>
      <p:sp>
        <p:nvSpPr>
          <p:cNvPr id="92" name="Google Shape;92;p17"/>
          <p:cNvSpPr txBox="1"/>
          <p:nvPr/>
        </p:nvSpPr>
        <p:spPr>
          <a:xfrm>
            <a:off x="8403250" y="1881475"/>
            <a:ext cx="173100" cy="7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3" name="Google Shape;93;p17"/>
          <p:cNvSpPr txBox="1"/>
          <p:nvPr/>
        </p:nvSpPr>
        <p:spPr>
          <a:xfrm>
            <a:off x="8232625" y="177002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Plane2</a:t>
            </a:r>
            <a:endParaRPr b="1" sz="600">
              <a:solidFill>
                <a:srgbClr val="17171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82200"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Calibration Graphs</a:t>
            </a:r>
            <a:endParaRPr b="1">
              <a:latin typeface="Comic Sans MS"/>
              <a:ea typeface="Comic Sans MS"/>
              <a:cs typeface="Comic Sans MS"/>
              <a:sym typeface="Comic Sans MS"/>
            </a:endParaRPr>
          </a:p>
        </p:txBody>
      </p:sp>
      <p:sp>
        <p:nvSpPr>
          <p:cNvPr id="99" name="Google Shape;99;p18"/>
          <p:cNvSpPr txBox="1"/>
          <p:nvPr/>
        </p:nvSpPr>
        <p:spPr>
          <a:xfrm>
            <a:off x="182200" y="740200"/>
            <a:ext cx="744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omic Sans MS"/>
                <a:ea typeface="Comic Sans MS"/>
                <a:cs typeface="Comic Sans MS"/>
                <a:sym typeface="Comic Sans MS"/>
              </a:rPr>
              <a:t>High Momentum Spectrometer (HMS) Plane Drift times</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Plane 1									   Plane 2</a:t>
            </a:r>
            <a:endParaRPr sz="1800">
              <a:solidFill>
                <a:schemeClr val="dk2"/>
              </a:solidFill>
              <a:latin typeface="Comic Sans MS"/>
              <a:ea typeface="Comic Sans MS"/>
              <a:cs typeface="Comic Sans MS"/>
              <a:sym typeface="Comic Sans MS"/>
            </a:endParaRPr>
          </a:p>
        </p:txBody>
      </p:sp>
      <p:sp>
        <p:nvSpPr>
          <p:cNvPr id="100" name="Google Shape;100;p18"/>
          <p:cNvSpPr txBox="1"/>
          <p:nvPr/>
        </p:nvSpPr>
        <p:spPr>
          <a:xfrm>
            <a:off x="157800" y="4324375"/>
            <a:ext cx="4893600" cy="656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101" name="Google Shape;101;p18"/>
          <p:cNvSpPr/>
          <p:nvPr/>
        </p:nvSpPr>
        <p:spPr>
          <a:xfrm>
            <a:off x="1202625" y="4428725"/>
            <a:ext cx="240600" cy="185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1202625" y="4690025"/>
            <a:ext cx="240600" cy="1851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03" name="Google Shape;103;p18"/>
          <p:cNvPicPr preferRelativeResize="0"/>
          <p:nvPr/>
        </p:nvPicPr>
        <p:blipFill>
          <a:blip r:embed="rId3">
            <a:alphaModFix/>
          </a:blip>
          <a:stretch>
            <a:fillRect/>
          </a:stretch>
        </p:blipFill>
        <p:spPr>
          <a:xfrm>
            <a:off x="311700" y="1756000"/>
            <a:ext cx="4143877" cy="2508976"/>
          </a:xfrm>
          <a:prstGeom prst="rect">
            <a:avLst/>
          </a:prstGeom>
          <a:noFill/>
          <a:ln>
            <a:noFill/>
          </a:ln>
        </p:spPr>
      </p:pic>
      <p:pic>
        <p:nvPicPr>
          <p:cNvPr id="104" name="Google Shape;104;p18"/>
          <p:cNvPicPr preferRelativeResize="0"/>
          <p:nvPr/>
        </p:nvPicPr>
        <p:blipFill>
          <a:blip r:embed="rId4">
            <a:alphaModFix/>
          </a:blip>
          <a:stretch>
            <a:fillRect/>
          </a:stretch>
        </p:blipFill>
        <p:spPr>
          <a:xfrm>
            <a:off x="4680950" y="1756000"/>
            <a:ext cx="4384527" cy="2415975"/>
          </a:xfrm>
          <a:prstGeom prst="rect">
            <a:avLst/>
          </a:prstGeom>
          <a:noFill/>
          <a:ln>
            <a:noFill/>
          </a:ln>
        </p:spPr>
      </p:pic>
      <p:sp>
        <p:nvSpPr>
          <p:cNvPr id="105" name="Google Shape;105;p18"/>
          <p:cNvSpPr txBox="1"/>
          <p:nvPr/>
        </p:nvSpPr>
        <p:spPr>
          <a:xfrm>
            <a:off x="3766300" y="1887525"/>
            <a:ext cx="166200" cy="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6" name="Google Shape;106;p18"/>
          <p:cNvSpPr txBox="1"/>
          <p:nvPr/>
        </p:nvSpPr>
        <p:spPr>
          <a:xfrm>
            <a:off x="8340425" y="1865175"/>
            <a:ext cx="166200" cy="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7" name="Google Shape;107;p18"/>
          <p:cNvSpPr txBox="1"/>
          <p:nvPr/>
        </p:nvSpPr>
        <p:spPr>
          <a:xfrm>
            <a:off x="3604700" y="177517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Plane1</a:t>
            </a:r>
            <a:endParaRPr b="1" sz="600">
              <a:solidFill>
                <a:srgbClr val="171717"/>
              </a:solidFill>
            </a:endParaRPr>
          </a:p>
        </p:txBody>
      </p:sp>
      <p:sp>
        <p:nvSpPr>
          <p:cNvPr id="108" name="Google Shape;108;p18"/>
          <p:cNvSpPr txBox="1"/>
          <p:nvPr/>
        </p:nvSpPr>
        <p:spPr>
          <a:xfrm>
            <a:off x="8176675" y="1756000"/>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Plane2</a:t>
            </a:r>
            <a:endParaRPr b="1" sz="600">
              <a:solidFill>
                <a:srgbClr val="17171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19659" l="0" r="901" t="0"/>
          <a:stretch/>
        </p:blipFill>
        <p:spPr>
          <a:xfrm>
            <a:off x="476650" y="29950"/>
            <a:ext cx="7824425" cy="4330424"/>
          </a:xfrm>
          <a:prstGeom prst="rect">
            <a:avLst/>
          </a:prstGeom>
          <a:noFill/>
          <a:ln>
            <a:noFill/>
          </a:ln>
        </p:spPr>
      </p:pic>
      <p:sp>
        <p:nvSpPr>
          <p:cNvPr id="114" name="Google Shape;114;p19"/>
          <p:cNvSpPr txBox="1"/>
          <p:nvPr/>
        </p:nvSpPr>
        <p:spPr>
          <a:xfrm>
            <a:off x="120800" y="4250375"/>
            <a:ext cx="48936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115" name="Google Shape;115;p19"/>
          <p:cNvSpPr/>
          <p:nvPr/>
        </p:nvSpPr>
        <p:spPr>
          <a:xfrm>
            <a:off x="1165625" y="4354725"/>
            <a:ext cx="240600" cy="1851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9"/>
          <p:cNvSpPr/>
          <p:nvPr/>
        </p:nvSpPr>
        <p:spPr>
          <a:xfrm>
            <a:off x="1165625" y="4616025"/>
            <a:ext cx="240600" cy="185100"/>
          </a:xfrm>
          <a:prstGeom prst="ellipse">
            <a:avLst/>
          </a:prstGeom>
          <a:solidFill>
            <a:srgbClr val="00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Next steps…</a:t>
            </a:r>
            <a:endParaRPr>
              <a:latin typeface="Comic Sans MS"/>
              <a:ea typeface="Comic Sans MS"/>
              <a:cs typeface="Comic Sans MS"/>
              <a:sym typeface="Comic Sans MS"/>
            </a:endParaRPr>
          </a:p>
        </p:txBody>
      </p:sp>
      <p:sp>
        <p:nvSpPr>
          <p:cNvPr id="122" name="Google Shape;122;p20"/>
          <p:cNvSpPr txBox="1"/>
          <p:nvPr/>
        </p:nvSpPr>
        <p:spPr>
          <a:xfrm>
            <a:off x="388550" y="1091600"/>
            <a:ext cx="8443800" cy="1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omic Sans MS"/>
                <a:ea typeface="Comic Sans MS"/>
                <a:cs typeface="Comic Sans MS"/>
                <a:sym typeface="Comic Sans MS"/>
              </a:rPr>
              <a:t>Check calibration parameters:</a:t>
            </a:r>
            <a:endParaRPr sz="2000">
              <a:solidFill>
                <a:schemeClr val="dk2"/>
              </a:solidFill>
              <a:latin typeface="Comic Sans MS"/>
              <a:ea typeface="Comic Sans MS"/>
              <a:cs typeface="Comic Sans MS"/>
              <a:sym typeface="Comic Sans MS"/>
            </a:endParaRPr>
          </a:p>
          <a:p>
            <a:pPr indent="-355600" lvl="0" marL="914400" rtl="0" algn="l">
              <a:spcBef>
                <a:spcPts val="0"/>
              </a:spcBef>
              <a:spcAft>
                <a:spcPts val="0"/>
              </a:spcAft>
              <a:buClr>
                <a:schemeClr val="dk2"/>
              </a:buClr>
              <a:buSzPts val="2000"/>
              <a:buFont typeface="Comic Sans MS"/>
              <a:buChar char="➔"/>
            </a:pPr>
            <a:r>
              <a:rPr lang="en" sz="2000">
                <a:solidFill>
                  <a:schemeClr val="dk2"/>
                </a:solidFill>
                <a:latin typeface="Comic Sans MS"/>
                <a:ea typeface="Comic Sans MS"/>
                <a:cs typeface="Comic Sans MS"/>
                <a:sym typeface="Comic Sans MS"/>
              </a:rPr>
              <a:t>Analyze the histograms of the calibrated coincidence events </a:t>
            </a:r>
            <a:endParaRPr sz="2000">
              <a:solidFill>
                <a:schemeClr val="dk2"/>
              </a:solidFill>
              <a:latin typeface="Comic Sans MS"/>
              <a:ea typeface="Comic Sans MS"/>
              <a:cs typeface="Comic Sans MS"/>
              <a:sym typeface="Comic Sans MS"/>
            </a:endParaRPr>
          </a:p>
          <a:p>
            <a:pPr indent="-355600" lvl="0" marL="914400" rtl="0" algn="l">
              <a:spcBef>
                <a:spcPts val="0"/>
              </a:spcBef>
              <a:spcAft>
                <a:spcPts val="0"/>
              </a:spcAft>
              <a:buClr>
                <a:schemeClr val="dk2"/>
              </a:buClr>
              <a:buSzPts val="2000"/>
              <a:buFont typeface="Comic Sans MS"/>
              <a:buChar char="➔"/>
            </a:pPr>
            <a:r>
              <a:rPr lang="en" sz="2000">
                <a:solidFill>
                  <a:schemeClr val="dk2"/>
                </a:solidFill>
                <a:latin typeface="Comic Sans MS"/>
                <a:ea typeface="Comic Sans MS"/>
                <a:cs typeface="Comic Sans MS"/>
                <a:sym typeface="Comic Sans MS"/>
              </a:rPr>
              <a:t>Finalize the analysis of the missing momenta histograms to check accuracy of </a:t>
            </a:r>
            <a:r>
              <a:rPr lang="en" sz="2000">
                <a:solidFill>
                  <a:schemeClr val="dk2"/>
                </a:solidFill>
                <a:latin typeface="Comic Sans MS"/>
                <a:ea typeface="Comic Sans MS"/>
                <a:cs typeface="Comic Sans MS"/>
                <a:sym typeface="Comic Sans MS"/>
              </a:rPr>
              <a:t>calibration</a:t>
            </a:r>
            <a:r>
              <a:rPr lang="en" sz="2000">
                <a:solidFill>
                  <a:schemeClr val="dk2"/>
                </a:solidFill>
                <a:latin typeface="Comic Sans MS"/>
                <a:ea typeface="Comic Sans MS"/>
                <a:cs typeface="Comic Sans MS"/>
                <a:sym typeface="Comic Sans MS"/>
              </a:rPr>
              <a:t> parameters </a:t>
            </a:r>
            <a:endParaRPr sz="20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 </a:t>
            </a:r>
            <a:endParaRPr sz="1800">
              <a:solidFill>
                <a:schemeClr val="dk2"/>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