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589db201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589db201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589db201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589db201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589db201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589db201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589db201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589db201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589db201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589db201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589db201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589db201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86650" y="75082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50"/>
              <a:t>Week 3</a:t>
            </a:r>
            <a:endParaRPr sz="42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50"/>
              <a:t>CUA REU</a:t>
            </a:r>
            <a:endParaRPr sz="42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50"/>
              <a:t>Nuclear Physics</a:t>
            </a:r>
            <a:endParaRPr sz="425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461848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Richard Lara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Progress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467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en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his week I have </a:t>
            </a:r>
            <a:r>
              <a:rPr lang="en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officially</a:t>
            </a:r>
            <a:r>
              <a:rPr lang="en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finished the calibration of the drift </a:t>
            </a:r>
            <a:r>
              <a:rPr lang="en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chambers and uploaded the Drift Chamber calibration data to Dr. Yero’s GitHub repository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ic Sans MS"/>
              <a:buChar char="-"/>
            </a:pPr>
            <a:r>
              <a:rPr lang="en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Further reading Dr. Yero’s thesis 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ic Sans MS"/>
              <a:buChar char="-"/>
            </a:pPr>
            <a:r>
              <a:rPr lang="en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Reading documentation about the procedure for the calibration of drift chambers 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ic Sans MS"/>
              <a:buChar char="-"/>
            </a:pPr>
            <a:r>
              <a:rPr lang="en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Reading Nuclear &amp; Elementary Particle Physics textbooks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434343"/>
                </a:solidFill>
                <a:highlight>
                  <a:schemeClr val="accent6"/>
                </a:highlight>
                <a:latin typeface="Comic Sans MS"/>
                <a:ea typeface="Comic Sans MS"/>
                <a:cs typeface="Comic Sans MS"/>
                <a:sym typeface="Comic Sans MS"/>
              </a:rPr>
              <a:t>Goal</a:t>
            </a:r>
            <a:r>
              <a:rPr lang="en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Familiarize</a:t>
            </a:r>
            <a:r>
              <a:rPr lang="en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myself with introductory Nuclear Physics terminology and concepts 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Drift Chamber’s Planes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00975"/>
            <a:ext cx="8520600" cy="373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Radiation hardening</a:t>
            </a: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 of making electronic components and circuits resistant to radiation damage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Material commonly used: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Char char="-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Lead Glass and Leaded Polymers 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Char char="-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Tungsten 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Char char="-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Metal alloys 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Drift Chamber Planes: 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Char char="-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Aluminum frames used for radiation shielding (lightweight material) 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Char char="-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SHMS and HMS have Copper-Plated </a:t>
            </a: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Beryllium</a:t>
            </a: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field wires 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chemeClr val="accent6"/>
                </a:highlight>
                <a:latin typeface="Comic Sans MS"/>
                <a:ea typeface="Comic Sans MS"/>
                <a:cs typeface="Comic Sans MS"/>
                <a:sym typeface="Comic Sans MS"/>
              </a:rPr>
              <a:t>SHMS: 80</a:t>
            </a:r>
            <a:r>
              <a:rPr lang="en" sz="1500">
                <a:solidFill>
                  <a:srgbClr val="000000"/>
                </a:solidFill>
                <a:highlight>
                  <a:schemeClr val="accent6"/>
                </a:highlight>
                <a:latin typeface="Comic Sans MS"/>
                <a:ea typeface="Comic Sans MS"/>
                <a:cs typeface="Comic Sans MS"/>
                <a:sym typeface="Comic Sans MS"/>
              </a:rPr>
              <a:t>μm </a:t>
            </a: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		</a:t>
            </a:r>
            <a:r>
              <a:rPr lang="en" sz="1500">
                <a:solidFill>
                  <a:srgbClr val="000000"/>
                </a:solidFill>
                <a:highlight>
                  <a:schemeClr val="accent6"/>
                </a:highlight>
                <a:latin typeface="Comic Sans MS"/>
                <a:ea typeface="Comic Sans MS"/>
                <a:cs typeface="Comic Sans MS"/>
                <a:sym typeface="Comic Sans MS"/>
              </a:rPr>
              <a:t>HMS: 100μm</a:t>
            </a:r>
            <a:endParaRPr sz="1500">
              <a:solidFill>
                <a:srgbClr val="000000"/>
              </a:solidFill>
              <a:highlight>
                <a:schemeClr val="accent6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Char char="-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Both SHMS and HMS have </a:t>
            </a:r>
            <a:r>
              <a:rPr i="1"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20μm</a:t>
            </a: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gold-plated tungsten sense wires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73600" y="379800"/>
            <a:ext cx="3999900" cy="4383900"/>
          </a:xfrm>
          <a:prstGeom prst="rect">
            <a:avLst/>
          </a:prstGeom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Field Wires: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Kept at a negative potential (~-1940V) relative to the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zero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potential maintained by sense wires → potential difference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establishes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an electric field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Properties of Copper Plating: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Excellent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conductor of electricity; ease of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plating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onto beryllium; provides some level of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protection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against corrosion and oxidation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Properties of Beryllium: </a:t>
            </a:r>
            <a:endParaRPr b="1" sz="1200">
              <a:solidFill>
                <a:schemeClr val="accent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Low density (1.85Mg/m^3); High stiffness; Good thermal conductivity;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relatively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transparent to forms of radiation → minimizes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interference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in particle detection 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Combined: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Beryllium’s good radiation tolerance makes wires less likely to suffer radiation damage. 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Beryllium and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copper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thermal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conductivity reduces the risk of overheating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883200" y="379800"/>
            <a:ext cx="3999900" cy="4383900"/>
          </a:xfrm>
          <a:prstGeom prst="rect">
            <a:avLst/>
          </a:prstGeom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Sense Wires: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An anode wire in multiwire chambers on which the avalanche of electrons is collected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Properties of Gold Plating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Highly resistant to corrosion and oxidation; excellent conductor of electricity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Properties of Tungsten: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High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density [19.28g/cm^3]→ excellent for radiation shielding 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High Melting point [3,422 C]; High Durability 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Combined: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Durable material that maintains its properties over time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Gold plating prevents tungsten from corroding, while tungsten provides effective radiation shielding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Excellent electrical conductivity of gold combined with the structural properties of tungsten   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67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How are the drift times converted to drift distances?</a:t>
            </a:r>
            <a:endParaRPr sz="2100"/>
          </a:p>
        </p:txBody>
      </p:sp>
      <p:sp>
        <p:nvSpPr>
          <p:cNvPr id="81" name="Google Shape;81;p17"/>
          <p:cNvSpPr/>
          <p:nvPr/>
        </p:nvSpPr>
        <p:spPr>
          <a:xfrm>
            <a:off x="4206299" y="1483300"/>
            <a:ext cx="341303" cy="68340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Comic Sans MS"/>
              </a:rPr>
              <a:t>?</a:t>
            </a:r>
          </a:p>
        </p:txBody>
      </p:sp>
      <p:cxnSp>
        <p:nvCxnSpPr>
          <p:cNvPr id="82" name="Google Shape;82;p17"/>
          <p:cNvCxnSpPr/>
          <p:nvPr/>
        </p:nvCxnSpPr>
        <p:spPr>
          <a:xfrm flipH="1" rot="10800000">
            <a:off x="4107900" y="2486475"/>
            <a:ext cx="601800" cy="3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75" y="1142725"/>
            <a:ext cx="3834401" cy="26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800" y="1300475"/>
            <a:ext cx="4053299" cy="23611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378100" y="3883750"/>
            <a:ext cx="7997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Drift distance: refers to how far the path of particle was from the sense wire fired</a:t>
            </a:r>
            <a:endParaRPr sz="13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Afterwords, the collection of sense wire hits are fitted in each drift chamber, and the best chi^2-fit is chosen as the best reconstructed trajectory</a:t>
            </a:r>
            <a:endParaRPr sz="13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chemeClr val="accent6"/>
                </a:highlight>
                <a:latin typeface="Comic Sans MS"/>
                <a:ea typeface="Comic Sans MS"/>
                <a:cs typeface="Comic Sans MS"/>
                <a:sym typeface="Comic Sans MS"/>
              </a:rPr>
              <a:t>Goal: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Reread and continue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reading to get a better understanding of Nuclear Physics and functions of the SHMS and HMS components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Tour of Hall C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Start working on phase 2 of my project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