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2"/>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0" name="Google Shape;40;p11"/>
          <p:cNvSpPr txBox="1"/>
          <p:nvPr>
            <p:ph idx="1" type="body"/>
          </p:nvPr>
        </p:nvSpPr>
        <p:spPr>
          <a:xfrm>
            <a:off x="2194560" y="7702560"/>
            <a:ext cx="3950172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1"/>
          <p:cNvSpPr txBox="1"/>
          <p:nvPr>
            <p:ph idx="2" type="body"/>
          </p:nvPr>
        </p:nvSpPr>
        <p:spPr>
          <a:xfrm>
            <a:off x="2194560" y="17674920"/>
            <a:ext cx="3950172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4" name="Google Shape;44;p12"/>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2"/>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2"/>
          <p:cNvSpPr txBox="1"/>
          <p:nvPr>
            <p:ph idx="3" type="body"/>
          </p:nvPr>
        </p:nvSpPr>
        <p:spPr>
          <a:xfrm>
            <a:off x="22435200" y="1767492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4" type="body"/>
          </p:nvPr>
        </p:nvSpPr>
        <p:spPr>
          <a:xfrm>
            <a:off x="2194560" y="1767492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0" name="Google Shape;50;p13"/>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3"/>
          <p:cNvSpPr txBox="1"/>
          <p:nvPr>
            <p:ph idx="2" type="body"/>
          </p:nvPr>
        </p:nvSpPr>
        <p:spPr>
          <a:xfrm>
            <a:off x="2194560" y="7702560"/>
            <a:ext cx="3950172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13"/>
          <p:cNvSpPr/>
          <p:nvPr/>
        </p:nvSpPr>
        <p:spPr>
          <a:xfrm>
            <a:off x="2194560" y="7702560"/>
            <a:ext cx="39501720" cy="19092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194560" y="7702560"/>
            <a:ext cx="39501720" cy="19092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 name="Google Shape;14;p4"/>
          <p:cNvSpPr txBox="1"/>
          <p:nvPr>
            <p:ph idx="1" type="subTitle"/>
          </p:nvPr>
        </p:nvSpPr>
        <p:spPr>
          <a:xfrm>
            <a:off x="2194560" y="7702560"/>
            <a:ext cx="39501720" cy="19092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5"/>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Google Shape;18;p5"/>
          <p:cNvSpPr txBox="1"/>
          <p:nvPr>
            <p:ph idx="2" type="body"/>
          </p:nvPr>
        </p:nvSpPr>
        <p:spPr>
          <a:xfrm>
            <a:off x="22435200" y="7702560"/>
            <a:ext cx="1927656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1496160" y="4765320"/>
            <a:ext cx="40898160" cy="60892199"/>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5" name="Google Shape;25;p8"/>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Google Shape;26;p8"/>
          <p:cNvSpPr txBox="1"/>
          <p:nvPr>
            <p:ph idx="2" type="body"/>
          </p:nvPr>
        </p:nvSpPr>
        <p:spPr>
          <a:xfrm>
            <a:off x="2194560" y="1767492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8"/>
          <p:cNvSpPr txBox="1"/>
          <p:nvPr>
            <p:ph idx="3" type="body"/>
          </p:nvPr>
        </p:nvSpPr>
        <p:spPr>
          <a:xfrm>
            <a:off x="22435200" y="7702560"/>
            <a:ext cx="1927656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0" name="Google Shape;30;p9"/>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9"/>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9"/>
          <p:cNvSpPr txBox="1"/>
          <p:nvPr>
            <p:ph idx="3" type="body"/>
          </p:nvPr>
        </p:nvSpPr>
        <p:spPr>
          <a:xfrm>
            <a:off x="22435200" y="1767492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5" name="Google Shape;35;p10"/>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10"/>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10"/>
          <p:cNvSpPr txBox="1"/>
          <p:nvPr>
            <p:ph idx="3" type="body"/>
          </p:nvPr>
        </p:nvSpPr>
        <p:spPr>
          <a:xfrm>
            <a:off x="2194560" y="17674920"/>
            <a:ext cx="39501720" cy="91069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4765320"/>
            <a:ext cx="40898160" cy="1313604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jpg"/><Relationship Id="rId22" Type="http://schemas.openxmlformats.org/officeDocument/2006/relationships/image" Target="../media/image6.png"/><Relationship Id="rId21" Type="http://schemas.openxmlformats.org/officeDocument/2006/relationships/image" Target="../media/image8.png"/><Relationship Id="rId24" Type="http://schemas.openxmlformats.org/officeDocument/2006/relationships/image" Target="../media/image17.png"/><Relationship Id="rId23"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4.png"/><Relationship Id="rId26" Type="http://schemas.openxmlformats.org/officeDocument/2006/relationships/image" Target="../media/image21.png"/><Relationship Id="rId25" Type="http://schemas.openxmlformats.org/officeDocument/2006/relationships/image" Target="../media/image19.png"/><Relationship Id="rId28" Type="http://schemas.openxmlformats.org/officeDocument/2006/relationships/image" Target="../media/image26.png"/><Relationship Id="rId27"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18.png"/><Relationship Id="rId29" Type="http://schemas.openxmlformats.org/officeDocument/2006/relationships/image" Target="../media/image22.png"/><Relationship Id="rId7" Type="http://schemas.openxmlformats.org/officeDocument/2006/relationships/image" Target="../media/image9.png"/><Relationship Id="rId8" Type="http://schemas.openxmlformats.org/officeDocument/2006/relationships/image" Target="../media/image1.png"/><Relationship Id="rId11" Type="http://schemas.openxmlformats.org/officeDocument/2006/relationships/image" Target="../media/image13.png"/><Relationship Id="rId10" Type="http://schemas.openxmlformats.org/officeDocument/2006/relationships/image" Target="../media/image4.png"/><Relationship Id="rId13" Type="http://schemas.openxmlformats.org/officeDocument/2006/relationships/image" Target="../media/image23.png"/><Relationship Id="rId12" Type="http://schemas.openxmlformats.org/officeDocument/2006/relationships/image" Target="../media/image7.png"/><Relationship Id="rId15" Type="http://schemas.openxmlformats.org/officeDocument/2006/relationships/image" Target="../media/image24.png"/><Relationship Id="rId14" Type="http://schemas.openxmlformats.org/officeDocument/2006/relationships/image" Target="../media/image3.png"/><Relationship Id="rId17" Type="http://schemas.openxmlformats.org/officeDocument/2006/relationships/image" Target="../media/image12.png"/><Relationship Id="rId16" Type="http://schemas.openxmlformats.org/officeDocument/2006/relationships/image" Target="../media/image27.png"/><Relationship Id="rId19" Type="http://schemas.openxmlformats.org/officeDocument/2006/relationships/image" Target="../media/image5.png"/><Relationship Id="rId1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14"/>
          <p:cNvSpPr/>
          <p:nvPr/>
        </p:nvSpPr>
        <p:spPr>
          <a:xfrm>
            <a:off x="0" y="0"/>
            <a:ext cx="43890481" cy="6334560"/>
          </a:xfrm>
          <a:prstGeom prst="bevel">
            <a:avLst>
              <a:gd fmla="val 12500" name="adj"/>
            </a:avLst>
          </a:prstGeom>
          <a:gradFill>
            <a:gsLst>
              <a:gs pos="0">
                <a:srgbClr val="DDDDDD"/>
              </a:gs>
              <a:gs pos="100000">
                <a:srgbClr val="919191"/>
              </a:gs>
            </a:gsLst>
            <a:path path="circle">
              <a:fillToRect b="50%" l="50%" r="50%" t="50%"/>
            </a:path>
            <a:tileRect/>
          </a:gradFill>
          <a:ln cap="flat" cmpd="sng" w="15227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972000" y="706320"/>
            <a:ext cx="42071400" cy="4921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12500" u="none" cap="none" strike="noStrike">
                <a:solidFill>
                  <a:srgbClr val="000000"/>
                </a:solidFill>
                <a:latin typeface="Comic Sans MS"/>
                <a:ea typeface="Comic Sans MS"/>
                <a:cs typeface="Comic Sans MS"/>
                <a:sym typeface="Comic Sans MS"/>
              </a:rPr>
              <a:t>Simulations for Pion and Kaon Structure Functions</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6800" u="none" cap="none" strike="noStrike">
                <a:solidFill>
                  <a:srgbClr val="000000"/>
                </a:solidFill>
                <a:latin typeface="Comic Sans MS"/>
                <a:ea typeface="Comic Sans MS"/>
                <a:cs typeface="Comic Sans MS"/>
                <a:sym typeface="Comic Sans MS"/>
              </a:rPr>
              <a:t>The Catholic University of America</a:t>
            </a:r>
            <a:endParaRPr b="0" i="0" sz="6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4800" u="none" cap="none" strike="noStrike">
                <a:solidFill>
                  <a:srgbClr val="990000"/>
                </a:solidFill>
                <a:latin typeface="Comic Sans MS"/>
                <a:ea typeface="Comic Sans MS"/>
                <a:cs typeface="Comic Sans MS"/>
                <a:sym typeface="Comic Sans MS"/>
              </a:rPr>
              <a:t>Richard L</a:t>
            </a:r>
            <a:r>
              <a:rPr lang="en-US" sz="4800">
                <a:solidFill>
                  <a:srgbClr val="990000"/>
                </a:solidFill>
                <a:latin typeface="Comic Sans MS"/>
                <a:ea typeface="Comic Sans MS"/>
                <a:cs typeface="Comic Sans MS"/>
                <a:sym typeface="Comic Sans MS"/>
              </a:rPr>
              <a:t>. </a:t>
            </a:r>
            <a:r>
              <a:rPr b="0" i="0" lang="en-US" sz="4800" u="none" cap="none" strike="noStrike">
                <a:solidFill>
                  <a:srgbClr val="990000"/>
                </a:solidFill>
                <a:latin typeface="Comic Sans MS"/>
                <a:ea typeface="Comic Sans MS"/>
                <a:cs typeface="Comic Sans MS"/>
                <a:sym typeface="Comic Sans MS"/>
              </a:rPr>
              <a:t>Trotta III</a:t>
            </a:r>
            <a:endParaRPr b="0" i="0" sz="1800" u="none" cap="none" strike="noStrike">
              <a:solidFill>
                <a:srgbClr val="000000"/>
              </a:solidFill>
              <a:latin typeface="Arial"/>
              <a:ea typeface="Arial"/>
              <a:cs typeface="Arial"/>
              <a:sym typeface="Arial"/>
            </a:endParaRPr>
          </a:p>
        </p:txBody>
      </p:sp>
      <p:sp>
        <p:nvSpPr>
          <p:cNvPr id="60" name="Google Shape;60;p14"/>
          <p:cNvSpPr/>
          <p:nvPr/>
        </p:nvSpPr>
        <p:spPr>
          <a:xfrm>
            <a:off x="380305" y="6553290"/>
            <a:ext cx="12079500" cy="25776600"/>
          </a:xfrm>
          <a:prstGeom prst="round2DiagRect">
            <a:avLst>
              <a:gd fmla="val 16667" name="adj1"/>
              <a:gd fmla="val 0" name="adj2"/>
            </a:avLst>
          </a:prstGeom>
          <a:gradFill>
            <a:gsLst>
              <a:gs pos="0">
                <a:srgbClr val="DDDDDD"/>
              </a:gs>
              <a:gs pos="100000">
                <a:srgbClr val="919191"/>
              </a:gs>
            </a:gsLst>
            <a:path path="circle">
              <a:fillToRect b="50%" l="50%" r="50%" t="50%"/>
            </a:path>
            <a:tileRect/>
          </a:gradFill>
          <a:ln cap="flat" cmpd="sng" w="11447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a:off x="31457919" y="6581385"/>
            <a:ext cx="12079500" cy="25792500"/>
          </a:xfrm>
          <a:prstGeom prst="round2DiagRect">
            <a:avLst>
              <a:gd fmla="val 16667" name="adj1"/>
              <a:gd fmla="val 0" name="adj2"/>
            </a:avLst>
          </a:prstGeom>
          <a:gradFill>
            <a:gsLst>
              <a:gs pos="0">
                <a:srgbClr val="DDDDDD"/>
              </a:gs>
              <a:gs pos="100000">
                <a:srgbClr val="919191"/>
              </a:gs>
            </a:gsLst>
            <a:path path="circle">
              <a:fillToRect b="50%" l="50%" r="50%" t="50%"/>
            </a:path>
            <a:tileRect/>
          </a:gradFill>
          <a:ln cap="flat" cmpd="sng" w="11447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3100400" y="6585840"/>
            <a:ext cx="17689800" cy="22491000"/>
          </a:xfrm>
          <a:prstGeom prst="roundRect">
            <a:avLst>
              <a:gd fmla="val 16667" name="adj"/>
            </a:avLst>
          </a:prstGeom>
          <a:gradFill>
            <a:gsLst>
              <a:gs pos="0">
                <a:srgbClr val="DDDDDD"/>
              </a:gs>
              <a:gs pos="100000">
                <a:srgbClr val="919191"/>
              </a:gs>
            </a:gsLst>
            <a:path path="circle">
              <a:fillToRect b="50%" l="50%" r="50%" t="50%"/>
            </a:path>
            <a:tileRect/>
          </a:gradFill>
          <a:ln cap="flat" cmpd="sng" w="11447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pic>
        <p:nvPicPr>
          <p:cNvPr id="63" name="Google Shape;63;p14"/>
          <p:cNvPicPr preferRelativeResize="0"/>
          <p:nvPr/>
        </p:nvPicPr>
        <p:blipFill rotWithShape="1">
          <a:blip r:embed="rId3">
            <a:alphaModFix/>
          </a:blip>
          <a:srcRect b="0" l="0" r="0" t="0"/>
          <a:stretch/>
        </p:blipFill>
        <p:spPr>
          <a:xfrm>
            <a:off x="40346281" y="2739600"/>
            <a:ext cx="1990800" cy="2549160"/>
          </a:xfrm>
          <a:prstGeom prst="rect">
            <a:avLst/>
          </a:prstGeom>
          <a:noFill/>
          <a:ln>
            <a:noFill/>
          </a:ln>
        </p:spPr>
      </p:pic>
      <p:sp>
        <p:nvSpPr>
          <p:cNvPr id="64" name="Google Shape;64;p14"/>
          <p:cNvSpPr/>
          <p:nvPr/>
        </p:nvSpPr>
        <p:spPr>
          <a:xfrm flipH="1">
            <a:off x="16470659" y="29328119"/>
            <a:ext cx="11728500" cy="3033300"/>
          </a:xfrm>
          <a:prstGeom prst="round2SameRect">
            <a:avLst>
              <a:gd fmla="val 16667" name="adj1"/>
              <a:gd fmla="val 0" name="adj2"/>
            </a:avLst>
          </a:prstGeom>
          <a:solidFill>
            <a:srgbClr val="ADADAD"/>
          </a:solidFill>
          <a:ln cap="flat" cmpd="sng" w="11447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rPr lang="en-US" sz="1800"/>
              <a:t>I would like to thank </a:t>
            </a:r>
            <a:r>
              <a:rPr i="0" lang="en-US" sz="1800" u="none" cap="none" strike="noStrike">
                <a:solidFill>
                  <a:srgbClr val="000000"/>
                </a:solidFill>
              </a:rPr>
              <a:t>Dr. Kijun Park</a:t>
            </a:r>
            <a:r>
              <a:rPr lang="en-US" sz="1800"/>
              <a:t> </a:t>
            </a:r>
            <a:r>
              <a:rPr i="0" lang="en-US" sz="1800" u="none" cap="none" strike="noStrike">
                <a:solidFill>
                  <a:srgbClr val="000000"/>
                </a:solidFill>
              </a:rPr>
              <a:t>fo</a:t>
            </a:r>
            <a:r>
              <a:rPr lang="en-US" sz="1800"/>
              <a:t>r providing the code to do the simulations and allowing me to use some of his plots,</a:t>
            </a:r>
            <a:r>
              <a:rPr lang="en-US" sz="1800">
                <a:solidFill>
                  <a:schemeClr val="dk1"/>
                </a:solidFill>
              </a:rPr>
              <a:t> Dr. Craig Roberts for allowing me to use his plots and the insights of his work, Andres Vargas for his contributions toward plot creation, and Dr. Tanja Horn for plot contributions and guiding me throughout the process. This poster was supported in part by NSF grants PHY1306227 and 1306418.</a:t>
            </a:r>
            <a:endParaRPr i="0" sz="1800" u="none" cap="none" strike="noStrike">
              <a:solidFill>
                <a:srgbClr val="000000"/>
              </a:solidFill>
            </a:endParaRPr>
          </a:p>
        </p:txBody>
      </p:sp>
      <p:pic>
        <p:nvPicPr>
          <p:cNvPr id="65" name="Google Shape;65;p14"/>
          <p:cNvPicPr preferRelativeResize="0"/>
          <p:nvPr/>
        </p:nvPicPr>
        <p:blipFill rotWithShape="1">
          <a:blip r:embed="rId4">
            <a:alphaModFix/>
          </a:blip>
          <a:srcRect b="0" l="0" r="0" t="0"/>
          <a:stretch/>
        </p:blipFill>
        <p:spPr>
          <a:xfrm>
            <a:off x="21680641" y="22793759"/>
            <a:ext cx="7483680" cy="4888080"/>
          </a:xfrm>
          <a:prstGeom prst="rect">
            <a:avLst/>
          </a:prstGeom>
          <a:noFill/>
          <a:ln>
            <a:noFill/>
          </a:ln>
        </p:spPr>
      </p:pic>
      <p:sp>
        <p:nvSpPr>
          <p:cNvPr id="66" name="Google Shape;66;p14"/>
          <p:cNvSpPr/>
          <p:nvPr/>
        </p:nvSpPr>
        <p:spPr>
          <a:xfrm>
            <a:off x="2189880" y="6828120"/>
            <a:ext cx="9678600" cy="121212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633680" y="15194159"/>
            <a:ext cx="10234440" cy="164772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2471281" y="6871680"/>
            <a:ext cx="9678600" cy="121212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2471269" y="21174480"/>
            <a:ext cx="9678600" cy="121200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7106120" y="6791400"/>
            <a:ext cx="9678600" cy="191088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9359000" y="29328119"/>
            <a:ext cx="5954760" cy="121212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343240" y="7003800"/>
            <a:ext cx="9228960" cy="8607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4800" u="none" cap="none" strike="noStrike">
                <a:solidFill>
                  <a:srgbClr val="000000"/>
                </a:solidFill>
                <a:latin typeface="Comic Sans MS"/>
                <a:ea typeface="Comic Sans MS"/>
                <a:cs typeface="Comic Sans MS"/>
                <a:sym typeface="Comic Sans MS"/>
              </a:rPr>
              <a:t>QCD Science Questions</a:t>
            </a:r>
            <a:endParaRPr b="0" i="0" sz="1800" u="none" cap="none" strike="noStrike">
              <a:solidFill>
                <a:srgbClr val="000000"/>
              </a:solidFill>
              <a:latin typeface="Arial"/>
              <a:ea typeface="Arial"/>
              <a:cs typeface="Arial"/>
              <a:sym typeface="Arial"/>
            </a:endParaRPr>
          </a:p>
        </p:txBody>
      </p:sp>
      <p:sp>
        <p:nvSpPr>
          <p:cNvPr id="73" name="Google Shape;73;p14"/>
          <p:cNvSpPr/>
          <p:nvPr/>
        </p:nvSpPr>
        <p:spPr>
          <a:xfrm>
            <a:off x="2486160" y="15407641"/>
            <a:ext cx="9086040" cy="785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Why should you be interested in pions and kaons?</a:t>
            </a:r>
            <a:endParaRPr b="0" i="0" sz="1800" u="none" cap="none" strike="noStrike">
              <a:solidFill>
                <a:srgbClr val="000000"/>
              </a:solidFill>
              <a:latin typeface="Arial"/>
              <a:ea typeface="Arial"/>
              <a:cs typeface="Arial"/>
              <a:sym typeface="Arial"/>
            </a:endParaRPr>
          </a:p>
        </p:txBody>
      </p:sp>
      <p:sp>
        <p:nvSpPr>
          <p:cNvPr id="74" name="Google Shape;74;p14"/>
          <p:cNvSpPr/>
          <p:nvPr/>
        </p:nvSpPr>
        <p:spPr>
          <a:xfrm>
            <a:off x="17402400" y="7140600"/>
            <a:ext cx="9086040" cy="121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Interest in Pion/Kaon Structure Functions – quarks and gluons</a:t>
            </a:r>
            <a:endParaRPr b="0" i="0" sz="1800" u="none" cap="none" strike="noStrike">
              <a:solidFill>
                <a:srgbClr val="000000"/>
              </a:solidFill>
              <a:latin typeface="Arial"/>
              <a:ea typeface="Arial"/>
              <a:cs typeface="Arial"/>
              <a:sym typeface="Arial"/>
            </a:endParaRPr>
          </a:p>
        </p:txBody>
      </p:sp>
      <p:sp>
        <p:nvSpPr>
          <p:cNvPr id="75" name="Google Shape;75;p14"/>
          <p:cNvSpPr/>
          <p:nvPr/>
        </p:nvSpPr>
        <p:spPr>
          <a:xfrm>
            <a:off x="32877000" y="7060680"/>
            <a:ext cx="9086040" cy="785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Considerations for Simulation</a:t>
            </a:r>
            <a:endParaRPr b="0" i="0" sz="1800" u="none" cap="none" strike="noStrike">
              <a:solidFill>
                <a:srgbClr val="000000"/>
              </a:solidFill>
              <a:latin typeface="Arial"/>
              <a:ea typeface="Arial"/>
              <a:cs typeface="Arial"/>
              <a:sym typeface="Arial"/>
            </a:endParaRPr>
          </a:p>
        </p:txBody>
      </p:sp>
      <p:sp>
        <p:nvSpPr>
          <p:cNvPr id="76" name="Google Shape;76;p14"/>
          <p:cNvSpPr/>
          <p:nvPr/>
        </p:nvSpPr>
        <p:spPr>
          <a:xfrm>
            <a:off x="32808591" y="21225241"/>
            <a:ext cx="9228900" cy="86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4800" u="none" cap="none" strike="noStrike">
                <a:solidFill>
                  <a:srgbClr val="000000"/>
                </a:solidFill>
                <a:latin typeface="Comic Sans MS"/>
                <a:ea typeface="Comic Sans MS"/>
                <a:cs typeface="Comic Sans MS"/>
                <a:sym typeface="Comic Sans MS"/>
              </a:rPr>
              <a:t>Summary and Outlook</a:t>
            </a:r>
            <a:endParaRPr b="0" i="0" sz="1800" u="none" cap="none" strike="noStrike">
              <a:solidFill>
                <a:srgbClr val="000000"/>
              </a:solidFill>
              <a:latin typeface="Arial"/>
              <a:ea typeface="Arial"/>
              <a:cs typeface="Arial"/>
              <a:sym typeface="Arial"/>
            </a:endParaRPr>
          </a:p>
        </p:txBody>
      </p:sp>
      <p:sp>
        <p:nvSpPr>
          <p:cNvPr id="77" name="Google Shape;77;p14"/>
          <p:cNvSpPr/>
          <p:nvPr/>
        </p:nvSpPr>
        <p:spPr>
          <a:xfrm>
            <a:off x="19452600" y="29541241"/>
            <a:ext cx="5767560" cy="785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Acknowledgements</a:t>
            </a:r>
            <a:endParaRPr b="0" i="0" sz="1800" u="none" cap="none" strike="noStrike">
              <a:solidFill>
                <a:srgbClr val="000000"/>
              </a:solidFill>
              <a:latin typeface="Arial"/>
              <a:ea typeface="Arial"/>
              <a:cs typeface="Arial"/>
              <a:sym typeface="Arial"/>
            </a:endParaRPr>
          </a:p>
        </p:txBody>
      </p:sp>
      <p:sp>
        <p:nvSpPr>
          <p:cNvPr id="78" name="Google Shape;78;p14"/>
          <p:cNvSpPr/>
          <p:nvPr/>
        </p:nvSpPr>
        <p:spPr>
          <a:xfrm>
            <a:off x="14284101" y="22248975"/>
            <a:ext cx="68202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6</a:t>
            </a:r>
            <a:r>
              <a:rPr b="0" i="0" lang="en-US" sz="1800" u="none" cap="none" strike="noStrike">
                <a:solidFill>
                  <a:srgbClr val="000000"/>
                </a:solidFill>
                <a:latin typeface="Arial"/>
                <a:ea typeface="Arial"/>
                <a:cs typeface="Arial"/>
                <a:sym typeface="Arial"/>
              </a:rPr>
              <a:t>: Plots showing the attainable x values for a given beam energy.</a:t>
            </a:r>
            <a:endParaRPr b="0" i="0" sz="1800" u="none" cap="none" strike="noStrike">
              <a:solidFill>
                <a:srgbClr val="000000"/>
              </a:solidFill>
              <a:latin typeface="Arial"/>
              <a:ea typeface="Arial"/>
              <a:cs typeface="Arial"/>
              <a:sym typeface="Arial"/>
            </a:endParaRPr>
          </a:p>
        </p:txBody>
      </p:sp>
      <p:sp>
        <p:nvSpPr>
          <p:cNvPr id="79" name="Google Shape;79;p14"/>
          <p:cNvSpPr/>
          <p:nvPr/>
        </p:nvSpPr>
        <p:spPr>
          <a:xfrm>
            <a:off x="21706028" y="27749525"/>
            <a:ext cx="7483800" cy="5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8</a:t>
            </a:r>
            <a:r>
              <a:rPr b="0" i="0" lang="en-US" sz="1800" u="none" cap="none" strike="noStrike">
                <a:solidFill>
                  <a:srgbClr val="000000"/>
                </a:solidFill>
                <a:latin typeface="Arial"/>
                <a:ea typeface="Arial"/>
                <a:cs typeface="Arial"/>
                <a:sym typeface="Arial"/>
              </a:rPr>
              <a:t>: Kaon structure function for ranging x values plotted along Q</a:t>
            </a:r>
            <a:r>
              <a:rPr b="0" baseline="30000" i="0" lang="en-US" sz="1800" u="none" cap="none" strike="noStrike">
                <a:solidFill>
                  <a:srgbClr val="000000"/>
                </a:solidFill>
                <a:latin typeface="Arial"/>
                <a:ea typeface="Arial"/>
                <a:cs typeface="Arial"/>
                <a:sym typeface="Arial"/>
              </a:rPr>
              <a:t>2</a:t>
            </a:r>
            <a:r>
              <a:rPr b="0" i="0" lang="en-US" sz="1800" u="none" cap="none" strike="noStrike">
                <a:solidFill>
                  <a:srgbClr val="000000"/>
                </a:solidFill>
                <a:latin typeface="Arial"/>
                <a:ea typeface="Arial"/>
                <a:cs typeface="Arial"/>
                <a:sym typeface="Arial"/>
              </a:rPr>
              <a:t> showing EIC kinematic reach.</a:t>
            </a:r>
            <a:endParaRPr b="0" i="0" sz="1800" u="none" cap="none" strike="noStrike">
              <a:solidFill>
                <a:srgbClr val="000000"/>
              </a:solidFill>
              <a:latin typeface="Arial"/>
              <a:ea typeface="Arial"/>
              <a:cs typeface="Arial"/>
              <a:sym typeface="Arial"/>
            </a:endParaRPr>
          </a:p>
        </p:txBody>
      </p:sp>
      <p:sp>
        <p:nvSpPr>
          <p:cNvPr id="80" name="Google Shape;80;p14"/>
          <p:cNvSpPr/>
          <p:nvPr/>
        </p:nvSpPr>
        <p:spPr>
          <a:xfrm>
            <a:off x="7821899" y="24255438"/>
            <a:ext cx="41280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2</a:t>
            </a:r>
            <a:r>
              <a:rPr b="0" i="0" lang="en-US" sz="1800" u="none" cap="none" strike="noStrike">
                <a:solidFill>
                  <a:srgbClr val="000000"/>
                </a:solidFill>
                <a:latin typeface="Arial"/>
                <a:ea typeface="Arial"/>
                <a:cs typeface="Arial"/>
                <a:sym typeface="Arial"/>
              </a:rPr>
              <a:t>: Shows the emergence of mass by the gluon cloud in DCSB phenomenon.</a:t>
            </a:r>
            <a:endParaRPr b="0" i="0" sz="1800" u="none" cap="none" strike="noStrike">
              <a:solidFill>
                <a:srgbClr val="000000"/>
              </a:solidFill>
              <a:latin typeface="Arial"/>
              <a:ea typeface="Arial"/>
              <a:cs typeface="Arial"/>
              <a:sym typeface="Arial"/>
            </a:endParaRPr>
          </a:p>
        </p:txBody>
      </p:sp>
      <p:pic>
        <p:nvPicPr>
          <p:cNvPr id="81" name="Google Shape;81;p14"/>
          <p:cNvPicPr preferRelativeResize="0"/>
          <p:nvPr/>
        </p:nvPicPr>
        <p:blipFill rotWithShape="1">
          <a:blip r:embed="rId5">
            <a:alphaModFix/>
          </a:blip>
          <a:srcRect b="0" l="0" r="0" t="0"/>
          <a:stretch/>
        </p:blipFill>
        <p:spPr>
          <a:xfrm>
            <a:off x="7821892" y="21493580"/>
            <a:ext cx="4128000" cy="2695200"/>
          </a:xfrm>
          <a:prstGeom prst="rect">
            <a:avLst/>
          </a:prstGeom>
          <a:noFill/>
          <a:ln>
            <a:noFill/>
          </a:ln>
        </p:spPr>
      </p:pic>
      <p:pic>
        <p:nvPicPr>
          <p:cNvPr id="82" name="Google Shape;82;p14"/>
          <p:cNvPicPr preferRelativeResize="0"/>
          <p:nvPr/>
        </p:nvPicPr>
        <p:blipFill rotWithShape="1">
          <a:blip r:embed="rId6">
            <a:alphaModFix/>
          </a:blip>
          <a:srcRect b="0" l="0" r="0" t="0"/>
          <a:stretch/>
        </p:blipFill>
        <p:spPr>
          <a:xfrm>
            <a:off x="7831290" y="17146466"/>
            <a:ext cx="4133100" cy="3319500"/>
          </a:xfrm>
          <a:prstGeom prst="rect">
            <a:avLst/>
          </a:prstGeom>
          <a:noFill/>
          <a:ln cap="flat" cmpd="sng" w="9525">
            <a:solidFill>
              <a:srgbClr val="303030"/>
            </a:solidFill>
            <a:prstDash val="solid"/>
            <a:round/>
            <a:headEnd len="sm" w="sm" type="none"/>
            <a:tailEnd len="sm" w="sm" type="none"/>
          </a:ln>
        </p:spPr>
      </p:pic>
      <p:sp>
        <p:nvSpPr>
          <p:cNvPr id="83" name="Google Shape;83;p14"/>
          <p:cNvSpPr/>
          <p:nvPr/>
        </p:nvSpPr>
        <p:spPr>
          <a:xfrm>
            <a:off x="7819402" y="20503105"/>
            <a:ext cx="41331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1</a:t>
            </a:r>
            <a:r>
              <a:rPr b="0" i="0" lang="en-US" sz="1800" u="none" cap="none" strike="noStrike">
                <a:solidFill>
                  <a:srgbClr val="000000"/>
                </a:solidFill>
                <a:latin typeface="Arial"/>
                <a:ea typeface="Arial"/>
                <a:cs typeface="Arial"/>
                <a:sym typeface="Arial"/>
              </a:rPr>
              <a:t>: The pion explains light-quark asymmetry in the nucleon sea.</a:t>
            </a:r>
            <a:endParaRPr b="0" i="0" sz="1800" u="none" cap="none" strike="noStrike">
              <a:solidFill>
                <a:srgbClr val="000000"/>
              </a:solidFill>
              <a:latin typeface="Arial"/>
              <a:ea typeface="Arial"/>
              <a:cs typeface="Arial"/>
              <a:sym typeface="Arial"/>
            </a:endParaRPr>
          </a:p>
        </p:txBody>
      </p:sp>
      <p:sp>
        <p:nvSpPr>
          <p:cNvPr id="84" name="Google Shape;84;p14"/>
          <p:cNvSpPr/>
          <p:nvPr/>
        </p:nvSpPr>
        <p:spPr>
          <a:xfrm>
            <a:off x="27023400" y="13488590"/>
            <a:ext cx="32664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5</a:t>
            </a:r>
            <a:r>
              <a:rPr b="0" i="0" lang="en-US" sz="1800" u="none" cap="none" strike="noStrike">
                <a:solidFill>
                  <a:srgbClr val="000000"/>
                </a:solidFill>
                <a:latin typeface="Arial"/>
                <a:ea typeface="Arial"/>
                <a:cs typeface="Arial"/>
                <a:sym typeface="Arial"/>
              </a:rPr>
              <a:t>: JLab 12 GeV TDIS experiment can check high x range</a:t>
            </a:r>
            <a:endParaRPr b="0" i="0" sz="1800" u="none" cap="none" strike="noStrike">
              <a:solidFill>
                <a:srgbClr val="000000"/>
              </a:solidFill>
              <a:latin typeface="Arial"/>
              <a:ea typeface="Arial"/>
              <a:cs typeface="Arial"/>
              <a:sym typeface="Arial"/>
            </a:endParaRPr>
          </a:p>
        </p:txBody>
      </p:sp>
      <p:pic>
        <p:nvPicPr>
          <p:cNvPr id="85" name="Google Shape;85;p14"/>
          <p:cNvPicPr preferRelativeResize="0"/>
          <p:nvPr/>
        </p:nvPicPr>
        <p:blipFill rotWithShape="1">
          <a:blip r:embed="rId7">
            <a:alphaModFix/>
          </a:blip>
          <a:srcRect b="0" l="0" r="0" t="0"/>
          <a:stretch/>
        </p:blipFill>
        <p:spPr>
          <a:xfrm>
            <a:off x="37456200" y="17091720"/>
            <a:ext cx="4623840" cy="3099240"/>
          </a:xfrm>
          <a:prstGeom prst="rect">
            <a:avLst/>
          </a:prstGeom>
          <a:noFill/>
          <a:ln cap="flat" cmpd="sng" w="9525">
            <a:solidFill>
              <a:srgbClr val="303030"/>
            </a:solidFill>
            <a:prstDash val="solid"/>
            <a:round/>
            <a:headEnd len="sm" w="sm" type="none"/>
            <a:tailEnd len="sm" w="sm" type="none"/>
          </a:ln>
        </p:spPr>
      </p:pic>
      <p:pic>
        <p:nvPicPr>
          <p:cNvPr id="86" name="Google Shape;86;p14"/>
          <p:cNvPicPr preferRelativeResize="0"/>
          <p:nvPr/>
        </p:nvPicPr>
        <p:blipFill rotWithShape="1">
          <a:blip r:embed="rId8">
            <a:alphaModFix/>
          </a:blip>
          <a:srcRect b="0" l="0" r="0" t="0"/>
          <a:stretch/>
        </p:blipFill>
        <p:spPr>
          <a:xfrm>
            <a:off x="32351759" y="17062559"/>
            <a:ext cx="4620240" cy="3157200"/>
          </a:xfrm>
          <a:prstGeom prst="rect">
            <a:avLst/>
          </a:prstGeom>
          <a:noFill/>
          <a:ln cap="flat" cmpd="sng" w="9525">
            <a:solidFill>
              <a:srgbClr val="303030"/>
            </a:solidFill>
            <a:prstDash val="solid"/>
            <a:round/>
            <a:headEnd len="sm" w="sm" type="none"/>
            <a:tailEnd len="sm" w="sm" type="none"/>
          </a:ln>
        </p:spPr>
      </p:pic>
      <p:sp>
        <p:nvSpPr>
          <p:cNvPr id="87" name="Google Shape;87;p14"/>
          <p:cNvSpPr/>
          <p:nvPr/>
        </p:nvSpPr>
        <p:spPr>
          <a:xfrm>
            <a:off x="32401453" y="20219750"/>
            <a:ext cx="9678600" cy="5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10</a:t>
            </a:r>
            <a:r>
              <a:rPr b="0" i="0" lang="en-US" sz="1800" u="none" cap="none" strike="noStrike">
                <a:solidFill>
                  <a:srgbClr val="000000"/>
                </a:solidFill>
                <a:latin typeface="Arial"/>
                <a:ea typeface="Arial"/>
                <a:cs typeface="Arial"/>
                <a:sym typeface="Arial"/>
              </a:rPr>
              <a:t>: Pi/k structure function with positron beam. t dependence (</a:t>
            </a:r>
            <a:r>
              <a:rPr lang="en-US" sz="1800"/>
              <a:t>left)</a:t>
            </a:r>
            <a:r>
              <a:rPr b="0" i="0" lang="en-US" sz="1800" u="none" cap="none" strike="noStrike">
                <a:solidFill>
                  <a:srgbClr val="000000"/>
                </a:solidFill>
                <a:latin typeface="Arial"/>
                <a:ea typeface="Arial"/>
                <a:cs typeface="Arial"/>
                <a:sym typeface="Arial"/>
              </a:rPr>
              <a:t>. </a:t>
            </a:r>
            <a:r>
              <a:rPr lang="en-US" sz="1800">
                <a:solidFill>
                  <a:schemeClr val="dk1"/>
                </a:solidFill>
              </a:rPr>
              <a:t>Q</a:t>
            </a:r>
            <a:r>
              <a:rPr baseline="30000" lang="en-US" sz="1800">
                <a:solidFill>
                  <a:schemeClr val="dk1"/>
                </a:solidFill>
              </a:rPr>
              <a:t>2</a:t>
            </a:r>
            <a:r>
              <a:rPr lang="en-US" sz="1800">
                <a:solidFill>
                  <a:schemeClr val="dk1"/>
                </a:solidFill>
              </a:rPr>
              <a:t> dependence (Right).</a:t>
            </a:r>
            <a:endParaRPr b="0" i="0" sz="1800" u="none" cap="none" strike="noStrike">
              <a:solidFill>
                <a:srgbClr val="000000"/>
              </a:solidFill>
              <a:latin typeface="Arial"/>
              <a:ea typeface="Arial"/>
              <a:cs typeface="Arial"/>
              <a:sym typeface="Arial"/>
            </a:endParaRPr>
          </a:p>
        </p:txBody>
      </p:sp>
      <p:pic>
        <p:nvPicPr>
          <p:cNvPr id="88" name="Google Shape;88;p14"/>
          <p:cNvPicPr preferRelativeResize="0"/>
          <p:nvPr/>
        </p:nvPicPr>
        <p:blipFill rotWithShape="1">
          <a:blip r:embed="rId9">
            <a:alphaModFix/>
          </a:blip>
          <a:srcRect b="0" l="0" r="0" t="0"/>
          <a:stretch/>
        </p:blipFill>
        <p:spPr>
          <a:xfrm>
            <a:off x="31926159" y="22763830"/>
            <a:ext cx="3597000" cy="3224100"/>
          </a:xfrm>
          <a:prstGeom prst="rect">
            <a:avLst/>
          </a:prstGeom>
          <a:noFill/>
          <a:ln cap="flat" cmpd="sng" w="9525">
            <a:solidFill>
              <a:srgbClr val="303030"/>
            </a:solidFill>
            <a:prstDash val="solid"/>
            <a:round/>
            <a:headEnd len="sm" w="sm" type="none"/>
            <a:tailEnd len="sm" w="sm" type="none"/>
          </a:ln>
        </p:spPr>
      </p:pic>
      <p:sp>
        <p:nvSpPr>
          <p:cNvPr id="89" name="Google Shape;89;p14"/>
          <p:cNvSpPr/>
          <p:nvPr/>
        </p:nvSpPr>
        <p:spPr>
          <a:xfrm>
            <a:off x="31926159" y="25988350"/>
            <a:ext cx="35970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11</a:t>
            </a:r>
            <a:r>
              <a:rPr b="0" i="0" lang="en-US" sz="1800" u="none" cap="none" strike="noStrike">
                <a:solidFill>
                  <a:srgbClr val="000000"/>
                </a:solidFill>
                <a:latin typeface="Arial"/>
                <a:ea typeface="Arial"/>
                <a:cs typeface="Arial"/>
                <a:sym typeface="Arial"/>
              </a:rPr>
              <a:t>: GEMC: 5x100 GeV2, e/p beams simulation.</a:t>
            </a:r>
            <a:endParaRPr b="0" i="0" sz="1800" u="none" cap="none" strike="noStrike">
              <a:solidFill>
                <a:srgbClr val="000000"/>
              </a:solidFill>
              <a:latin typeface="Arial"/>
              <a:ea typeface="Arial"/>
              <a:cs typeface="Arial"/>
              <a:sym typeface="Arial"/>
            </a:endParaRPr>
          </a:p>
        </p:txBody>
      </p:sp>
      <p:sp>
        <p:nvSpPr>
          <p:cNvPr id="90" name="Google Shape;90;p14"/>
          <p:cNvSpPr/>
          <p:nvPr/>
        </p:nvSpPr>
        <p:spPr>
          <a:xfrm>
            <a:off x="5879880" y="8534160"/>
            <a:ext cx="6197040" cy="2206080"/>
          </a:xfrm>
          <a:prstGeom prst="rect">
            <a:avLst/>
          </a:prstGeom>
          <a:noFill/>
          <a:ln>
            <a:noFill/>
          </a:ln>
        </p:spPr>
        <p:txBody>
          <a:bodyPr anchorCtr="0" anchor="t" bIns="91425" lIns="91425" spcFirstLastPara="1" rIns="91425" wrap="square" tIns="91425">
            <a:noAutofit/>
          </a:bodyPr>
          <a:lstStyle/>
          <a:p>
            <a:pPr indent="-343080" lvl="0" marL="800280" marR="0" rtl="0" algn="just">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How are gluons and sea quarks, and their intrinsic spins distributed in space and momentum?</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91" name="Google Shape;91;p14"/>
          <p:cNvPicPr preferRelativeResize="0"/>
          <p:nvPr/>
        </p:nvPicPr>
        <p:blipFill rotWithShape="1">
          <a:blip r:embed="rId10">
            <a:alphaModFix/>
          </a:blip>
          <a:srcRect b="0" l="0" r="0" t="0"/>
          <a:stretch/>
        </p:blipFill>
        <p:spPr>
          <a:xfrm>
            <a:off x="1274760" y="8642160"/>
            <a:ext cx="4464360" cy="1914840"/>
          </a:xfrm>
          <a:prstGeom prst="rect">
            <a:avLst/>
          </a:prstGeom>
          <a:noFill/>
          <a:ln>
            <a:noFill/>
          </a:ln>
        </p:spPr>
      </p:pic>
      <p:sp>
        <p:nvSpPr>
          <p:cNvPr id="92" name="Google Shape;92;p14"/>
          <p:cNvSpPr/>
          <p:nvPr/>
        </p:nvSpPr>
        <p:spPr>
          <a:xfrm>
            <a:off x="972000" y="11271600"/>
            <a:ext cx="10896120" cy="1442160"/>
          </a:xfrm>
          <a:prstGeom prst="rect">
            <a:avLst/>
          </a:prstGeom>
          <a:noFill/>
          <a:ln>
            <a:noFill/>
          </a:ln>
        </p:spPr>
        <p:txBody>
          <a:bodyPr anchorCtr="0" anchor="t" bIns="45000" lIns="90000" spcFirstLastPara="1" rIns="90000" wrap="square" tIns="45000">
            <a:noAutofit/>
          </a:bodyPr>
          <a:lstStyle/>
          <a:p>
            <a:pPr indent="-431800" lvl="0" marL="457200" marR="0" rtl="0" algn="just">
              <a:lnSpc>
                <a:spcPct val="100000"/>
              </a:lnSpc>
              <a:spcBef>
                <a:spcPts val="0"/>
              </a:spcBef>
              <a:spcAft>
                <a:spcPts val="0"/>
              </a:spcAft>
              <a:buClr>
                <a:srgbClr val="212121"/>
              </a:buClr>
              <a:buSzPts val="3200"/>
              <a:buFont typeface="Noto Sans Symbols"/>
              <a:buChar char="✓"/>
            </a:pPr>
            <a:r>
              <a:rPr b="0" i="0" lang="en-US" sz="3200" u="none" cap="none" strike="noStrike">
                <a:solidFill>
                  <a:srgbClr val="212121"/>
                </a:solidFill>
                <a:latin typeface="Arial"/>
                <a:ea typeface="Arial"/>
                <a:cs typeface="Arial"/>
                <a:sym typeface="Arial"/>
              </a:rPr>
              <a:t>What happens to the gluon density in nuclei at high energy? Does it saturate into a gluonic form of matter of universal properties?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3" name="Google Shape;93;p14"/>
          <p:cNvSpPr/>
          <p:nvPr/>
        </p:nvSpPr>
        <p:spPr>
          <a:xfrm>
            <a:off x="972000" y="13236841"/>
            <a:ext cx="7554600" cy="1647720"/>
          </a:xfrm>
          <a:prstGeom prst="rect">
            <a:avLst/>
          </a:prstGeom>
          <a:noFill/>
          <a:ln>
            <a:noFill/>
          </a:ln>
        </p:spPr>
        <p:txBody>
          <a:bodyPr anchorCtr="0" anchor="t" bIns="45000" lIns="90000" spcFirstLastPara="1" rIns="90000" wrap="square" tIns="45000">
            <a:noAutofit/>
          </a:bodyPr>
          <a:lstStyle/>
          <a:p>
            <a:pPr indent="-457200" lvl="0" marL="457200" marR="0" rtl="0" algn="l">
              <a:lnSpc>
                <a:spcPct val="100000"/>
              </a:lnSpc>
              <a:spcBef>
                <a:spcPts val="0"/>
              </a:spcBef>
              <a:spcAft>
                <a:spcPts val="0"/>
              </a:spcAft>
              <a:buClr>
                <a:srgbClr val="212121"/>
              </a:buClr>
              <a:buSzPts val="3200"/>
              <a:buFont typeface="Noto Sans Symbols"/>
              <a:buChar char="✓"/>
            </a:pPr>
            <a:r>
              <a:rPr b="0" i="0" lang="en-US" sz="3200" u="none" cap="none" strike="noStrike">
                <a:solidFill>
                  <a:srgbClr val="212121"/>
                </a:solidFill>
                <a:latin typeface="Arial"/>
                <a:ea typeface="Arial"/>
                <a:cs typeface="Arial"/>
                <a:sym typeface="Arial"/>
              </a:rPr>
              <a:t>How about the distributions of quarks and gluons in the lightest mesons - pions and kaons?</a:t>
            </a:r>
            <a:endParaRPr b="0" i="0" sz="1800" u="none" cap="none" strike="noStrike">
              <a:solidFill>
                <a:srgbClr val="000000"/>
              </a:solidFill>
              <a:latin typeface="Arial"/>
              <a:ea typeface="Arial"/>
              <a:cs typeface="Arial"/>
              <a:sym typeface="Arial"/>
            </a:endParaRPr>
          </a:p>
        </p:txBody>
      </p:sp>
      <p:pic>
        <p:nvPicPr>
          <p:cNvPr id="94" name="Google Shape;94;p14"/>
          <p:cNvPicPr preferRelativeResize="0"/>
          <p:nvPr/>
        </p:nvPicPr>
        <p:blipFill rotWithShape="1">
          <a:blip r:embed="rId11">
            <a:alphaModFix/>
          </a:blip>
          <a:srcRect b="0" l="0" r="0" t="0"/>
          <a:stretch/>
        </p:blipFill>
        <p:spPr>
          <a:xfrm>
            <a:off x="9150840" y="12801240"/>
            <a:ext cx="2421360" cy="1644480"/>
          </a:xfrm>
          <a:prstGeom prst="rect">
            <a:avLst/>
          </a:prstGeom>
          <a:noFill/>
          <a:ln cap="flat" cmpd="sng" w="9525">
            <a:solidFill>
              <a:srgbClr val="000000"/>
            </a:solidFill>
            <a:prstDash val="solid"/>
            <a:round/>
            <a:headEnd len="sm" w="sm" type="none"/>
            <a:tailEnd len="sm" w="sm" type="none"/>
          </a:ln>
        </p:spPr>
      </p:pic>
      <p:sp>
        <p:nvSpPr>
          <p:cNvPr id="95" name="Google Shape;95;p14"/>
          <p:cNvSpPr/>
          <p:nvPr/>
        </p:nvSpPr>
        <p:spPr>
          <a:xfrm>
            <a:off x="972000" y="17004959"/>
            <a:ext cx="6197040" cy="1064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rgbClr val="FF0000"/>
                </a:solidFill>
                <a:latin typeface="Arial"/>
                <a:ea typeface="Arial"/>
                <a:cs typeface="Arial"/>
                <a:sym typeface="Arial"/>
              </a:rPr>
              <a:t>Protons, neutrons, pions and kaons are the main building blocks of nuclear matter</a:t>
            </a:r>
            <a:endParaRPr b="0" i="0" sz="1800" u="none" cap="none" strike="noStrike">
              <a:solidFill>
                <a:srgbClr val="000000"/>
              </a:solidFill>
              <a:latin typeface="Arial"/>
              <a:ea typeface="Arial"/>
              <a:cs typeface="Arial"/>
              <a:sym typeface="Arial"/>
            </a:endParaRPr>
          </a:p>
        </p:txBody>
      </p:sp>
      <p:sp>
        <p:nvSpPr>
          <p:cNvPr id="96" name="Google Shape;96;p14"/>
          <p:cNvSpPr/>
          <p:nvPr/>
        </p:nvSpPr>
        <p:spPr>
          <a:xfrm>
            <a:off x="13426559" y="8890560"/>
            <a:ext cx="13358160" cy="57744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000000"/>
              </a:buClr>
              <a:buSzPts val="3200"/>
              <a:buFont typeface="Noto Sans Symbols"/>
              <a:buChar char="➩"/>
            </a:pPr>
            <a:r>
              <a:rPr b="1" i="0" lang="en-US" sz="3200" u="none" cap="none" strike="noStrike">
                <a:solidFill>
                  <a:srgbClr val="000000"/>
                </a:solidFill>
                <a:latin typeface="Arial"/>
                <a:ea typeface="Arial"/>
                <a:cs typeface="Arial"/>
                <a:sym typeface="Arial"/>
              </a:rPr>
              <a:t>At low x to moderate x, </a:t>
            </a:r>
            <a:r>
              <a:rPr b="0" i="0" lang="en-US" sz="3200" u="none" cap="none" strike="noStrike">
                <a:solidFill>
                  <a:srgbClr val="000000"/>
                </a:solidFill>
                <a:latin typeface="Arial"/>
                <a:ea typeface="Arial"/>
                <a:cs typeface="Arial"/>
                <a:sym typeface="Arial"/>
              </a:rPr>
              <a:t>both the quark sea and the gluons are very interesting. </a:t>
            </a:r>
            <a:endParaRPr b="0" i="0" sz="1800" u="none" cap="none" strike="noStrike">
              <a:solidFill>
                <a:srgbClr val="000000"/>
              </a:solidFill>
              <a:latin typeface="Arial"/>
              <a:ea typeface="Arial"/>
              <a:cs typeface="Arial"/>
              <a:sym typeface="Arial"/>
            </a:endParaRPr>
          </a:p>
        </p:txBody>
      </p:sp>
      <p:sp>
        <p:nvSpPr>
          <p:cNvPr id="97" name="Google Shape;97;p14"/>
          <p:cNvSpPr/>
          <p:nvPr/>
        </p:nvSpPr>
        <p:spPr>
          <a:xfrm>
            <a:off x="14044680" y="9896760"/>
            <a:ext cx="12740039" cy="179640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212121"/>
                </a:solidFill>
                <a:latin typeface="Arial"/>
                <a:ea typeface="Arial"/>
                <a:cs typeface="Arial"/>
                <a:sym typeface="Arial"/>
              </a:rPr>
              <a:t>Are the sea in pions and kaons the same in magnitude and shape?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212121"/>
                </a:solidFill>
                <a:latin typeface="Arial"/>
                <a:ea typeface="Arial"/>
                <a:cs typeface="Arial"/>
                <a:sym typeface="Arial"/>
              </a:rPr>
              <a:t>Is the origin of mass encoded in differences of gluons in pions, kaons and protons, or do they in the end all become universal?</a:t>
            </a:r>
            <a:endParaRPr b="0" i="0" sz="1800" u="none" cap="none" strike="noStrike">
              <a:solidFill>
                <a:srgbClr val="000000"/>
              </a:solidFill>
              <a:latin typeface="Arial"/>
              <a:ea typeface="Arial"/>
              <a:cs typeface="Arial"/>
              <a:sym typeface="Arial"/>
            </a:endParaRPr>
          </a:p>
        </p:txBody>
      </p:sp>
      <p:sp>
        <p:nvSpPr>
          <p:cNvPr id="98" name="Google Shape;98;p14"/>
          <p:cNvSpPr/>
          <p:nvPr/>
        </p:nvSpPr>
        <p:spPr>
          <a:xfrm>
            <a:off x="13426559" y="11513880"/>
            <a:ext cx="13358160" cy="57744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3200"/>
              <a:buFont typeface="Noto Sans Symbols"/>
              <a:buChar char="➩"/>
            </a:pPr>
            <a:r>
              <a:rPr b="1" i="0" lang="en-US" sz="3200" u="none" cap="none" strike="noStrike">
                <a:solidFill>
                  <a:srgbClr val="212121"/>
                </a:solidFill>
                <a:latin typeface="Arial"/>
                <a:ea typeface="Arial"/>
                <a:cs typeface="Arial"/>
                <a:sym typeface="Arial"/>
              </a:rPr>
              <a:t>At moderate x,</a:t>
            </a:r>
            <a:r>
              <a:rPr b="0" i="0" lang="en-US" sz="3200" u="none" cap="none" strike="noStrike">
                <a:solidFill>
                  <a:srgbClr val="212121"/>
                </a:solidFill>
                <a:latin typeface="Arial"/>
                <a:ea typeface="Arial"/>
                <a:cs typeface="Arial"/>
                <a:sym typeface="Arial"/>
              </a:rPr>
              <a:t> compare pionic Drell-Yan to DIS from the pion cloud</a:t>
            </a:r>
            <a:endParaRPr b="0" i="0" sz="1800" u="none" cap="none" strike="noStrike">
              <a:solidFill>
                <a:srgbClr val="000000"/>
              </a:solidFill>
              <a:latin typeface="Arial"/>
              <a:ea typeface="Arial"/>
              <a:cs typeface="Arial"/>
              <a:sym typeface="Arial"/>
            </a:endParaRPr>
          </a:p>
        </p:txBody>
      </p:sp>
      <p:sp>
        <p:nvSpPr>
          <p:cNvPr id="99" name="Google Shape;99;p14"/>
          <p:cNvSpPr/>
          <p:nvPr/>
        </p:nvSpPr>
        <p:spPr>
          <a:xfrm>
            <a:off x="14044680" y="11985840"/>
            <a:ext cx="12740039" cy="82152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212121"/>
                </a:solidFill>
                <a:latin typeface="Arial"/>
                <a:ea typeface="Arial"/>
                <a:cs typeface="Arial"/>
                <a:sym typeface="Arial"/>
              </a:rPr>
              <a:t>test of the assumptions used in the extraction of the structure function and similar assumptions in the pion and kaon form factors.</a:t>
            </a:r>
            <a:endParaRPr b="0" i="0" sz="1800" u="none" cap="none" strike="noStrike">
              <a:solidFill>
                <a:srgbClr val="000000"/>
              </a:solidFill>
              <a:latin typeface="Arial"/>
              <a:ea typeface="Arial"/>
              <a:cs typeface="Arial"/>
              <a:sym typeface="Arial"/>
            </a:endParaRPr>
          </a:p>
        </p:txBody>
      </p:sp>
      <p:sp>
        <p:nvSpPr>
          <p:cNvPr id="100" name="Google Shape;100;p14"/>
          <p:cNvSpPr/>
          <p:nvPr/>
        </p:nvSpPr>
        <p:spPr>
          <a:xfrm>
            <a:off x="13426559" y="12816000"/>
            <a:ext cx="13358160" cy="106488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3200"/>
              <a:buFont typeface="Noto Sans Symbols"/>
              <a:buChar char="➩"/>
            </a:pPr>
            <a:r>
              <a:rPr b="1" i="0" lang="en-US" sz="3200" u="none" cap="none" strike="noStrike">
                <a:solidFill>
                  <a:srgbClr val="212121"/>
                </a:solidFill>
                <a:latin typeface="Arial"/>
                <a:ea typeface="Arial"/>
                <a:cs typeface="Arial"/>
                <a:sym typeface="Arial"/>
              </a:rPr>
              <a:t>At high x, </a:t>
            </a:r>
            <a:r>
              <a:rPr b="0" i="0" lang="en-US" sz="3200" u="none" cap="none" strike="noStrike">
                <a:solidFill>
                  <a:srgbClr val="212121"/>
                </a:solidFill>
                <a:latin typeface="Arial"/>
                <a:ea typeface="Arial"/>
                <a:cs typeface="Arial"/>
                <a:sym typeface="Arial"/>
              </a:rPr>
              <a:t>the shapes of valence u quark distributions in pion, kaon and proton are different, and so are their asymptotic x </a:t>
            </a:r>
            <a:r>
              <a:rPr b="0" i="0" lang="en-US" sz="3200" u="none" cap="none" strike="noStrike">
                <a:solidFill>
                  <a:srgbClr val="212121"/>
                </a:solidFill>
                <a:latin typeface="Noto Sans Symbols"/>
                <a:ea typeface="Noto Sans Symbols"/>
                <a:cs typeface="Noto Sans Symbols"/>
                <a:sym typeface="Noto Sans Symbols"/>
              </a:rPr>
              <a:t>→</a:t>
            </a:r>
            <a:r>
              <a:rPr b="0" i="0" lang="en-US" sz="3200" u="none" cap="none" strike="noStrike">
                <a:solidFill>
                  <a:srgbClr val="212121"/>
                </a:solidFill>
                <a:latin typeface="Arial"/>
                <a:ea typeface="Arial"/>
                <a:cs typeface="Arial"/>
                <a:sym typeface="Arial"/>
              </a:rPr>
              <a:t> 1 limits</a:t>
            </a:r>
            <a:endParaRPr b="0" i="0" sz="1800" u="none" cap="none" strike="noStrike">
              <a:solidFill>
                <a:srgbClr val="000000"/>
              </a:solidFill>
              <a:latin typeface="Arial"/>
              <a:ea typeface="Arial"/>
              <a:cs typeface="Arial"/>
              <a:sym typeface="Arial"/>
            </a:endParaRPr>
          </a:p>
        </p:txBody>
      </p:sp>
      <p:sp>
        <p:nvSpPr>
          <p:cNvPr id="101" name="Google Shape;101;p14"/>
          <p:cNvSpPr/>
          <p:nvPr/>
        </p:nvSpPr>
        <p:spPr>
          <a:xfrm>
            <a:off x="14044680" y="13822559"/>
            <a:ext cx="12740039" cy="179604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212121"/>
                </a:solidFill>
                <a:latin typeface="Arial"/>
                <a:ea typeface="Arial"/>
                <a:cs typeface="Arial"/>
                <a:sym typeface="Arial"/>
              </a:rPr>
              <a:t>Some of these effects are due to the comparison of a two- versus three-quark system, and a meson with a heavier s quark embedded versus a lighter quark</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212121"/>
                </a:solidFill>
                <a:latin typeface="Arial"/>
                <a:ea typeface="Arial"/>
                <a:cs typeface="Arial"/>
                <a:sym typeface="Arial"/>
              </a:rPr>
              <a:t>However, effects of gluons come in as well. To measure these differences would be fantastic.</a:t>
            </a:r>
            <a:endParaRPr b="0" i="0" sz="18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12">
            <a:alphaModFix/>
          </a:blip>
          <a:srcRect b="0" l="0" r="0" t="0"/>
          <a:stretch/>
        </p:blipFill>
        <p:spPr>
          <a:xfrm>
            <a:off x="26858100" y="9056925"/>
            <a:ext cx="3597000" cy="4431600"/>
          </a:xfrm>
          <a:prstGeom prst="rect">
            <a:avLst/>
          </a:prstGeom>
          <a:noFill/>
          <a:ln cap="flat" cmpd="sng" w="9525">
            <a:solidFill>
              <a:srgbClr val="1F497D"/>
            </a:solidFill>
            <a:prstDash val="solid"/>
            <a:round/>
            <a:headEnd len="sm" w="sm" type="none"/>
            <a:tailEnd len="sm" w="sm" type="none"/>
          </a:ln>
          <a:effectLst>
            <a:outerShdw dir="2700000" dist="37674">
              <a:srgbClr val="000000">
                <a:alpha val="40000"/>
              </a:srgbClr>
            </a:outerShdw>
          </a:effectLst>
        </p:spPr>
      </p:pic>
      <p:sp>
        <p:nvSpPr>
          <p:cNvPr id="103" name="Google Shape;103;p14"/>
          <p:cNvSpPr/>
          <p:nvPr/>
        </p:nvSpPr>
        <p:spPr>
          <a:xfrm>
            <a:off x="17106300" y="15900480"/>
            <a:ext cx="9678600" cy="191100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7402580" y="16249680"/>
            <a:ext cx="9086100" cy="12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Landscape for Pion and Kaon Structure Function after EIC</a:t>
            </a:r>
            <a:endParaRPr b="0" i="0" sz="1800" u="none" cap="none" strike="noStrike">
              <a:solidFill>
                <a:srgbClr val="000000"/>
              </a:solidFill>
              <a:latin typeface="Arial"/>
              <a:ea typeface="Arial"/>
              <a:cs typeface="Arial"/>
              <a:sym typeface="Arial"/>
            </a:endParaRPr>
          </a:p>
        </p:txBody>
      </p:sp>
      <p:sp>
        <p:nvSpPr>
          <p:cNvPr id="105" name="Google Shape;105;p14"/>
          <p:cNvSpPr/>
          <p:nvPr/>
        </p:nvSpPr>
        <p:spPr>
          <a:xfrm>
            <a:off x="22221000" y="18616680"/>
            <a:ext cx="8308500" cy="363030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3200"/>
              <a:buFont typeface="Noto Sans Symbols"/>
              <a:buChar char="■"/>
            </a:pPr>
            <a:r>
              <a:rPr b="0" i="0" lang="en-US" sz="3200" u="none" cap="none" strike="noStrike">
                <a:solidFill>
                  <a:srgbClr val="000000"/>
                </a:solidFill>
                <a:latin typeface="Arial"/>
                <a:ea typeface="Arial"/>
                <a:cs typeface="Arial"/>
                <a:sym typeface="Arial"/>
              </a:rPr>
              <a:t>Acceptance in diffractive peak (x</a:t>
            </a:r>
            <a:r>
              <a:rPr b="0" baseline="-25000" i="0" lang="en-US" sz="3200" u="none" cap="none" strike="noStrike">
                <a:solidFill>
                  <a:srgbClr val="000000"/>
                </a:solidFill>
                <a:latin typeface="Arial"/>
                <a:ea typeface="Arial"/>
                <a:cs typeface="Arial"/>
                <a:sym typeface="Arial"/>
              </a:rPr>
              <a:t>L</a:t>
            </a:r>
            <a:r>
              <a:rPr lang="en-US" sz="3200"/>
              <a:t>&gt;~</a:t>
            </a:r>
            <a:r>
              <a:rPr b="0" i="0" lang="en-US" sz="3200" u="none" cap="none" strike="noStrike">
                <a:solidFill>
                  <a:srgbClr val="000000"/>
                </a:solidFill>
                <a:latin typeface="Arial"/>
                <a:ea typeface="Arial"/>
                <a:cs typeface="Arial"/>
                <a:sym typeface="Arial"/>
              </a:rPr>
              <a:t>.98)</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ZEUS: ~2%</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EIC:~100% (also covers much higher X</a:t>
            </a:r>
            <a:r>
              <a:rPr b="0" baseline="-25000" i="0" lang="en-US" sz="2800" u="none" cap="none" strike="noStrike">
                <a:solidFill>
                  <a:srgbClr val="000000"/>
                </a:solidFill>
                <a:latin typeface="Arial"/>
                <a:ea typeface="Arial"/>
                <a:cs typeface="Arial"/>
                <a:sym typeface="Arial"/>
              </a:rPr>
              <a:t>L</a:t>
            </a:r>
            <a:r>
              <a:rPr b="0" i="0" lang="en-US" sz="2800" u="none" cap="none" strike="noStrike">
                <a:solidFill>
                  <a:srgbClr val="000000"/>
                </a:solidFill>
                <a:latin typeface="Arial"/>
                <a:ea typeface="Arial"/>
                <a:cs typeface="Arial"/>
                <a:sym typeface="Arial"/>
              </a:rPr>
              <a:t> than ZEUS!)</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3200"/>
              <a:buFont typeface="Noto Sans Symbols"/>
              <a:buChar char="■"/>
            </a:pPr>
            <a:r>
              <a:rPr b="0" i="0" lang="en-US" sz="3200" u="none" cap="none" strike="noStrike">
                <a:solidFill>
                  <a:srgbClr val="000000"/>
                </a:solidFill>
                <a:latin typeface="Arial"/>
                <a:ea typeface="Arial"/>
                <a:cs typeface="Arial"/>
                <a:sym typeface="Arial"/>
              </a:rPr>
              <a:t>EIC kinematics reach down to x~10</a:t>
            </a:r>
            <a:r>
              <a:rPr b="0" baseline="30000" i="0" lang="en-US" sz="3200" u="none" cap="none" strike="noStrike">
                <a:solidFill>
                  <a:srgbClr val="000000"/>
                </a:solidFill>
                <a:latin typeface="Arial"/>
                <a:ea typeface="Arial"/>
                <a:cs typeface="Arial"/>
                <a:sym typeface="Arial"/>
              </a:rPr>
              <a:t>-3</a:t>
            </a:r>
            <a:r>
              <a:rPr b="0" i="0" lang="en-US" sz="32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Allowing data of the structure function at points unattainable by HERA</a:t>
            </a:r>
            <a:endParaRPr b="0" i="0" sz="1800" u="none" cap="none" strike="noStrike">
              <a:solidFill>
                <a:srgbClr val="000000"/>
              </a:solidFill>
              <a:latin typeface="Arial"/>
              <a:ea typeface="Arial"/>
              <a:cs typeface="Arial"/>
              <a:sym typeface="Arial"/>
            </a:endParaRPr>
          </a:p>
        </p:txBody>
      </p:sp>
      <p:sp>
        <p:nvSpPr>
          <p:cNvPr id="106" name="Google Shape;106;p14"/>
          <p:cNvSpPr/>
          <p:nvPr/>
        </p:nvSpPr>
        <p:spPr>
          <a:xfrm>
            <a:off x="14829275" y="28335663"/>
            <a:ext cx="5196300" cy="5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7</a:t>
            </a:r>
            <a:r>
              <a:rPr b="0" i="0" lang="en-US" sz="1800" u="none" cap="none" strike="noStrike">
                <a:solidFill>
                  <a:srgbClr val="000000"/>
                </a:solidFill>
                <a:latin typeface="Arial"/>
                <a:ea typeface="Arial"/>
                <a:cs typeface="Arial"/>
                <a:sym typeface="Arial"/>
              </a:rPr>
              <a:t>: Pio</a:t>
            </a:r>
            <a:r>
              <a:rPr lang="en-US" sz="1800">
                <a:solidFill>
                  <a:schemeClr val="dk1"/>
                </a:solidFill>
              </a:rPr>
              <a:t>n</a:t>
            </a:r>
            <a:r>
              <a:rPr b="0" i="0" lang="en-US" sz="1800" u="none" cap="none" strike="noStrike">
                <a:solidFill>
                  <a:srgbClr val="000000"/>
                </a:solidFill>
                <a:latin typeface="Arial"/>
                <a:ea typeface="Arial"/>
                <a:cs typeface="Arial"/>
                <a:sym typeface="Arial"/>
              </a:rPr>
              <a:t>/kaon x-range kinematics.</a:t>
            </a:r>
            <a:endParaRPr b="0" i="0" sz="1800" u="none" cap="none" strike="noStrike">
              <a:solidFill>
                <a:srgbClr val="000000"/>
              </a:solidFill>
              <a:latin typeface="Arial"/>
              <a:ea typeface="Arial"/>
              <a:cs typeface="Arial"/>
              <a:sym typeface="Arial"/>
            </a:endParaRPr>
          </a:p>
        </p:txBody>
      </p:sp>
      <p:sp>
        <p:nvSpPr>
          <p:cNvPr id="107" name="Google Shape;107;p14"/>
          <p:cNvSpPr/>
          <p:nvPr/>
        </p:nvSpPr>
        <p:spPr>
          <a:xfrm>
            <a:off x="37088700" y="13253725"/>
            <a:ext cx="5954700" cy="1914900"/>
          </a:xfrm>
          <a:prstGeom prst="rect">
            <a:avLst/>
          </a:prstGeom>
          <a:noFill/>
          <a:ln>
            <a:noFill/>
          </a:ln>
        </p:spPr>
        <p:txBody>
          <a:bodyPr anchorCtr="0" anchor="t" bIns="45000" lIns="90000" spcFirstLastPara="1" rIns="90000" wrap="square" tIns="45000">
            <a:noAutofit/>
          </a:bodyPr>
          <a:lstStyle/>
          <a:p>
            <a:pPr indent="-239599" lvl="0" marL="214199" marR="0" rtl="0" algn="l">
              <a:lnSpc>
                <a:spcPct val="100000"/>
              </a:lnSpc>
              <a:spcBef>
                <a:spcPts val="0"/>
              </a:spcBef>
              <a:spcAft>
                <a:spcPts val="0"/>
              </a:spcAft>
              <a:buClr>
                <a:srgbClr val="212121"/>
              </a:buClr>
              <a:buSzPts val="3200"/>
              <a:buFont typeface="Noto Sans Symbols"/>
              <a:buChar char="■"/>
            </a:pPr>
            <a:r>
              <a:rPr b="0" i="0" lang="en-US" sz="3200" u="none" cap="none" strike="noStrike">
                <a:solidFill>
                  <a:srgbClr val="000000"/>
                </a:solidFill>
                <a:latin typeface="Arial"/>
                <a:ea typeface="Arial"/>
                <a:cs typeface="Arial"/>
                <a:sym typeface="Arial"/>
              </a:rPr>
              <a:t>Use parity violating asymmetries</a:t>
            </a:r>
            <a:endParaRPr sz="3800">
              <a:solidFill>
                <a:schemeClr val="dk1"/>
              </a:solidFill>
            </a:endParaRPr>
          </a:p>
          <a:p>
            <a:pPr indent="-406400" lvl="1" marL="914400" rtl="0" algn="l">
              <a:spcBef>
                <a:spcPts val="0"/>
              </a:spcBef>
              <a:spcAft>
                <a:spcPts val="0"/>
              </a:spcAft>
              <a:buSzPts val="2800"/>
              <a:buChar char="➢"/>
            </a:pPr>
            <a:r>
              <a:rPr lang="en-US" sz="2800">
                <a:solidFill>
                  <a:schemeClr val="dk1"/>
                </a:solidFill>
              </a:rPr>
              <a:t>Flavor decomposition in kaon possible?</a:t>
            </a:r>
            <a:endParaRPr sz="2800"/>
          </a:p>
        </p:txBody>
      </p:sp>
      <p:pic>
        <p:nvPicPr>
          <p:cNvPr id="108" name="Google Shape;108;p14"/>
          <p:cNvPicPr preferRelativeResize="0"/>
          <p:nvPr/>
        </p:nvPicPr>
        <p:blipFill rotWithShape="1">
          <a:blip r:embed="rId13">
            <a:alphaModFix/>
          </a:blip>
          <a:srcRect b="0" l="0" r="0" t="0"/>
          <a:stretch/>
        </p:blipFill>
        <p:spPr>
          <a:xfrm>
            <a:off x="37722809" y="15749330"/>
            <a:ext cx="1809300" cy="761700"/>
          </a:xfrm>
          <a:prstGeom prst="rect">
            <a:avLst/>
          </a:prstGeom>
          <a:noFill/>
          <a:ln cap="flat" cmpd="sng" w="9525">
            <a:solidFill>
              <a:srgbClr val="303030"/>
            </a:solidFill>
            <a:prstDash val="solid"/>
            <a:round/>
            <a:headEnd len="sm" w="sm" type="none"/>
            <a:tailEnd len="sm" w="sm" type="none"/>
          </a:ln>
        </p:spPr>
      </p:pic>
      <p:pic>
        <p:nvPicPr>
          <p:cNvPr id="109" name="Google Shape;109;p14"/>
          <p:cNvPicPr preferRelativeResize="0"/>
          <p:nvPr/>
        </p:nvPicPr>
        <p:blipFill rotWithShape="1">
          <a:blip r:embed="rId14">
            <a:alphaModFix/>
          </a:blip>
          <a:srcRect b="0" l="0" r="0" t="0"/>
          <a:stretch/>
        </p:blipFill>
        <p:spPr>
          <a:xfrm>
            <a:off x="39708500" y="15313863"/>
            <a:ext cx="2927100" cy="1632600"/>
          </a:xfrm>
          <a:prstGeom prst="rect">
            <a:avLst/>
          </a:prstGeom>
          <a:noFill/>
          <a:ln cap="flat" cmpd="sng" w="9525">
            <a:solidFill>
              <a:srgbClr val="303030"/>
            </a:solidFill>
            <a:prstDash val="solid"/>
            <a:round/>
            <a:headEnd len="sm" w="sm" type="none"/>
            <a:tailEnd len="sm" w="sm" type="none"/>
          </a:ln>
        </p:spPr>
      </p:pic>
      <p:pic>
        <p:nvPicPr>
          <p:cNvPr id="110" name="Google Shape;110;p14"/>
          <p:cNvPicPr preferRelativeResize="0"/>
          <p:nvPr/>
        </p:nvPicPr>
        <p:blipFill rotWithShape="1">
          <a:blip r:embed="rId15">
            <a:alphaModFix/>
          </a:blip>
          <a:srcRect b="0" l="0" r="0" t="0"/>
          <a:stretch/>
        </p:blipFill>
        <p:spPr>
          <a:xfrm>
            <a:off x="32595297" y="13295358"/>
            <a:ext cx="4133100" cy="2702100"/>
          </a:xfrm>
          <a:prstGeom prst="rect">
            <a:avLst/>
          </a:prstGeom>
          <a:noFill/>
          <a:ln cap="flat" cmpd="sng" w="9525">
            <a:solidFill>
              <a:srgbClr val="303030"/>
            </a:solidFill>
            <a:prstDash val="solid"/>
            <a:round/>
            <a:headEnd len="sm" w="sm" type="none"/>
            <a:tailEnd len="sm" w="sm" type="none"/>
          </a:ln>
        </p:spPr>
      </p:pic>
      <p:sp>
        <p:nvSpPr>
          <p:cNvPr id="111" name="Google Shape;111;p14"/>
          <p:cNvSpPr/>
          <p:nvPr/>
        </p:nvSpPr>
        <p:spPr>
          <a:xfrm>
            <a:off x="32595317" y="15892453"/>
            <a:ext cx="41331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9</a:t>
            </a:r>
            <a:r>
              <a:rPr b="0" i="0" lang="en-US" sz="1800" u="none" cap="none" strike="noStrike">
                <a:solidFill>
                  <a:srgbClr val="000000"/>
                </a:solidFill>
                <a:latin typeface="Arial"/>
                <a:ea typeface="Arial"/>
                <a:cs typeface="Arial"/>
                <a:sym typeface="Arial"/>
              </a:rPr>
              <a:t>: a</a:t>
            </a:r>
            <a:r>
              <a:rPr b="0" baseline="-25000" i="0" lang="en-US" sz="1800" u="none" cap="none" strike="noStrike">
                <a:solidFill>
                  <a:srgbClr val="000000"/>
                </a:solidFill>
                <a:latin typeface="Arial"/>
                <a:ea typeface="Arial"/>
                <a:cs typeface="Arial"/>
                <a:sym typeface="Arial"/>
              </a:rPr>
              <a:t>2 </a:t>
            </a:r>
            <a:r>
              <a:rPr b="0" i="0" lang="en-US" sz="1800" u="none" cap="none" strike="noStrike">
                <a:solidFill>
                  <a:srgbClr val="000000"/>
                </a:solidFill>
                <a:latin typeface="Arial"/>
                <a:ea typeface="Arial"/>
                <a:cs typeface="Arial"/>
                <a:sym typeface="Arial"/>
              </a:rPr>
              <a:t>has different behaviors of u and sbar</a:t>
            </a:r>
            <a:endParaRPr b="0" i="0" sz="1800" u="none" cap="none" strike="noStrike">
              <a:solidFill>
                <a:srgbClr val="000000"/>
              </a:solidFill>
              <a:latin typeface="Arial"/>
              <a:ea typeface="Arial"/>
              <a:cs typeface="Arial"/>
              <a:sym typeface="Arial"/>
            </a:endParaRPr>
          </a:p>
        </p:txBody>
      </p:sp>
      <p:pic>
        <p:nvPicPr>
          <p:cNvPr id="112" name="Google Shape;112;p14"/>
          <p:cNvPicPr preferRelativeResize="0"/>
          <p:nvPr/>
        </p:nvPicPr>
        <p:blipFill rotWithShape="1">
          <a:blip r:embed="rId16">
            <a:alphaModFix/>
          </a:blip>
          <a:srcRect b="0" l="0" r="0" t="0"/>
          <a:stretch/>
        </p:blipFill>
        <p:spPr>
          <a:xfrm>
            <a:off x="36174250" y="29017800"/>
            <a:ext cx="7141800" cy="2953800"/>
          </a:xfrm>
          <a:prstGeom prst="rect">
            <a:avLst/>
          </a:prstGeom>
          <a:noFill/>
          <a:ln>
            <a:noFill/>
          </a:ln>
        </p:spPr>
      </p:pic>
      <p:pic>
        <p:nvPicPr>
          <p:cNvPr id="113" name="Google Shape;113;p14"/>
          <p:cNvPicPr preferRelativeResize="0"/>
          <p:nvPr/>
        </p:nvPicPr>
        <p:blipFill rotWithShape="1">
          <a:blip r:embed="rId17">
            <a:alphaModFix/>
          </a:blip>
          <a:srcRect b="0" l="0" r="0" t="0"/>
          <a:stretch/>
        </p:blipFill>
        <p:spPr>
          <a:xfrm>
            <a:off x="32031641" y="26737150"/>
            <a:ext cx="3586800" cy="3224100"/>
          </a:xfrm>
          <a:prstGeom prst="rect">
            <a:avLst/>
          </a:prstGeom>
          <a:noFill/>
          <a:ln>
            <a:noFill/>
          </a:ln>
        </p:spPr>
      </p:pic>
      <p:sp>
        <p:nvSpPr>
          <p:cNvPr id="114" name="Google Shape;114;p14"/>
          <p:cNvSpPr/>
          <p:nvPr/>
        </p:nvSpPr>
        <p:spPr>
          <a:xfrm>
            <a:off x="36174178" y="31919866"/>
            <a:ext cx="7141800" cy="4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13</a:t>
            </a:r>
            <a:r>
              <a:rPr b="0" i="0" lang="en-US" sz="1800" u="none" cap="none" strike="noStrike">
                <a:solidFill>
                  <a:srgbClr val="000000"/>
                </a:solidFill>
                <a:latin typeface="Arial"/>
                <a:ea typeface="Arial"/>
                <a:cs typeface="Arial"/>
                <a:sym typeface="Arial"/>
              </a:rPr>
              <a:t>: GEMC: Virtual detectors</a:t>
            </a:r>
            <a:endParaRPr b="0" i="0" sz="1800" u="none" cap="none" strike="noStrike">
              <a:solidFill>
                <a:srgbClr val="000000"/>
              </a:solidFill>
              <a:latin typeface="Arial"/>
              <a:ea typeface="Arial"/>
              <a:cs typeface="Arial"/>
              <a:sym typeface="Arial"/>
            </a:endParaRPr>
          </a:p>
        </p:txBody>
      </p:sp>
      <p:sp>
        <p:nvSpPr>
          <p:cNvPr id="115" name="Google Shape;115;p14"/>
          <p:cNvSpPr/>
          <p:nvPr/>
        </p:nvSpPr>
        <p:spPr>
          <a:xfrm>
            <a:off x="32031641" y="29933950"/>
            <a:ext cx="3597000" cy="106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12</a:t>
            </a:r>
            <a:r>
              <a:rPr b="0" i="0" lang="en-US" sz="1800" u="none" cap="none" strike="noStrike">
                <a:solidFill>
                  <a:srgbClr val="000000"/>
                </a:solidFill>
                <a:latin typeface="Arial"/>
                <a:ea typeface="Arial"/>
                <a:cs typeface="Arial"/>
                <a:sym typeface="Arial"/>
              </a:rPr>
              <a:t>: Plot showing the distinction--- between particles at a virtual detector</a:t>
            </a:r>
            <a:endParaRPr b="0" i="0" sz="1800" u="none" cap="none" strike="noStrike">
              <a:solidFill>
                <a:srgbClr val="000000"/>
              </a:solidFill>
              <a:latin typeface="Arial"/>
              <a:ea typeface="Arial"/>
              <a:cs typeface="Arial"/>
              <a:sym typeface="Arial"/>
            </a:endParaRPr>
          </a:p>
        </p:txBody>
      </p:sp>
      <p:sp>
        <p:nvSpPr>
          <p:cNvPr id="116" name="Google Shape;116;p14"/>
          <p:cNvSpPr/>
          <p:nvPr/>
        </p:nvSpPr>
        <p:spPr>
          <a:xfrm>
            <a:off x="36081350" y="22368600"/>
            <a:ext cx="7141800" cy="664170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3192"/>
              <a:buFont typeface="Noto Sans Symbols"/>
              <a:buChar char="■"/>
            </a:pPr>
            <a:r>
              <a:rPr b="0" i="0" lang="en-US" sz="2800" u="none" cap="none" strike="noStrike">
                <a:solidFill>
                  <a:srgbClr val="000000"/>
                </a:solidFill>
                <a:latin typeface="Arial"/>
                <a:ea typeface="Arial"/>
                <a:cs typeface="Arial"/>
                <a:sym typeface="Arial"/>
              </a:rPr>
              <a:t>Pion/Kaon SF measurements at “large” x look feasible through Sullivan process</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3192"/>
              <a:buFont typeface="Noto Sans Symbols"/>
              <a:buChar char="■"/>
            </a:pPr>
            <a:r>
              <a:rPr b="0" i="0" lang="en-US" sz="2800" u="none" cap="none" strike="noStrike">
                <a:solidFill>
                  <a:srgbClr val="000000"/>
                </a:solidFill>
                <a:latin typeface="Arial"/>
                <a:ea typeface="Arial"/>
                <a:cs typeface="Arial"/>
                <a:sym typeface="Arial"/>
              </a:rPr>
              <a:t>Results are of great interest to shed light on the gluon and sea quark distribution in pions and kaons and may be related to understanding their masses </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3192"/>
              <a:buFont typeface="Noto Sans Symbols"/>
              <a:buChar char="■"/>
            </a:pPr>
            <a:r>
              <a:rPr b="0" i="0" lang="en-US" sz="2800" u="none" cap="none" strike="noStrike">
                <a:solidFill>
                  <a:srgbClr val="000000"/>
                </a:solidFill>
                <a:latin typeface="Arial"/>
                <a:ea typeface="Arial"/>
                <a:cs typeface="Arial"/>
                <a:sym typeface="Arial"/>
              </a:rPr>
              <a:t>Details of particle detection need to be taken into account</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Where can particles be detected</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What resolution detectors</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000000"/>
                </a:solidFill>
                <a:latin typeface="Arial"/>
                <a:ea typeface="Arial"/>
                <a:cs typeface="Arial"/>
                <a:sym typeface="Arial"/>
              </a:rPr>
              <a:t>Parity violating measurements may also be possible – requires further simulations studies</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000000"/>
                </a:solidFill>
                <a:latin typeface="Arial"/>
                <a:ea typeface="Arial"/>
                <a:cs typeface="Arial"/>
                <a:sym typeface="Arial"/>
              </a:rPr>
              <a:t>Simulation generator are available, detector simulation under development</a:t>
            </a:r>
            <a:endParaRPr b="0" i="0" sz="1800" u="none" cap="none" strike="noStrike">
              <a:solidFill>
                <a:srgbClr val="000000"/>
              </a:solidFill>
              <a:latin typeface="Arial"/>
              <a:ea typeface="Arial"/>
              <a:cs typeface="Arial"/>
              <a:sym typeface="Arial"/>
            </a:endParaRPr>
          </a:p>
        </p:txBody>
      </p:sp>
      <p:sp>
        <p:nvSpPr>
          <p:cNvPr id="117" name="Google Shape;117;p14"/>
          <p:cNvSpPr/>
          <p:nvPr/>
        </p:nvSpPr>
        <p:spPr>
          <a:xfrm>
            <a:off x="972000" y="18565552"/>
            <a:ext cx="6197100" cy="63345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0"/>
              </a:spcBef>
              <a:spcAft>
                <a:spcPts val="0"/>
              </a:spcAft>
              <a:buClr>
                <a:srgbClr val="212121"/>
              </a:buClr>
              <a:buSzPts val="2800"/>
              <a:buFont typeface="Noto Sans Symbols"/>
              <a:buAutoNum type="arabicParenR"/>
            </a:pPr>
            <a:r>
              <a:rPr b="0" i="0" lang="en-US" sz="2800" u="none" cap="none" strike="noStrike">
                <a:solidFill>
                  <a:srgbClr val="212121"/>
                </a:solidFill>
                <a:latin typeface="Arial"/>
                <a:ea typeface="Arial"/>
                <a:cs typeface="Arial"/>
                <a:sym typeface="Arial"/>
              </a:rPr>
              <a:t>The pion, or a meson cloud, explains light-quark asymmetry in the nucleon sea</a:t>
            </a:r>
            <a:endParaRPr b="0" i="0" sz="28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rgbClr val="212121"/>
              </a:buClr>
              <a:buSzPts val="2800"/>
              <a:buFont typeface="Noto Sans Symbols"/>
              <a:buAutoNum type="arabicParenR"/>
            </a:pPr>
            <a:r>
              <a:rPr b="0" i="0" lang="en-US" sz="2800" u="none" cap="none" strike="noStrike">
                <a:solidFill>
                  <a:srgbClr val="212121"/>
                </a:solidFill>
                <a:latin typeface="Arial"/>
                <a:ea typeface="Arial"/>
                <a:cs typeface="Arial"/>
                <a:sym typeface="Arial"/>
              </a:rPr>
              <a:t>Pions are the Yukawa particles of the nuclear force – but no evidence for excess of nuclear pions or anti-quarks </a:t>
            </a:r>
            <a:endParaRPr b="0" i="0" sz="28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rgbClr val="212121"/>
              </a:buClr>
              <a:buSzPts val="2800"/>
              <a:buFont typeface="Noto Sans Symbols"/>
              <a:buAutoNum type="arabicParenR"/>
            </a:pPr>
            <a:r>
              <a:rPr b="0" i="0" lang="en-US" sz="2800" u="none" cap="none" strike="noStrike">
                <a:solidFill>
                  <a:srgbClr val="212121"/>
                </a:solidFill>
                <a:latin typeface="Arial"/>
                <a:ea typeface="Arial"/>
                <a:cs typeface="Arial"/>
                <a:sym typeface="Arial"/>
              </a:rPr>
              <a:t>Kaon exchange is similarly related to the ΛN interaction – correlated with the Equation of State and astrophysical observations</a:t>
            </a:r>
            <a:endParaRPr b="0" i="0" sz="28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rgbClr val="212121"/>
              </a:buClr>
              <a:buSzPts val="2800"/>
              <a:buFont typeface="Noto Sans Symbols"/>
              <a:buAutoNum type="arabicParenR"/>
            </a:pPr>
            <a:r>
              <a:rPr b="0" i="0" lang="en-US" sz="2800" u="none" cap="none" strike="noStrike">
                <a:solidFill>
                  <a:srgbClr val="212121"/>
                </a:solidFill>
                <a:latin typeface="Arial"/>
                <a:ea typeface="Arial"/>
                <a:cs typeface="Arial"/>
                <a:sym typeface="Arial"/>
              </a:rPr>
              <a:t>Mass is enigma – cannibalistic gluons vs massless Goldstone bosons</a:t>
            </a:r>
            <a:endParaRPr b="0" i="0" sz="2800" u="none" cap="none" strike="noStrike">
              <a:solidFill>
                <a:srgbClr val="000000"/>
              </a:solidFill>
              <a:latin typeface="Arial"/>
              <a:ea typeface="Arial"/>
              <a:cs typeface="Arial"/>
              <a:sym typeface="Arial"/>
            </a:endParaRPr>
          </a:p>
        </p:txBody>
      </p:sp>
      <p:pic>
        <p:nvPicPr>
          <p:cNvPr id="118" name="Google Shape;118;p14"/>
          <p:cNvPicPr preferRelativeResize="0"/>
          <p:nvPr/>
        </p:nvPicPr>
        <p:blipFill rotWithShape="1">
          <a:blip r:embed="rId18">
            <a:alphaModFix/>
          </a:blip>
          <a:srcRect b="0" l="0" r="0" t="0"/>
          <a:stretch/>
        </p:blipFill>
        <p:spPr>
          <a:xfrm>
            <a:off x="14829288" y="22945863"/>
            <a:ext cx="2604600" cy="5389800"/>
          </a:xfrm>
          <a:prstGeom prst="rect">
            <a:avLst/>
          </a:prstGeom>
          <a:noFill/>
          <a:ln cap="flat" cmpd="sng" w="9525">
            <a:solidFill>
              <a:srgbClr val="1F497D"/>
            </a:solidFill>
            <a:prstDash val="solid"/>
            <a:round/>
            <a:headEnd len="sm" w="sm" type="none"/>
            <a:tailEnd len="sm" w="sm" type="none"/>
          </a:ln>
        </p:spPr>
      </p:pic>
      <p:pic>
        <p:nvPicPr>
          <p:cNvPr id="119" name="Google Shape;119;p14"/>
          <p:cNvPicPr preferRelativeResize="0"/>
          <p:nvPr/>
        </p:nvPicPr>
        <p:blipFill rotWithShape="1">
          <a:blip r:embed="rId19">
            <a:alphaModFix/>
          </a:blip>
          <a:srcRect b="0" l="0" r="0" t="0"/>
          <a:stretch/>
        </p:blipFill>
        <p:spPr>
          <a:xfrm>
            <a:off x="17834149" y="22945861"/>
            <a:ext cx="2604600" cy="5389800"/>
          </a:xfrm>
          <a:prstGeom prst="rect">
            <a:avLst/>
          </a:prstGeom>
          <a:noFill/>
          <a:ln cap="flat" cmpd="sng" w="9525">
            <a:solidFill>
              <a:srgbClr val="303030"/>
            </a:solidFill>
            <a:prstDash val="solid"/>
            <a:round/>
            <a:headEnd len="sm" w="sm" type="none"/>
            <a:tailEnd len="sm" w="sm" type="none"/>
          </a:ln>
        </p:spPr>
      </p:pic>
      <p:sp>
        <p:nvSpPr>
          <p:cNvPr id="120" name="Google Shape;120;p14"/>
          <p:cNvSpPr/>
          <p:nvPr/>
        </p:nvSpPr>
        <p:spPr>
          <a:xfrm>
            <a:off x="31992125" y="8169125"/>
            <a:ext cx="10896000" cy="3524100"/>
          </a:xfrm>
          <a:prstGeom prst="rect">
            <a:avLst/>
          </a:prstGeom>
          <a:noFill/>
          <a:ln>
            <a:noFill/>
          </a:ln>
        </p:spPr>
        <p:txBody>
          <a:bodyPr anchorCtr="0" anchor="t" bIns="45000" lIns="90000" spcFirstLastPara="1" rIns="90000" wrap="square" tIns="45000">
            <a:noAutofit/>
          </a:bodyPr>
          <a:lstStyle/>
          <a:p>
            <a:pPr indent="-214200" lvl="0" marL="214200" marR="0" rtl="0" algn="l">
              <a:lnSpc>
                <a:spcPct val="100000"/>
              </a:lnSpc>
              <a:spcBef>
                <a:spcPts val="0"/>
              </a:spcBef>
              <a:spcAft>
                <a:spcPts val="0"/>
              </a:spcAft>
              <a:buClr>
                <a:srgbClr val="212121"/>
              </a:buClr>
              <a:buSzPts val="3192"/>
              <a:buFont typeface="Noto Sans Symbols"/>
              <a:buChar char="■"/>
            </a:pPr>
            <a:r>
              <a:rPr b="0" i="0" lang="en-US" sz="2800" u="none" cap="none" strike="noStrike">
                <a:solidFill>
                  <a:srgbClr val="000000"/>
                </a:solidFill>
                <a:latin typeface="Arial"/>
                <a:ea typeface="Arial"/>
                <a:cs typeface="Arial"/>
                <a:sym typeface="Arial"/>
              </a:rPr>
              <a:t>Implementing accelerator info</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Beam emittances (ϵ</a:t>
            </a:r>
            <a:r>
              <a:rPr b="0" baseline="30000" i="0" lang="en-US" sz="2800" u="none" cap="none" strike="noStrike">
                <a:solidFill>
                  <a:srgbClr val="000000"/>
                </a:solidFill>
                <a:latin typeface="Arial"/>
                <a:ea typeface="Arial"/>
                <a:cs typeface="Arial"/>
                <a:sym typeface="Arial"/>
              </a:rPr>
              <a:t>n</a:t>
            </a:r>
            <a:r>
              <a:rPr b="0" baseline="-25000" i="0" lang="en-US" sz="2800" u="none" cap="none" strike="noStrike">
                <a:solidFill>
                  <a:srgbClr val="000000"/>
                </a:solidFill>
                <a:latin typeface="Arial"/>
                <a:ea typeface="Arial"/>
                <a:cs typeface="Arial"/>
                <a:sym typeface="Arial"/>
              </a:rPr>
              <a:t>e,i,</a:t>
            </a:r>
            <a:r>
              <a:rPr b="0" i="0" lang="en-US" sz="2800" u="none" cap="none" strike="noStrike">
                <a:solidFill>
                  <a:srgbClr val="000000"/>
                </a:solidFill>
                <a:latin typeface="Arial"/>
                <a:ea typeface="Arial"/>
                <a:cs typeface="Arial"/>
                <a:sym typeface="Arial"/>
              </a:rPr>
              <a:t>, </a:t>
            </a:r>
            <a:r>
              <a:rPr lang="en-US" sz="2800"/>
              <a:t>β</a:t>
            </a:r>
            <a:r>
              <a:rPr b="0" i="0" lang="en-US" sz="2800" u="none" cap="none" strike="noStrike">
                <a:solidFill>
                  <a:srgbClr val="000000"/>
                </a:solidFill>
                <a:latin typeface="Arial"/>
                <a:ea typeface="Arial"/>
                <a:cs typeface="Arial"/>
                <a:sym typeface="Arial"/>
              </a:rPr>
              <a:t>*</a:t>
            </a:r>
            <a:r>
              <a:rPr b="0" baseline="-25000" i="0" lang="en-US" sz="2800" u="none" cap="none" strike="noStrike">
                <a:solidFill>
                  <a:srgbClr val="000000"/>
                </a:solidFill>
                <a:latin typeface="Arial"/>
                <a:ea typeface="Arial"/>
                <a:cs typeface="Arial"/>
                <a:sym typeface="Arial"/>
              </a:rPr>
              <a:t>e,i</a:t>
            </a:r>
            <a:r>
              <a:rPr b="0" i="0" lang="en-US" sz="2800" u="none" cap="none" strike="noStrike">
                <a:solidFill>
                  <a:srgbClr val="000000"/>
                </a:solidFill>
                <a:latin typeface="Arial"/>
                <a:ea typeface="Arial"/>
                <a:cs typeface="Arial"/>
                <a:sym typeface="Arial"/>
              </a:rPr>
              <a:t>) IP, Cross-angle: 5 mrad, [E</a:t>
            </a:r>
            <a:r>
              <a:rPr b="0" baseline="-25000" i="0" lang="en-US" sz="2800" u="none" cap="none" strike="noStrike">
                <a:solidFill>
                  <a:srgbClr val="000000"/>
                </a:solidFill>
                <a:latin typeface="Arial"/>
                <a:ea typeface="Arial"/>
                <a:cs typeface="Arial"/>
                <a:sym typeface="Arial"/>
              </a:rPr>
              <a:t>e</a:t>
            </a:r>
            <a:r>
              <a:rPr lang="en-US" sz="2800"/>
              <a:t>x</a:t>
            </a:r>
            <a:r>
              <a:rPr b="0" i="0" lang="en-US" sz="2800" u="none" cap="none" strike="noStrike">
                <a:solidFill>
                  <a:srgbClr val="000000"/>
                </a:solidFill>
                <a:latin typeface="Arial"/>
                <a:ea typeface="Arial"/>
                <a:cs typeface="Arial"/>
                <a:sym typeface="Arial"/>
              </a:rPr>
              <a:t>E</a:t>
            </a:r>
            <a:r>
              <a:rPr b="0" baseline="-25000" i="0" lang="en-US" sz="2800" u="none" cap="none" strike="noStrike">
                <a:solidFill>
                  <a:srgbClr val="000000"/>
                </a:solidFill>
                <a:latin typeface="Arial"/>
                <a:ea typeface="Arial"/>
                <a:cs typeface="Arial"/>
                <a:sym typeface="Arial"/>
              </a:rPr>
              <a:t>D</a:t>
            </a:r>
            <a:r>
              <a:rPr b="0" i="0" lang="en-US" sz="2800" u="none" cap="none" strike="noStrike">
                <a:solidFill>
                  <a:srgbClr val="000000"/>
                </a:solidFill>
                <a:latin typeface="Arial"/>
                <a:ea typeface="Arial"/>
                <a:cs typeface="Arial"/>
                <a:sym typeface="Arial"/>
              </a:rPr>
              <a:t>]=[5</a:t>
            </a:r>
            <a:r>
              <a:rPr lang="en-US" sz="2800"/>
              <a:t>x</a:t>
            </a:r>
            <a:r>
              <a:rPr b="0" i="0" lang="en-US" sz="2800" u="none" cap="none" strike="noStrike">
                <a:solidFill>
                  <a:srgbClr val="000000"/>
                </a:solidFill>
                <a:latin typeface="Arial"/>
                <a:ea typeface="Arial"/>
                <a:cs typeface="Arial"/>
                <a:sym typeface="Arial"/>
              </a:rPr>
              <a:t>100] GeV</a:t>
            </a:r>
            <a:r>
              <a:rPr b="0" baseline="30000" i="0" lang="en-US" sz="2800" u="none" cap="none" strike="noStrike">
                <a:solidFill>
                  <a:srgbClr val="000000"/>
                </a:solidFill>
                <a:latin typeface="Arial"/>
                <a:ea typeface="Arial"/>
                <a:cs typeface="Arial"/>
                <a:sym typeface="Arial"/>
              </a:rPr>
              <a:t>2</a:t>
            </a:r>
            <a:r>
              <a:rPr b="0" i="0" lang="en-US" sz="2800" u="none" cap="none" strike="noStrike">
                <a:solidFill>
                  <a:srgbClr val="000000"/>
                </a:solidFill>
                <a:latin typeface="Arial"/>
                <a:ea typeface="Arial"/>
                <a:cs typeface="Arial"/>
                <a:sym typeface="Arial"/>
              </a:rPr>
              <a:t>, p</a:t>
            </a:r>
            <a:r>
              <a:rPr b="0" baseline="-25000" i="0" lang="en-US" sz="2800" u="none" cap="none" strike="noStrike">
                <a:solidFill>
                  <a:srgbClr val="000000"/>
                </a:solidFill>
                <a:latin typeface="Arial"/>
                <a:ea typeface="Arial"/>
                <a:cs typeface="Arial"/>
                <a:sym typeface="Arial"/>
              </a:rPr>
              <a:t>R</a:t>
            </a:r>
            <a:r>
              <a:rPr b="0" i="0" lang="en-US" sz="2800" u="none" cap="none" strike="noStrike">
                <a:solidFill>
                  <a:srgbClr val="000000"/>
                </a:solidFill>
                <a:latin typeface="Arial"/>
                <a:ea typeface="Arial"/>
                <a:cs typeface="Arial"/>
                <a:sym typeface="Arial"/>
              </a:rPr>
              <a:t>&lt;300 MeV</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Longitudinal p and angular spread of the beam: dp/p=3</a:t>
            </a:r>
            <a:r>
              <a:rPr lang="en-US" sz="2800"/>
              <a:t>x</a:t>
            </a:r>
            <a:r>
              <a:rPr b="0" i="0" lang="en-US" sz="2800" u="none" cap="none" strike="noStrike">
                <a:solidFill>
                  <a:srgbClr val="000000"/>
                </a:solidFill>
                <a:latin typeface="Arial"/>
                <a:ea typeface="Arial"/>
                <a:cs typeface="Arial"/>
                <a:sym typeface="Arial"/>
              </a:rPr>
              <a:t>10</a:t>
            </a:r>
            <a:r>
              <a:rPr b="0" baseline="30000" i="0" lang="en-US" sz="2800" u="none" cap="none" strike="noStrike">
                <a:solidFill>
                  <a:srgbClr val="000000"/>
                </a:solidFill>
                <a:latin typeface="Arial"/>
                <a:ea typeface="Arial"/>
                <a:cs typeface="Arial"/>
                <a:sym typeface="Arial"/>
              </a:rPr>
              <a:t>-4</a:t>
            </a:r>
            <a:r>
              <a:rPr b="0" i="0" lang="en-US" sz="2800" u="none" cap="none" strike="noStrike">
                <a:solidFill>
                  <a:srgbClr val="000000"/>
                </a:solidFill>
                <a:latin typeface="Arial"/>
                <a:ea typeface="Arial"/>
                <a:cs typeface="Arial"/>
                <a:sym typeface="Arial"/>
              </a:rPr>
              <a:t>, dθ=2</a:t>
            </a:r>
            <a:r>
              <a:rPr lang="en-US" sz="2800"/>
              <a:t>x</a:t>
            </a:r>
            <a:r>
              <a:rPr b="0" i="0" lang="en-US" sz="2800" u="none" cap="none" strike="noStrike">
                <a:solidFill>
                  <a:srgbClr val="000000"/>
                </a:solidFill>
                <a:latin typeface="Arial"/>
                <a:ea typeface="Arial"/>
                <a:cs typeface="Arial"/>
                <a:sym typeface="Arial"/>
              </a:rPr>
              <a:t>10</a:t>
            </a:r>
            <a:r>
              <a:rPr b="0" baseline="30000" i="0" lang="en-US" sz="2800" u="none" cap="none" strike="noStrike">
                <a:solidFill>
                  <a:srgbClr val="000000"/>
                </a:solidFill>
                <a:latin typeface="Arial"/>
                <a:ea typeface="Arial"/>
                <a:cs typeface="Arial"/>
                <a:sym typeface="Arial"/>
              </a:rPr>
              <a:t>-4</a:t>
            </a:r>
            <a:endParaRPr b="0" i="0" sz="1800" u="none" cap="none" strike="noStrike">
              <a:solidFill>
                <a:srgbClr val="000000"/>
              </a:solidFill>
              <a:latin typeface="Arial"/>
              <a:ea typeface="Arial"/>
              <a:cs typeface="Arial"/>
              <a:sym typeface="Arial"/>
            </a:endParaRPr>
          </a:p>
          <a:p>
            <a:pPr indent="-214200" lvl="0" marL="214200" marR="0" rtl="0" algn="l">
              <a:lnSpc>
                <a:spcPct val="100000"/>
              </a:lnSpc>
              <a:spcBef>
                <a:spcPts val="0"/>
              </a:spcBef>
              <a:spcAft>
                <a:spcPts val="0"/>
              </a:spcAft>
              <a:buClr>
                <a:srgbClr val="212121"/>
              </a:buClr>
              <a:buSzPts val="2800"/>
              <a:buFont typeface="Noto Sans Symbols"/>
              <a:buChar char="■"/>
            </a:pPr>
            <a:r>
              <a:rPr b="0" i="0" lang="en-US" sz="2800" u="none" cap="none" strike="noStrike">
                <a:solidFill>
                  <a:srgbClr val="000000"/>
                </a:solidFill>
                <a:latin typeface="Arial"/>
                <a:ea typeface="Arial"/>
                <a:cs typeface="Arial"/>
                <a:sym typeface="Arial"/>
              </a:rPr>
              <a:t>Codes are build in C</a:t>
            </a:r>
            <a:r>
              <a:rPr b="0" baseline="30000"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 (phase-s</a:t>
            </a:r>
            <a:r>
              <a:rPr lang="en-US" sz="2800"/>
              <a:t>pace) </a:t>
            </a:r>
            <a:r>
              <a:rPr b="0" i="0" lang="en-US" sz="2800" u="none" cap="none" strike="noStrike">
                <a:solidFill>
                  <a:srgbClr val="000000"/>
                </a:solidFill>
                <a:latin typeface="Arial"/>
                <a:ea typeface="Arial"/>
                <a:cs typeface="Arial"/>
                <a:sym typeface="Arial"/>
              </a:rPr>
              <a:t>and ROOT v5.34.34</a:t>
            </a:r>
            <a:endParaRPr b="0" i="0" sz="1800" u="none" cap="none" strike="noStrike">
              <a:solidFill>
                <a:srgbClr val="000000"/>
              </a:solidFill>
              <a:latin typeface="Arial"/>
              <a:ea typeface="Arial"/>
              <a:cs typeface="Arial"/>
              <a:sym typeface="Arial"/>
            </a:endParaRPr>
          </a:p>
          <a:p>
            <a:pPr indent="-406400" lvl="1" marL="914400" marR="0" rtl="0" algn="l">
              <a:lnSpc>
                <a:spcPct val="100000"/>
              </a:lnSpc>
              <a:spcBef>
                <a:spcPts val="0"/>
              </a:spcBef>
              <a:spcAft>
                <a:spcPts val="0"/>
              </a:spcAft>
              <a:buClr>
                <a:srgbClr val="000000"/>
              </a:buClr>
              <a:buSzPts val="2800"/>
              <a:buFont typeface="Noto Sans Symbols"/>
              <a:buChar char="➢"/>
            </a:pPr>
            <a:r>
              <a:rPr lang="en-US" sz="2800"/>
              <a:t>User inputs cross-section model, nucleon structure function, and deuteron wave function </a:t>
            </a:r>
            <a:endParaRPr b="0" i="0" sz="1800" u="none" cap="none" strike="noStrike">
              <a:solidFill>
                <a:srgbClr val="000000"/>
              </a:solidFill>
              <a:latin typeface="Arial"/>
              <a:ea typeface="Arial"/>
              <a:cs typeface="Arial"/>
              <a:sym typeface="Arial"/>
            </a:endParaRPr>
          </a:p>
        </p:txBody>
      </p:sp>
      <p:pic>
        <p:nvPicPr>
          <p:cNvPr id="121" name="Google Shape;121;p14"/>
          <p:cNvPicPr preferRelativeResize="0"/>
          <p:nvPr/>
        </p:nvPicPr>
        <p:blipFill rotWithShape="1">
          <a:blip r:embed="rId20">
            <a:alphaModFix/>
          </a:blip>
          <a:srcRect b="0" l="0" r="0" t="0"/>
          <a:stretch/>
        </p:blipFill>
        <p:spPr>
          <a:xfrm>
            <a:off x="1222920" y="3353400"/>
            <a:ext cx="5225040" cy="1632600"/>
          </a:xfrm>
          <a:prstGeom prst="rect">
            <a:avLst/>
          </a:prstGeom>
          <a:noFill/>
          <a:ln>
            <a:noFill/>
          </a:ln>
        </p:spPr>
      </p:pic>
      <p:sp>
        <p:nvSpPr>
          <p:cNvPr id="122" name="Google Shape;122;p14"/>
          <p:cNvSpPr/>
          <p:nvPr/>
        </p:nvSpPr>
        <p:spPr>
          <a:xfrm>
            <a:off x="1496149" y="25337025"/>
            <a:ext cx="10234500" cy="121200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855080" y="25469506"/>
            <a:ext cx="9086100" cy="78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World Data on pion and kaon SF</a:t>
            </a:r>
            <a:endParaRPr b="0" i="0" sz="1800" u="none" cap="none" strike="noStrike">
              <a:solidFill>
                <a:srgbClr val="000000"/>
              </a:solidFill>
              <a:latin typeface="Arial"/>
              <a:ea typeface="Arial"/>
              <a:cs typeface="Arial"/>
              <a:sym typeface="Arial"/>
            </a:endParaRPr>
          </a:p>
        </p:txBody>
      </p:sp>
      <p:pic>
        <p:nvPicPr>
          <p:cNvPr id="124" name="Google Shape;124;p14"/>
          <p:cNvPicPr preferRelativeResize="0"/>
          <p:nvPr/>
        </p:nvPicPr>
        <p:blipFill rotWithShape="1">
          <a:blip r:embed="rId21">
            <a:alphaModFix/>
          </a:blip>
          <a:srcRect b="0" l="0" r="0" t="0"/>
          <a:stretch/>
        </p:blipFill>
        <p:spPr>
          <a:xfrm>
            <a:off x="2898770" y="28149925"/>
            <a:ext cx="311100" cy="195300"/>
          </a:xfrm>
          <a:prstGeom prst="rect">
            <a:avLst/>
          </a:prstGeom>
          <a:noFill/>
          <a:ln>
            <a:noFill/>
          </a:ln>
        </p:spPr>
      </p:pic>
      <p:pic>
        <p:nvPicPr>
          <p:cNvPr id="125" name="Google Shape;125;p14"/>
          <p:cNvPicPr preferRelativeResize="0"/>
          <p:nvPr/>
        </p:nvPicPr>
        <p:blipFill rotWithShape="1">
          <a:blip r:embed="rId22">
            <a:alphaModFix/>
          </a:blip>
          <a:srcRect b="0" l="0" r="0" t="0"/>
          <a:stretch/>
        </p:blipFill>
        <p:spPr>
          <a:xfrm>
            <a:off x="2839740" y="27450450"/>
            <a:ext cx="311100" cy="269100"/>
          </a:xfrm>
          <a:prstGeom prst="rect">
            <a:avLst/>
          </a:prstGeom>
          <a:noFill/>
          <a:ln>
            <a:noFill/>
          </a:ln>
        </p:spPr>
      </p:pic>
      <p:sp>
        <p:nvSpPr>
          <p:cNvPr id="126" name="Google Shape;126;p14"/>
          <p:cNvSpPr/>
          <p:nvPr/>
        </p:nvSpPr>
        <p:spPr>
          <a:xfrm>
            <a:off x="1888179" y="27745809"/>
            <a:ext cx="108300" cy="252600"/>
          </a:xfrm>
          <a:custGeom>
            <a:rect b="b" l="l" r="r" t="t"/>
            <a:pathLst>
              <a:path extrusionOk="0" h="120000" w="120000">
                <a:moveTo>
                  <a:pt x="0" y="60000"/>
                </a:moveTo>
                <a:cubicBezTo>
                  <a:pt x="13179" y="30000"/>
                  <a:pt x="27052" y="0"/>
                  <a:pt x="40231" y="8571"/>
                </a:cubicBezTo>
                <a:cubicBezTo>
                  <a:pt x="53410" y="17142"/>
                  <a:pt x="66589" y="102857"/>
                  <a:pt x="79768" y="111428"/>
                </a:cubicBezTo>
                <a:cubicBezTo>
                  <a:pt x="92947" y="120000"/>
                  <a:pt x="113063" y="68571"/>
                  <a:pt x="120000" y="60000"/>
                </a:cubicBezTo>
              </a:path>
            </a:pathLst>
          </a:custGeom>
          <a:noFill/>
          <a:ln cap="flat" cmpd="sng" w="28425">
            <a:solidFill>
              <a:srgbClr val="00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1996242" y="27738108"/>
            <a:ext cx="108300" cy="252600"/>
          </a:xfrm>
          <a:custGeom>
            <a:rect b="b" l="l" r="r" t="t"/>
            <a:pathLst>
              <a:path extrusionOk="0" h="120000" w="120000">
                <a:moveTo>
                  <a:pt x="0" y="60000"/>
                </a:moveTo>
                <a:cubicBezTo>
                  <a:pt x="13179" y="30000"/>
                  <a:pt x="27052" y="0"/>
                  <a:pt x="40231" y="8571"/>
                </a:cubicBezTo>
                <a:cubicBezTo>
                  <a:pt x="53410" y="17142"/>
                  <a:pt x="66589" y="102857"/>
                  <a:pt x="79768" y="111428"/>
                </a:cubicBezTo>
                <a:cubicBezTo>
                  <a:pt x="92947" y="120000"/>
                  <a:pt x="113063" y="68571"/>
                  <a:pt x="120000" y="60000"/>
                </a:cubicBezTo>
              </a:path>
            </a:pathLst>
          </a:custGeom>
          <a:noFill/>
          <a:ln cap="flat" cmpd="sng" w="28425">
            <a:solidFill>
              <a:srgbClr val="00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104744" y="27738108"/>
            <a:ext cx="108300" cy="252600"/>
          </a:xfrm>
          <a:custGeom>
            <a:rect b="b" l="l" r="r" t="t"/>
            <a:pathLst>
              <a:path extrusionOk="0" h="120000" w="120000">
                <a:moveTo>
                  <a:pt x="0" y="60000"/>
                </a:moveTo>
                <a:cubicBezTo>
                  <a:pt x="13179" y="30000"/>
                  <a:pt x="27052" y="0"/>
                  <a:pt x="40231" y="8571"/>
                </a:cubicBezTo>
                <a:cubicBezTo>
                  <a:pt x="53410" y="17142"/>
                  <a:pt x="66589" y="102857"/>
                  <a:pt x="79768" y="111428"/>
                </a:cubicBezTo>
                <a:cubicBezTo>
                  <a:pt x="92947" y="120000"/>
                  <a:pt x="113063" y="68571"/>
                  <a:pt x="120000" y="60000"/>
                </a:cubicBezTo>
              </a:path>
            </a:pathLst>
          </a:custGeom>
          <a:noFill/>
          <a:ln cap="flat" cmpd="sng" w="28425">
            <a:solidFill>
              <a:srgbClr val="00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780132" y="27745809"/>
            <a:ext cx="108300" cy="252600"/>
          </a:xfrm>
          <a:custGeom>
            <a:rect b="b" l="l" r="r" t="t"/>
            <a:pathLst>
              <a:path extrusionOk="0" h="120000" w="120000">
                <a:moveTo>
                  <a:pt x="0" y="60000"/>
                </a:moveTo>
                <a:cubicBezTo>
                  <a:pt x="13179" y="30000"/>
                  <a:pt x="27052" y="0"/>
                  <a:pt x="40231" y="8571"/>
                </a:cubicBezTo>
                <a:cubicBezTo>
                  <a:pt x="53410" y="17142"/>
                  <a:pt x="66589" y="102857"/>
                  <a:pt x="79768" y="111428"/>
                </a:cubicBezTo>
                <a:cubicBezTo>
                  <a:pt x="92947" y="120000"/>
                  <a:pt x="113063" y="68571"/>
                  <a:pt x="120000" y="60000"/>
                </a:cubicBezTo>
              </a:path>
            </a:pathLst>
          </a:custGeom>
          <a:noFill/>
          <a:ln cap="flat" cmpd="sng" w="28425">
            <a:solidFill>
              <a:srgbClr val="00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1671630" y="27745809"/>
            <a:ext cx="108300" cy="252600"/>
          </a:xfrm>
          <a:custGeom>
            <a:rect b="b" l="l" r="r" t="t"/>
            <a:pathLst>
              <a:path extrusionOk="0" h="120000" w="120000">
                <a:moveTo>
                  <a:pt x="0" y="60000"/>
                </a:moveTo>
                <a:cubicBezTo>
                  <a:pt x="13179" y="30000"/>
                  <a:pt x="27052" y="0"/>
                  <a:pt x="40231" y="8571"/>
                </a:cubicBezTo>
                <a:cubicBezTo>
                  <a:pt x="53410" y="17142"/>
                  <a:pt x="66589" y="102857"/>
                  <a:pt x="79768" y="111428"/>
                </a:cubicBezTo>
                <a:cubicBezTo>
                  <a:pt x="92947" y="120000"/>
                  <a:pt x="113063" y="68571"/>
                  <a:pt x="120000" y="60000"/>
                </a:cubicBezTo>
              </a:path>
            </a:pathLst>
          </a:custGeom>
          <a:noFill/>
          <a:ln cap="flat" cmpd="sng" w="28425">
            <a:solidFill>
              <a:srgbClr val="00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4"/>
          <p:cNvCxnSpPr/>
          <p:nvPr/>
        </p:nvCxnSpPr>
        <p:spPr>
          <a:xfrm flipH="1" rot="10800000">
            <a:off x="2615473" y="27256272"/>
            <a:ext cx="417600" cy="311100"/>
          </a:xfrm>
          <a:prstGeom prst="straightConnector1">
            <a:avLst/>
          </a:prstGeom>
          <a:noFill/>
          <a:ln cap="flat" cmpd="sng" w="28425">
            <a:solidFill>
              <a:srgbClr val="000000"/>
            </a:solidFill>
            <a:prstDash val="solid"/>
            <a:round/>
            <a:headEnd len="med" w="med" type="stealth"/>
            <a:tailEnd len="sm" w="sm" type="none"/>
          </a:ln>
        </p:spPr>
      </p:cxnSp>
      <p:cxnSp>
        <p:nvCxnSpPr>
          <p:cNvPr id="132" name="Google Shape;132;p14"/>
          <p:cNvCxnSpPr/>
          <p:nvPr/>
        </p:nvCxnSpPr>
        <p:spPr>
          <a:xfrm flipH="1" rot="10800000">
            <a:off x="2205528" y="27561558"/>
            <a:ext cx="417600" cy="311100"/>
          </a:xfrm>
          <a:prstGeom prst="straightConnector1">
            <a:avLst/>
          </a:prstGeom>
          <a:noFill/>
          <a:ln cap="flat" cmpd="sng" w="28425">
            <a:solidFill>
              <a:srgbClr val="000000"/>
            </a:solidFill>
            <a:prstDash val="solid"/>
            <a:round/>
            <a:headEnd len="sm" w="sm" type="none"/>
            <a:tailEnd len="sm" w="sm" type="none"/>
          </a:ln>
        </p:spPr>
      </p:cxnSp>
      <p:cxnSp>
        <p:nvCxnSpPr>
          <p:cNvPr id="133" name="Google Shape;133;p14"/>
          <p:cNvCxnSpPr/>
          <p:nvPr/>
        </p:nvCxnSpPr>
        <p:spPr>
          <a:xfrm>
            <a:off x="2614716" y="28168459"/>
            <a:ext cx="419100" cy="311100"/>
          </a:xfrm>
          <a:prstGeom prst="straightConnector1">
            <a:avLst/>
          </a:prstGeom>
          <a:noFill/>
          <a:ln cap="flat" cmpd="sng" w="28425">
            <a:solidFill>
              <a:srgbClr val="000000"/>
            </a:solidFill>
            <a:prstDash val="solid"/>
            <a:round/>
            <a:headEnd len="sm" w="sm" type="none"/>
            <a:tailEnd len="sm" w="sm" type="none"/>
          </a:ln>
        </p:spPr>
      </p:cxnSp>
      <p:cxnSp>
        <p:nvCxnSpPr>
          <p:cNvPr id="134" name="Google Shape;134;p14"/>
          <p:cNvCxnSpPr/>
          <p:nvPr/>
        </p:nvCxnSpPr>
        <p:spPr>
          <a:xfrm>
            <a:off x="2210610" y="27873125"/>
            <a:ext cx="419100" cy="310800"/>
          </a:xfrm>
          <a:prstGeom prst="straightConnector1">
            <a:avLst/>
          </a:prstGeom>
          <a:noFill/>
          <a:ln cap="flat" cmpd="sng" w="28425">
            <a:solidFill>
              <a:srgbClr val="000000"/>
            </a:solidFill>
            <a:prstDash val="solid"/>
            <a:round/>
            <a:headEnd len="sm" w="sm" type="none"/>
            <a:tailEnd len="med" w="med" type="stealth"/>
          </a:ln>
        </p:spPr>
      </p:cxnSp>
      <p:cxnSp>
        <p:nvCxnSpPr>
          <p:cNvPr id="135" name="Google Shape;135;p14"/>
          <p:cNvCxnSpPr/>
          <p:nvPr/>
        </p:nvCxnSpPr>
        <p:spPr>
          <a:xfrm rot="10800000">
            <a:off x="839561" y="27237083"/>
            <a:ext cx="417600" cy="310800"/>
          </a:xfrm>
          <a:prstGeom prst="straightConnector1">
            <a:avLst/>
          </a:prstGeom>
          <a:noFill/>
          <a:ln cap="flat" cmpd="sng" w="28425">
            <a:solidFill>
              <a:srgbClr val="3333FF"/>
            </a:solidFill>
            <a:prstDash val="solid"/>
            <a:round/>
            <a:headEnd len="med" w="med" type="stealth"/>
            <a:tailEnd len="sm" w="sm" type="none"/>
          </a:ln>
        </p:spPr>
      </p:cxnSp>
      <p:cxnSp>
        <p:nvCxnSpPr>
          <p:cNvPr id="136" name="Google Shape;136;p14"/>
          <p:cNvCxnSpPr/>
          <p:nvPr/>
        </p:nvCxnSpPr>
        <p:spPr>
          <a:xfrm rot="10800000">
            <a:off x="1249052" y="27542536"/>
            <a:ext cx="417600" cy="311100"/>
          </a:xfrm>
          <a:prstGeom prst="straightConnector1">
            <a:avLst/>
          </a:prstGeom>
          <a:noFill/>
          <a:ln cap="flat" cmpd="sng" w="28425">
            <a:solidFill>
              <a:srgbClr val="3333FF"/>
            </a:solidFill>
            <a:prstDash val="solid"/>
            <a:round/>
            <a:headEnd len="sm" w="sm" type="none"/>
            <a:tailEnd len="sm" w="sm" type="none"/>
          </a:ln>
        </p:spPr>
      </p:cxnSp>
      <p:cxnSp>
        <p:nvCxnSpPr>
          <p:cNvPr id="137" name="Google Shape;137;p14"/>
          <p:cNvCxnSpPr/>
          <p:nvPr/>
        </p:nvCxnSpPr>
        <p:spPr>
          <a:xfrm flipH="1">
            <a:off x="833667" y="28158926"/>
            <a:ext cx="418500" cy="311100"/>
          </a:xfrm>
          <a:prstGeom prst="straightConnector1">
            <a:avLst/>
          </a:prstGeom>
          <a:noFill/>
          <a:ln cap="flat" cmpd="sng" w="28425">
            <a:solidFill>
              <a:srgbClr val="FF00FF"/>
            </a:solidFill>
            <a:prstDash val="solid"/>
            <a:round/>
            <a:headEnd len="sm" w="sm" type="none"/>
            <a:tailEnd len="sm" w="sm" type="none"/>
          </a:ln>
        </p:spPr>
      </p:cxnSp>
      <p:cxnSp>
        <p:nvCxnSpPr>
          <p:cNvPr id="138" name="Google Shape;138;p14"/>
          <p:cNvCxnSpPr/>
          <p:nvPr/>
        </p:nvCxnSpPr>
        <p:spPr>
          <a:xfrm flipH="1">
            <a:off x="1244520" y="27853636"/>
            <a:ext cx="418500" cy="310800"/>
          </a:xfrm>
          <a:prstGeom prst="straightConnector1">
            <a:avLst/>
          </a:prstGeom>
          <a:noFill/>
          <a:ln cap="flat" cmpd="sng" w="28425">
            <a:solidFill>
              <a:srgbClr val="FF00FF"/>
            </a:solidFill>
            <a:prstDash val="solid"/>
            <a:round/>
            <a:headEnd len="sm" w="sm" type="none"/>
            <a:tailEnd len="med" w="med" type="stealth"/>
          </a:ln>
        </p:spPr>
      </p:cxnSp>
      <p:pic>
        <p:nvPicPr>
          <p:cNvPr id="139" name="Google Shape;139;p14"/>
          <p:cNvPicPr preferRelativeResize="0"/>
          <p:nvPr/>
        </p:nvPicPr>
        <p:blipFill rotWithShape="1">
          <a:blip r:embed="rId23">
            <a:alphaModFix/>
          </a:blip>
          <a:srcRect b="0" l="0" r="0" t="0"/>
          <a:stretch/>
        </p:blipFill>
        <p:spPr>
          <a:xfrm>
            <a:off x="874454" y="28076802"/>
            <a:ext cx="132300" cy="243900"/>
          </a:xfrm>
          <a:prstGeom prst="rect">
            <a:avLst/>
          </a:prstGeom>
          <a:noFill/>
          <a:ln>
            <a:noFill/>
          </a:ln>
        </p:spPr>
      </p:pic>
      <p:pic>
        <p:nvPicPr>
          <p:cNvPr id="140" name="Google Shape;140;p14"/>
          <p:cNvPicPr preferRelativeResize="0"/>
          <p:nvPr/>
        </p:nvPicPr>
        <p:blipFill rotWithShape="1">
          <a:blip r:embed="rId24">
            <a:alphaModFix/>
          </a:blip>
          <a:srcRect b="0" l="0" r="0" t="0"/>
          <a:stretch/>
        </p:blipFill>
        <p:spPr>
          <a:xfrm>
            <a:off x="867645" y="27401734"/>
            <a:ext cx="132300" cy="190200"/>
          </a:xfrm>
          <a:prstGeom prst="rect">
            <a:avLst/>
          </a:prstGeom>
          <a:noFill/>
          <a:ln>
            <a:noFill/>
          </a:ln>
        </p:spPr>
      </p:pic>
      <p:sp>
        <p:nvSpPr>
          <p:cNvPr id="141" name="Google Shape;141;p14"/>
          <p:cNvSpPr/>
          <p:nvPr/>
        </p:nvSpPr>
        <p:spPr>
          <a:xfrm>
            <a:off x="1206200" y="26766259"/>
            <a:ext cx="16884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Pion Drell-Yan</a:t>
            </a:r>
            <a:endParaRPr b="0" i="0" sz="1800" u="none" cap="none" strike="noStrike">
              <a:solidFill>
                <a:srgbClr val="000000"/>
              </a:solidFill>
              <a:latin typeface="Arial"/>
              <a:ea typeface="Arial"/>
              <a:cs typeface="Arial"/>
              <a:sym typeface="Arial"/>
            </a:endParaRPr>
          </a:p>
        </p:txBody>
      </p:sp>
      <p:pic>
        <p:nvPicPr>
          <p:cNvPr id="142" name="Google Shape;142;p14"/>
          <p:cNvPicPr preferRelativeResize="0"/>
          <p:nvPr/>
        </p:nvPicPr>
        <p:blipFill rotWithShape="1">
          <a:blip r:embed="rId25">
            <a:alphaModFix/>
          </a:blip>
          <a:srcRect b="9915" l="9600" r="12669" t="14490"/>
          <a:stretch/>
        </p:blipFill>
        <p:spPr>
          <a:xfrm>
            <a:off x="7641000" y="26845200"/>
            <a:ext cx="1885800" cy="1283100"/>
          </a:xfrm>
          <a:prstGeom prst="rect">
            <a:avLst/>
          </a:prstGeom>
          <a:noFill/>
          <a:ln>
            <a:noFill/>
          </a:ln>
        </p:spPr>
      </p:pic>
      <p:sp>
        <p:nvSpPr>
          <p:cNvPr id="143" name="Google Shape;143;p14"/>
          <p:cNvSpPr/>
          <p:nvPr/>
        </p:nvSpPr>
        <p:spPr>
          <a:xfrm>
            <a:off x="9644770" y="27304338"/>
            <a:ext cx="27879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DIS (Sullivan Process)</a:t>
            </a:r>
            <a:endParaRPr b="0" i="0" sz="1800" u="none" cap="none" strike="noStrike">
              <a:solidFill>
                <a:srgbClr val="000000"/>
              </a:solidFill>
              <a:latin typeface="Arial"/>
              <a:ea typeface="Arial"/>
              <a:cs typeface="Arial"/>
              <a:sym typeface="Arial"/>
            </a:endParaRPr>
          </a:p>
        </p:txBody>
      </p:sp>
      <p:pic>
        <p:nvPicPr>
          <p:cNvPr id="144" name="Google Shape;144;p14"/>
          <p:cNvPicPr preferRelativeResize="0"/>
          <p:nvPr/>
        </p:nvPicPr>
        <p:blipFill rotWithShape="1">
          <a:blip r:embed="rId26">
            <a:alphaModFix/>
          </a:blip>
          <a:srcRect b="0" l="0" r="0" t="0"/>
          <a:stretch/>
        </p:blipFill>
        <p:spPr>
          <a:xfrm>
            <a:off x="7083150" y="28275425"/>
            <a:ext cx="3790500" cy="3443400"/>
          </a:xfrm>
          <a:prstGeom prst="rect">
            <a:avLst/>
          </a:prstGeom>
          <a:noFill/>
          <a:ln>
            <a:noFill/>
          </a:ln>
        </p:spPr>
      </p:pic>
      <p:pic>
        <p:nvPicPr>
          <p:cNvPr id="145" name="Google Shape;145;p14"/>
          <p:cNvPicPr preferRelativeResize="0"/>
          <p:nvPr/>
        </p:nvPicPr>
        <p:blipFill rotWithShape="1">
          <a:blip r:embed="rId27">
            <a:alphaModFix/>
          </a:blip>
          <a:srcRect b="0" l="0" r="0" t="0"/>
          <a:stretch/>
        </p:blipFill>
        <p:spPr>
          <a:xfrm>
            <a:off x="874438" y="28489673"/>
            <a:ext cx="2867400" cy="3099300"/>
          </a:xfrm>
          <a:prstGeom prst="rect">
            <a:avLst/>
          </a:prstGeom>
          <a:noFill/>
          <a:ln>
            <a:noFill/>
          </a:ln>
        </p:spPr>
      </p:pic>
      <p:pic>
        <p:nvPicPr>
          <p:cNvPr id="146" name="Google Shape;146;p14"/>
          <p:cNvPicPr preferRelativeResize="0"/>
          <p:nvPr/>
        </p:nvPicPr>
        <p:blipFill rotWithShape="1">
          <a:blip r:embed="rId28">
            <a:alphaModFix/>
          </a:blip>
          <a:srcRect b="0" l="0" r="5663" t="4229"/>
          <a:stretch/>
        </p:blipFill>
        <p:spPr>
          <a:xfrm>
            <a:off x="3741838" y="28489675"/>
            <a:ext cx="2787900" cy="3099300"/>
          </a:xfrm>
          <a:prstGeom prst="rect">
            <a:avLst/>
          </a:prstGeom>
          <a:noFill/>
          <a:ln>
            <a:noFill/>
          </a:ln>
        </p:spPr>
      </p:pic>
      <p:sp>
        <p:nvSpPr>
          <p:cNvPr id="147" name="Google Shape;147;p14"/>
          <p:cNvSpPr/>
          <p:nvPr/>
        </p:nvSpPr>
        <p:spPr>
          <a:xfrm>
            <a:off x="2480280" y="28848520"/>
            <a:ext cx="1164300" cy="366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FNAL E615</a:t>
            </a:r>
            <a:endParaRPr b="0" i="0" sz="1800" u="none" cap="none" strike="noStrike">
              <a:solidFill>
                <a:srgbClr val="000000"/>
              </a:solidFill>
              <a:latin typeface="Arial"/>
              <a:ea typeface="Arial"/>
              <a:cs typeface="Arial"/>
              <a:sym typeface="Arial"/>
            </a:endParaRPr>
          </a:p>
        </p:txBody>
      </p:sp>
      <p:sp>
        <p:nvSpPr>
          <p:cNvPr id="148" name="Google Shape;148;p14"/>
          <p:cNvSpPr/>
          <p:nvPr/>
        </p:nvSpPr>
        <p:spPr>
          <a:xfrm>
            <a:off x="5407247" y="28850734"/>
            <a:ext cx="980100" cy="372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CERN NA3</a:t>
            </a:r>
            <a:endParaRPr b="0" i="0" sz="1800" u="none" cap="none" strike="noStrike">
              <a:solidFill>
                <a:srgbClr val="000000"/>
              </a:solidFill>
              <a:latin typeface="Arial"/>
              <a:ea typeface="Arial"/>
              <a:cs typeface="Arial"/>
              <a:sym typeface="Arial"/>
            </a:endParaRPr>
          </a:p>
        </p:txBody>
      </p:sp>
      <p:pic>
        <p:nvPicPr>
          <p:cNvPr id="149" name="Google Shape;149;p14"/>
          <p:cNvPicPr preferRelativeResize="0"/>
          <p:nvPr/>
        </p:nvPicPr>
        <p:blipFill rotWithShape="1">
          <a:blip r:embed="rId29">
            <a:alphaModFix/>
          </a:blip>
          <a:srcRect b="0" l="0" r="0" t="0"/>
          <a:stretch/>
        </p:blipFill>
        <p:spPr>
          <a:xfrm>
            <a:off x="14177300" y="17989375"/>
            <a:ext cx="6927000" cy="4276800"/>
          </a:xfrm>
          <a:prstGeom prst="rect">
            <a:avLst/>
          </a:prstGeom>
          <a:noFill/>
          <a:ln>
            <a:noFill/>
          </a:ln>
        </p:spPr>
      </p:pic>
      <p:sp>
        <p:nvSpPr>
          <p:cNvPr id="150" name="Google Shape;150;p14"/>
          <p:cNvSpPr/>
          <p:nvPr/>
        </p:nvSpPr>
        <p:spPr>
          <a:xfrm>
            <a:off x="32471266" y="11786023"/>
            <a:ext cx="9678600" cy="1212000"/>
          </a:xfrm>
          <a:prstGeom prst="bevel">
            <a:avLst>
              <a:gd fmla="val 12500" name="adj"/>
            </a:avLst>
          </a:prstGeom>
          <a:gradFill>
            <a:gsLst>
              <a:gs pos="0">
                <a:srgbClr val="DDDDDD"/>
              </a:gs>
              <a:gs pos="100000">
                <a:srgbClr val="919191"/>
              </a:gs>
            </a:gsLst>
            <a:path path="circle">
              <a:fillToRect b="50%" l="50%" r="50%" t="50%"/>
            </a:path>
            <a:tileRect/>
          </a:gradFill>
          <a:ln cap="flat" cmpd="sng" w="763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2619584" y="12083383"/>
            <a:ext cx="9086100" cy="78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Comic Sans MS"/>
                <a:ea typeface="Comic Sans MS"/>
                <a:cs typeface="Comic Sans MS"/>
                <a:sym typeface="Comic Sans MS"/>
              </a:rPr>
              <a:t>Disentangling Flavor Dependence</a:t>
            </a:r>
            <a:endParaRPr b="0" i="0" sz="1800" u="none" cap="none" strike="noStrike">
              <a:solidFill>
                <a:srgbClr val="000000"/>
              </a:solidFill>
              <a:latin typeface="Arial"/>
              <a:ea typeface="Arial"/>
              <a:cs typeface="Arial"/>
              <a:sym typeface="Arial"/>
            </a:endParaRPr>
          </a:p>
        </p:txBody>
      </p:sp>
      <p:sp>
        <p:nvSpPr>
          <p:cNvPr id="152" name="Google Shape;152;p14"/>
          <p:cNvSpPr/>
          <p:nvPr/>
        </p:nvSpPr>
        <p:spPr>
          <a:xfrm>
            <a:off x="3925375" y="26879725"/>
            <a:ext cx="3790500" cy="106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3200">
                <a:solidFill>
                  <a:srgbClr val="FF0000"/>
                </a:solidFill>
              </a:rPr>
              <a:t>Data much more limited than nucleon...</a:t>
            </a:r>
            <a:endParaRPr sz="2800">
              <a:solidFill>
                <a:srgbClr val="FF0000"/>
              </a:solidFill>
            </a:endParaRPr>
          </a:p>
        </p:txBody>
      </p:sp>
      <p:sp>
        <p:nvSpPr>
          <p:cNvPr id="153" name="Google Shape;153;p14"/>
          <p:cNvSpPr/>
          <p:nvPr/>
        </p:nvSpPr>
        <p:spPr>
          <a:xfrm>
            <a:off x="7083150" y="31638850"/>
            <a:ext cx="37905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4</a:t>
            </a:r>
            <a:r>
              <a:rPr b="0" i="0" lang="en-US" sz="1800" u="none" cap="none" strike="noStrike">
                <a:solidFill>
                  <a:srgbClr val="000000"/>
                </a:solidFill>
                <a:latin typeface="Arial"/>
                <a:ea typeface="Arial"/>
                <a:cs typeface="Arial"/>
                <a:sym typeface="Arial"/>
              </a:rPr>
              <a:t>: </a:t>
            </a:r>
            <a:r>
              <a:rPr lang="en-US" sz="1800"/>
              <a:t>Lowest x constrained by HERA</a:t>
            </a:r>
            <a:endParaRPr b="0" i="0" sz="1800" u="none" cap="none" strike="noStrike">
              <a:solidFill>
                <a:srgbClr val="000000"/>
              </a:solidFill>
              <a:latin typeface="Arial"/>
              <a:ea typeface="Arial"/>
              <a:cs typeface="Arial"/>
              <a:sym typeface="Arial"/>
            </a:endParaRPr>
          </a:p>
        </p:txBody>
      </p:sp>
      <p:sp>
        <p:nvSpPr>
          <p:cNvPr id="154" name="Google Shape;154;p14"/>
          <p:cNvSpPr/>
          <p:nvPr/>
        </p:nvSpPr>
        <p:spPr>
          <a:xfrm>
            <a:off x="903737" y="31588975"/>
            <a:ext cx="5625900" cy="5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Fig. </a:t>
            </a:r>
            <a:r>
              <a:rPr lang="en-US" sz="1800"/>
              <a:t>3</a:t>
            </a:r>
            <a:r>
              <a:rPr b="0" i="0" lang="en-US" sz="1800" u="none" cap="none" strike="noStrike">
                <a:solidFill>
                  <a:srgbClr val="000000"/>
                </a:solidFill>
                <a:latin typeface="Arial"/>
                <a:ea typeface="Arial"/>
                <a:cs typeface="Arial"/>
                <a:sym typeface="Arial"/>
              </a:rPr>
              <a:t>: </a:t>
            </a:r>
            <a:r>
              <a:rPr lang="en-US" sz="1800"/>
              <a:t>The data is limited on pion Drell-Yan and non existent for the kaon.</a:t>
            </a:r>
            <a:endParaRPr b="0" i="0" sz="1800" u="none" cap="none" strike="noStrike">
              <a:solidFill>
                <a:srgbClr val="000000"/>
              </a:solidFill>
              <a:latin typeface="Arial"/>
              <a:ea typeface="Arial"/>
              <a:cs typeface="Arial"/>
              <a:sym typeface="Arial"/>
            </a:endParaRPr>
          </a:p>
        </p:txBody>
      </p:sp>
      <p:sp>
        <p:nvSpPr>
          <p:cNvPr id="155" name="Google Shape;155;p14"/>
          <p:cNvSpPr/>
          <p:nvPr/>
        </p:nvSpPr>
        <p:spPr>
          <a:xfrm>
            <a:off x="3205413" y="27227525"/>
            <a:ext cx="665400" cy="2439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