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58" r:id="rId6"/>
    <p:sldId id="260" r:id="rId7"/>
    <p:sldId id="256" r:id="rId8"/>
    <p:sldId id="266" r:id="rId9"/>
    <p:sldId id="259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74AB8-8256-4C14-ABCD-82A549B7744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6B34E-DB07-4AA4-91EE-1A276DE46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6D4B-9768-4BF3-B9B9-664EC2F691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77A9A2-5EB5-4CE9-B33C-1C59D12759DF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FF2E5A-9EED-4378-A8B8-91472B5716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D42D8-A25E-4054-91AF-E9D1DF7A3D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4BCBA-6B43-46FF-89C8-3A4095FC17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1B177B-24AB-484C-ADA7-6890074F43B4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AA501-F783-4EAC-BBC8-C125A279F0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269E9-348D-4940-833A-8F58C695C5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ant4.web.cern.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petrs@jlab.or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bk7eTGXq_K8&amp;list=PLw3G-vTgPrdBtrdWML8j7dYhylZDSgU1j" TargetMode="External"/><Relationship Id="rId4" Type="http://schemas.openxmlformats.org/officeDocument/2006/relationships/hyperlink" Target="https://youtu.be/oxuRxtrO2Ag" TargetMode="External"/><Relationship Id="rId9" Type="http://schemas.openxmlformats.org/officeDocument/2006/relationships/hyperlink" Target="mailto:hornt@jlab.or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EM Colorimeter &amp; Meson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David Zarta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3DB0-20DF-4323-8CB3-A865F542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FD05-9575-4204-A507-5767C5FC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782" y="2159671"/>
            <a:ext cx="10058400" cy="2684136"/>
          </a:xfrm>
        </p:spPr>
        <p:txBody>
          <a:bodyPr/>
          <a:lstStyle/>
          <a:p>
            <a:r>
              <a:rPr lang="en-US" dirty="0"/>
              <a:t>My mentor is Doctor Tanja Horn. </a:t>
            </a:r>
          </a:p>
          <a:p>
            <a:r>
              <a:rPr lang="en-US" dirty="0"/>
              <a:t>I will be focusing on a projects that consist of me and Richard Trotta in the  projections of meson structures at the electron-ion-collider.</a:t>
            </a:r>
          </a:p>
          <a:p>
            <a:r>
              <a:rPr lang="en-US" dirty="0"/>
              <a:t>I will also be focusing in another with project with Doctor Petr </a:t>
            </a:r>
            <a:r>
              <a:rPr lang="en-US" dirty="0" err="1"/>
              <a:t>Stepanov</a:t>
            </a:r>
            <a:r>
              <a:rPr lang="en-US" dirty="0"/>
              <a:t> in scientific modeling of novel EM Calorimeter (Monte Carlo methods).</a:t>
            </a:r>
          </a:p>
          <a:p>
            <a:endParaRPr lang="en-US" dirty="0"/>
          </a:p>
        </p:txBody>
      </p:sp>
      <p:pic>
        <p:nvPicPr>
          <p:cNvPr id="2052" name="Picture 4" descr="Style Guide | Washington, D.C. | Catholic University of America -  Washington, DC | CUA">
            <a:extLst>
              <a:ext uri="{FF2B5EF4-FFF2-40B4-BE49-F238E27FC236}">
                <a16:creationId xmlns:a16="http://schemas.microsoft.com/office/drawing/2014/main" id="{CF56914B-A7F6-4697-9FA3-55B0F0FF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15" y="510568"/>
            <a:ext cx="2308744" cy="164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24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: Sketch of a simple electromagnetic shower model evolution, initiated by a photon with an energy of E 0 [61]. ">
            <a:extLst>
              <a:ext uri="{FF2B5EF4-FFF2-40B4-BE49-F238E27FC236}">
                <a16:creationId xmlns:a16="http://schemas.microsoft.com/office/drawing/2014/main" id="{08129B33-9F16-4452-9647-2404FE02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814890"/>
            <a:ext cx="7696201" cy="52282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376345-EF34-49F4-834D-6EB73FC4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225296"/>
          </a:xfrm>
        </p:spPr>
        <p:txBody>
          <a:bodyPr anchor="b">
            <a:normAutofit/>
          </a:bodyPr>
          <a:lstStyle/>
          <a:p>
            <a:r>
              <a:rPr lang="en-US" dirty="0"/>
              <a:t>Novel EM Calorimeter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06C4A-8F48-4057-8084-A8F3B070B61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477250" y="1900361"/>
                <a:ext cx="3486151" cy="446863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new calorimeter will consist of lead tungstate crystals and glass. </a:t>
                </a:r>
              </a:p>
              <a:p>
                <a:r>
                  <a:rPr lang="en-US" dirty="0"/>
                  <a:t>We will evaluate the calorimeter characteristics to see if they meet the specifications</a:t>
                </a:r>
              </a:p>
              <a:p>
                <a:r>
                  <a:rPr lang="en-US" dirty="0"/>
                  <a:t>We will be using a Monte Carlo approach. </a:t>
                </a:r>
              </a:p>
              <a:p>
                <a:r>
                  <a:rPr lang="en-US" dirty="0"/>
                  <a:t>Calorimeters measures the particle energies.</a:t>
                </a:r>
              </a:p>
              <a:p>
                <a:r>
                  <a:rPr lang="en-US" dirty="0"/>
                  <a:t>Calorimeters measure photons and electrons.</a:t>
                </a:r>
              </a:p>
              <a:p>
                <a:r>
                  <a:rPr lang="en-US" dirty="0"/>
                  <a:t>The physics mechanism is the creation of an electromagnetic shower.</a:t>
                </a:r>
              </a:p>
              <a:p>
                <a:r>
                  <a:rPr lang="en-US" dirty="0"/>
                  <a:t>E=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06C4A-8F48-4057-8084-A8F3B070B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477250" y="1900361"/>
                <a:ext cx="3486151" cy="4468634"/>
              </a:xfrm>
              <a:blipFill>
                <a:blip r:embed="rId3"/>
                <a:stretch>
                  <a:fillRect l="-699" t="-273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DA28D-D7E7-47D9-896B-C3BECC66CF68}"/>
              </a:ext>
            </a:extLst>
          </p:cNvPr>
          <p:cNvSpPr txBox="1"/>
          <p:nvPr/>
        </p:nvSpPr>
        <p:spPr>
          <a:xfrm>
            <a:off x="2864091" y="452381"/>
            <a:ext cx="7898470" cy="1713147"/>
          </a:xfrm>
          <a:prstGeom prst="rect">
            <a:avLst/>
          </a:prstGeom>
          <a:noFill/>
          <a:ln>
            <a:noFill/>
          </a:ln>
        </p:spPr>
        <p:txBody>
          <a:bodyPr vert="horz" wrap="none" lIns="414764" tIns="0" rIns="414764" bIns="0" compatLnSpc="0"/>
          <a:lstStyle/>
          <a:p>
            <a:pPr hangingPunct="0">
              <a:spcBef>
                <a:spcPts val="1569"/>
              </a:spcBef>
              <a:spcAft>
                <a:spcPts val="1569"/>
              </a:spcAft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A </a:t>
            </a:r>
            <a:r>
              <a:rPr lang="en-US" sz="1452" u="sng" dirty="0">
                <a:solidFill>
                  <a:srgbClr val="2A6099"/>
                </a:solidFill>
                <a:latin typeface="Liberation Sans" pitchFamily="34"/>
                <a:ea typeface="Noto Sans CJK SC" pitchFamily="2"/>
                <a:cs typeface="DejaVu Sans" pitchFamily="2"/>
                <a:hlinkClick r:id="rId3"/>
              </a:rPr>
              <a:t>Geant4 based</a:t>
            </a: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 program code is utilized to simulate the passage of particles through the</a:t>
            </a:r>
          </a:p>
          <a:p>
            <a:pPr hangingPunct="0">
              <a:spcBef>
                <a:spcPts val="1569"/>
              </a:spcBef>
              <a:spcAft>
                <a:spcPts val="1569"/>
              </a:spcAft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assembly of scintillation material. Simulation investigates application of the novel scintillation.</a:t>
            </a:r>
          </a:p>
          <a:p>
            <a:pPr hangingPunct="0">
              <a:spcBef>
                <a:spcPts val="1569"/>
              </a:spcBef>
              <a:spcAft>
                <a:spcPts val="1569"/>
              </a:spcAft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material (</a:t>
            </a:r>
            <a:r>
              <a:rPr lang="en-US" sz="1452" dirty="0" err="1">
                <a:latin typeface="Liberation Sans" pitchFamily="34"/>
                <a:ea typeface="Noto Sans CJK SC" pitchFamily="2"/>
                <a:cs typeface="DejaVu Sans" pitchFamily="2"/>
              </a:rPr>
              <a:t>SciGlass</a:t>
            </a: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) for EIC detector project.</a:t>
            </a:r>
          </a:p>
          <a:p>
            <a:pPr hangingPunct="0">
              <a:lnSpc>
                <a:spcPct val="115000"/>
              </a:lnSpc>
              <a:spcBef>
                <a:spcPts val="1569"/>
              </a:spcBef>
              <a:spcAft>
                <a:spcPts val="1569"/>
              </a:spcAft>
            </a:pPr>
            <a:endParaRPr lang="en-US" sz="1452" dirty="0">
              <a:latin typeface="Liberation Sans" pitchFamily="34"/>
              <a:ea typeface="Noto Sans CJK SC" pitchFamily="2"/>
              <a:cs typeface="DejaVu 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D09A4-8AE2-4CEE-B15F-CF504EDC68C0}"/>
              </a:ext>
            </a:extLst>
          </p:cNvPr>
          <p:cNvSpPr txBox="1"/>
          <p:nvPr/>
        </p:nvSpPr>
        <p:spPr>
          <a:xfrm>
            <a:off x="267839" y="249391"/>
            <a:ext cx="3133835" cy="613560"/>
          </a:xfrm>
          <a:prstGeom prst="rect">
            <a:avLst/>
          </a:prstGeom>
          <a:noFill/>
          <a:ln>
            <a:noFill/>
          </a:ln>
        </p:spPr>
        <p:txBody>
          <a:bodyPr vert="horz" wrap="none" lIns="414764" tIns="248858" rIns="414764" bIns="40823" anchorCtr="0" compatLnSpc="0">
            <a:spAutoFit/>
          </a:bodyPr>
          <a:lstStyle/>
          <a:p>
            <a:pPr hangingPunct="0"/>
            <a:r>
              <a:rPr lang="en-US" sz="2177" b="1" u="sng" dirty="0"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" pitchFamily="2"/>
                <a:cs typeface="DejaVu Sans" pitchFamily="2"/>
              </a:rPr>
              <a:t>Research Outline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2CD7A93-1B07-43F5-B12D-4CB17A3BC3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r="69847"/>
          <a:stretch>
            <a:fillRect/>
          </a:stretch>
        </p:blipFill>
        <p:spPr>
          <a:xfrm>
            <a:off x="1938284" y="829528"/>
            <a:ext cx="867084" cy="95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FF73959F-6302-4954-8FEA-8C383C8E746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015476" y="1941255"/>
            <a:ext cx="8295271" cy="242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55D40-2B8B-4DBC-9089-4E52023555B5}"/>
              </a:ext>
            </a:extLst>
          </p:cNvPr>
          <p:cNvSpPr txBox="1"/>
          <p:nvPr/>
        </p:nvSpPr>
        <p:spPr>
          <a:xfrm>
            <a:off x="1830531" y="4476549"/>
            <a:ext cx="8792333" cy="1999751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b="1" dirty="0">
                <a:latin typeface="Liberation Sans" pitchFamily="34"/>
                <a:ea typeface="Noto Sans CJK SC" pitchFamily="2"/>
                <a:cs typeface="DejaVu Sans" pitchFamily="2"/>
              </a:rPr>
              <a:t>Following information can be studied: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buSzPct val="45000"/>
              <a:buFont typeface="StarSymbol"/>
              <a:buChar char="●"/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Energy deposition in the scintillation material. Energy resolution of the detector assembly.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buSzPct val="45000"/>
              <a:buFont typeface="StarSymbol"/>
              <a:buChar char="●"/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Ratio of the Cherenkov to scintillation optical photons produced in the simulation.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buSzPct val="45000"/>
              <a:buFont typeface="StarSymbol"/>
              <a:buChar char="●"/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Number of the photo-electrons (PE) registered by corresponding detector. Determined by: optical emission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buSzPct val="45000"/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spectrum, transmittance spectrum and size of the crystal, and quantum efficiency curve of the detector.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B4A2-42CB-479C-B448-5E25EA97792A}"/>
              </a:ext>
            </a:extLst>
          </p:cNvPr>
          <p:cNvSpPr txBox="1"/>
          <p:nvPr/>
        </p:nvSpPr>
        <p:spPr>
          <a:xfrm>
            <a:off x="3350766" y="4355018"/>
            <a:ext cx="5751865" cy="243065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089" b="1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injecting one 100 MeV electron in 3x3 the assembly of SciGlass scintillation material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D5D55A-19D8-4DDD-9B94-64DFC5F065F9}"/>
              </a:ext>
            </a:extLst>
          </p:cNvPr>
          <p:cNvSpPr txBox="1"/>
          <p:nvPr/>
        </p:nvSpPr>
        <p:spPr>
          <a:xfrm>
            <a:off x="1434181" y="228764"/>
            <a:ext cx="3428979" cy="613560"/>
          </a:xfrm>
          <a:prstGeom prst="rect">
            <a:avLst/>
          </a:prstGeom>
          <a:noFill/>
          <a:ln>
            <a:noFill/>
          </a:ln>
        </p:spPr>
        <p:txBody>
          <a:bodyPr vert="horz" wrap="none" lIns="414764" tIns="248858" rIns="414764" bIns="40823" anchorCtr="0" compatLnSpc="0">
            <a:spAutoFit/>
          </a:bodyPr>
          <a:lstStyle/>
          <a:p>
            <a:pPr hangingPunct="0"/>
            <a:r>
              <a:rPr lang="en-US" sz="2177" b="1" u="sng"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" pitchFamily="2"/>
                <a:cs typeface="DejaVu Sans" pitchFamily="2"/>
              </a:rPr>
              <a:t>Research Objective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2D5BFCC1-093C-4E25-80E7-5E315DC0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69847"/>
          <a:stretch>
            <a:fillRect/>
          </a:stretch>
        </p:blipFill>
        <p:spPr>
          <a:xfrm>
            <a:off x="659376" y="921089"/>
            <a:ext cx="867084" cy="95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B27DA-BA7E-44B0-B2C2-7DFA385E86AA}"/>
              </a:ext>
            </a:extLst>
          </p:cNvPr>
          <p:cNvSpPr txBox="1"/>
          <p:nvPr/>
        </p:nvSpPr>
        <p:spPr>
          <a:xfrm>
            <a:off x="1618695" y="2335410"/>
            <a:ext cx="7050980" cy="120379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b="1">
                <a:latin typeface="Liberation Sans" pitchFamily="34"/>
                <a:ea typeface="Noto Sans CJK SC" pitchFamily="2"/>
                <a:cs typeface="DejaVu Sans" pitchFamily="2"/>
              </a:rPr>
              <a:t>Learn Command Line, maybe some programming.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>
                <a:latin typeface="Liberation Sans" pitchFamily="34"/>
                <a:ea typeface="Noto Sans CJK SC" pitchFamily="2"/>
                <a:cs typeface="DejaVu Sans" pitchFamily="2"/>
              </a:rPr>
              <a:t>Program code is written in C++ language and must be executed on the Jlab computing environment.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>
                <a:latin typeface="Liberation Sans" pitchFamily="34"/>
                <a:ea typeface="Noto Sans CJK SC" pitchFamily="2"/>
                <a:cs typeface="DejaVu Sans" pitchFamily="2"/>
              </a:rPr>
              <a:t>This </a:t>
            </a:r>
            <a:r>
              <a:rPr lang="en-US" sz="1452" u="sng">
                <a:solidFill>
                  <a:srgbClr val="2A6099"/>
                </a:solidFill>
                <a:latin typeface="Liberation Sans" pitchFamily="34"/>
                <a:ea typeface="Noto Sans CJK SC" pitchFamily="2"/>
                <a:cs typeface="DejaVu Sans" pitchFamily="2"/>
                <a:hlinkClick r:id="rId4"/>
              </a:rPr>
              <a:t>interactive tutorial is good</a:t>
            </a:r>
            <a:r>
              <a:rPr lang="en-US" sz="1452">
                <a:latin typeface="Liberation Sans" pitchFamily="34"/>
                <a:ea typeface="Noto Sans CJK SC" pitchFamily="2"/>
                <a:cs typeface="DejaVu Sans" pitchFamily="2"/>
              </a:rPr>
              <a:t> for a start.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FE3D5-BDE8-4881-9635-57D07EBBE7A3}"/>
              </a:ext>
            </a:extLst>
          </p:cNvPr>
          <p:cNvSpPr txBox="1"/>
          <p:nvPr/>
        </p:nvSpPr>
        <p:spPr>
          <a:xfrm>
            <a:off x="1356231" y="3981197"/>
            <a:ext cx="6636217" cy="109700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b="1" dirty="0">
                <a:latin typeface="Liberation Sans" pitchFamily="34"/>
                <a:ea typeface="Noto Sans CJK SC" pitchFamily="2"/>
                <a:cs typeface="DejaVu Sans" pitchFamily="2"/>
              </a:rPr>
              <a:t>Get familiar with ROOT framework.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Geant4 outputs information in the ROOT file format. CERN ROOT framework is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applied to extract, plot and analyze data obtained from the simulation.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endParaRPr lang="en-US" sz="1452" dirty="0">
              <a:latin typeface="Liberation Sans" pitchFamily="34"/>
              <a:ea typeface="Noto Sans CJK SC" pitchFamily="2"/>
              <a:cs typeface="DejaVu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E339C-B181-4A3A-9294-BBCBC7F81E7B}"/>
              </a:ext>
            </a:extLst>
          </p:cNvPr>
          <p:cNvSpPr txBox="1"/>
          <p:nvPr/>
        </p:nvSpPr>
        <p:spPr>
          <a:xfrm>
            <a:off x="1533640" y="977537"/>
            <a:ext cx="6843598" cy="120379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b="1" dirty="0">
                <a:latin typeface="Liberation Sans" pitchFamily="34"/>
                <a:ea typeface="Noto Sans CJK SC" pitchFamily="2"/>
                <a:cs typeface="DejaVu Sans" pitchFamily="2"/>
              </a:rPr>
              <a:t>Understand the Geant4 basics.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Get familiar with capabilities of the Geant4 framework. Learn how to launch the program and control the simulation workflow.</a:t>
            </a:r>
          </a:p>
          <a:p>
            <a:pPr hangingPunct="0">
              <a:spcBef>
                <a:spcPts val="771"/>
              </a:spcBef>
              <a:spcAft>
                <a:spcPts val="771"/>
              </a:spcAft>
              <a:defRPr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Here is a good </a:t>
            </a:r>
            <a:r>
              <a:rPr lang="en-US" sz="1452" u="sng" dirty="0">
                <a:solidFill>
                  <a:srgbClr val="2A6099"/>
                </a:solidFill>
                <a:latin typeface="Liberation Sans" pitchFamily="34"/>
                <a:ea typeface="Noto Sans CJK SC" pitchFamily="2"/>
                <a:cs typeface="DejaVu Sans" pitchFamily="2"/>
                <a:hlinkClick r:id="rId5"/>
              </a:rPr>
              <a:t>introductory tutorial on YouTube</a:t>
            </a:r>
            <a:r>
              <a:rPr lang="en-US" sz="1452" dirty="0">
                <a:latin typeface="Liberation Sans" pitchFamily="34"/>
                <a:ea typeface="Noto Sans CJK SC" pitchFamily="2"/>
                <a:cs typeface="DejaVu Sans" pitchFamily="2"/>
              </a:rPr>
              <a:t>.</a:t>
            </a: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5FD47571-823A-45EA-93B1-5900F22711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26704" y="2540509"/>
            <a:ext cx="829527" cy="64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91A0DAF5-945A-43E0-9159-AEC474FFB1C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35312" y="3998221"/>
            <a:ext cx="785437" cy="7854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A1088E-143A-40AF-A942-39109B7CB7CD}"/>
              </a:ext>
            </a:extLst>
          </p:cNvPr>
          <p:cNvSpPr txBox="1"/>
          <p:nvPr/>
        </p:nvSpPr>
        <p:spPr>
          <a:xfrm>
            <a:off x="1938285" y="5640458"/>
            <a:ext cx="8087888" cy="101404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771"/>
              </a:spcBef>
              <a:spcAft>
                <a:spcPts val="771"/>
              </a:spcAft>
              <a:defRPr sz="2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defRPr>
            </a:pPr>
            <a:r>
              <a:rPr lang="en-US" sz="1996">
                <a:latin typeface="Liberation Sans" pitchFamily="34"/>
                <a:ea typeface="Noto Sans CJK SC" pitchFamily="2"/>
                <a:cs typeface="DejaVu Sans" pitchFamily="2"/>
              </a:rPr>
              <a:t>More specific research tasks will be provided by P. Stepanov</a:t>
            </a:r>
            <a:br>
              <a:rPr lang="en-US" sz="1996">
                <a:latin typeface="Liberation Sans" pitchFamily="34"/>
                <a:ea typeface="Noto Sans CJK SC" pitchFamily="2"/>
                <a:cs typeface="DejaVu Sans" pitchFamily="2"/>
              </a:rPr>
            </a:br>
            <a:r>
              <a:rPr lang="en-US" sz="1996">
                <a:latin typeface="Liberation Sans" pitchFamily="34"/>
                <a:ea typeface="Noto Sans CJK SC" pitchFamily="2"/>
                <a:cs typeface="DejaVu Sans" pitchFamily="2"/>
              </a:rPr>
              <a:t>(</a:t>
            </a:r>
            <a:r>
              <a:rPr lang="en-US" sz="1996">
                <a:latin typeface="Liberation Sans" pitchFamily="34"/>
                <a:ea typeface="Noto Sans CJK SC" pitchFamily="2"/>
                <a:cs typeface="DejaVu Sans" pitchFamily="2"/>
                <a:hlinkClick r:id="rId8"/>
              </a:rPr>
              <a:t>petrs@jlab.org</a:t>
            </a:r>
            <a:r>
              <a:rPr lang="en-US" sz="1996">
                <a:latin typeface="Liberation Sans" pitchFamily="34"/>
                <a:ea typeface="Noto Sans CJK SC" pitchFamily="2"/>
                <a:cs typeface="DejaVu Sans" pitchFamily="2"/>
              </a:rPr>
              <a:t>) and T. Horn (</a:t>
            </a:r>
            <a:r>
              <a:rPr lang="en-US" sz="1996">
                <a:latin typeface="Liberation Sans" pitchFamily="34"/>
                <a:ea typeface="Noto Sans CJK SC" pitchFamily="2"/>
                <a:cs typeface="DejaVu Sans" pitchFamily="2"/>
                <a:hlinkClick r:id="rId9"/>
              </a:rPr>
              <a:t>hornt@jlab.org</a:t>
            </a:r>
            <a:r>
              <a:rPr lang="en-US" sz="1996">
                <a:latin typeface="Liberation Sans" pitchFamily="34"/>
                <a:ea typeface="Noto Sans CJK SC" pitchFamily="2"/>
                <a:cs typeface="DejaVu Sans" pitchFamily="2"/>
              </a:rPr>
              <a:t>) soon.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31DF-3696-443F-B39C-8E17F1C2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77" y="345960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Electron Ion Collider (EIC)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EB086-5D83-4C1F-A029-EBBA768C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7466" y="1602266"/>
            <a:ext cx="4232776" cy="2890221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BAD13-4633-414C-AB59-347874F7A8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59" y="1669773"/>
                <a:ext cx="5115340" cy="461970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It’s a major new facility in the US consisting of 1200 physicists</a:t>
                </a:r>
              </a:p>
              <a:p>
                <a:r>
                  <a:rPr lang="en-US" dirty="0"/>
                  <a:t>It will collide electrons and protons together with the aim of studying the particles, gluons, that bind all the observable matter in the world around us</a:t>
                </a:r>
              </a:p>
              <a:p>
                <a:r>
                  <a:rPr lang="en-US" dirty="0"/>
                  <a:t>We will be focusing on the projections of Mesons structures that allow for 3D hadron imaging and studies of the origin of visible mass in the universe</a:t>
                </a:r>
              </a:p>
              <a:p>
                <a:r>
                  <a:rPr lang="en-US" dirty="0"/>
                  <a:t>Mesons are made up of a quark and anti quark.</a:t>
                </a:r>
              </a:p>
              <a:p>
                <a:r>
                  <a:rPr lang="en-US" dirty="0"/>
                  <a:t>There are different types of Mesons such as </a:t>
                </a:r>
                <a:r>
                  <a:rPr lang="en-US" dirty="0" err="1"/>
                  <a:t>Pions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Kaons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know the mass of the mesons due to </a:t>
                </a:r>
                <a:r>
                  <a:rPr lang="en-US" dirty="0" err="1"/>
                  <a:t>heisenberg</a:t>
                </a:r>
                <a:r>
                  <a:rPr lang="en-US" dirty="0"/>
                  <a:t> uncertainty.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BAD13-4633-414C-AB59-347874F7A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59" y="1669773"/>
                <a:ext cx="5115340" cy="4619709"/>
              </a:xfrm>
              <a:blipFill>
                <a:blip r:embed="rId3"/>
                <a:stretch>
                  <a:fillRect l="-596" t="-1055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E164155-36BC-4EA7-AC75-076314D2A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7" y="4596355"/>
            <a:ext cx="1286171" cy="18606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46E34B-DAD2-4ED8-8936-15CAAB4E3EC5}"/>
              </a:ext>
            </a:extLst>
          </p:cNvPr>
          <p:cNvSpPr txBox="1">
            <a:spLocks/>
          </p:cNvSpPr>
          <p:nvPr/>
        </p:nvSpPr>
        <p:spPr>
          <a:xfrm>
            <a:off x="3203411" y="5526685"/>
            <a:ext cx="2775009" cy="9687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More information on the EIC in the National Academies of Science Study and the EIC Yellow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F02B0-8A2A-427C-B9E1-CD3CA83E52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33" t="22001" r="28333" b="13999"/>
          <a:stretch/>
        </p:blipFill>
        <p:spPr>
          <a:xfrm>
            <a:off x="1761201" y="4596381"/>
            <a:ext cx="1434259" cy="1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2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4F24-D5AF-42FD-8787-CAB4F3A2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Objectives </a:t>
            </a:r>
          </a:p>
        </p:txBody>
      </p:sp>
      <p:pic>
        <p:nvPicPr>
          <p:cNvPr id="4" name="Google Shape;113;p16">
            <a:extLst>
              <a:ext uri="{FF2B5EF4-FFF2-40B4-BE49-F238E27FC236}">
                <a16:creationId xmlns:a16="http://schemas.microsoft.com/office/drawing/2014/main" id="{F586B19C-828C-43BA-85F1-CADC2F19879E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31708" y="2103120"/>
            <a:ext cx="2933623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1D64-EE9D-45BA-8837-6F89AF447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Analyze all the different properties of pion/</a:t>
            </a:r>
            <a:r>
              <a:rPr lang="en-US" dirty="0" err="1"/>
              <a:t>kion</a:t>
            </a:r>
            <a:r>
              <a:rPr lang="en-US" dirty="0"/>
              <a:t> production</a:t>
            </a:r>
          </a:p>
          <a:p>
            <a:r>
              <a:rPr lang="en-US" dirty="0"/>
              <a:t>Produce an experiment that is going to give us large amounts of data in the fastest way possible to lower the uncertainty.</a:t>
            </a:r>
          </a:p>
          <a:p>
            <a:r>
              <a:rPr lang="en-US" dirty="0"/>
              <a:t>To understand the quarks and gluons and how all mass is generated by quark and gluon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1BD3-4452-4037-9393-F0627220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0ABF-E12F-4817-9CAE-8D520CE7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Been getting familiar with Meson, quarks, and QCD.</a:t>
            </a:r>
          </a:p>
          <a:p>
            <a:r>
              <a:rPr lang="en-US" dirty="0"/>
              <a:t>Been getting familiar with Monte Carlo simulations.</a:t>
            </a:r>
          </a:p>
          <a:p>
            <a:r>
              <a:rPr lang="en-US" dirty="0"/>
              <a:t>Sullivan process.</a:t>
            </a:r>
          </a:p>
          <a:p>
            <a:r>
              <a:rPr lang="en-US" dirty="0"/>
              <a:t>Getting familiar with python and Root </a:t>
            </a:r>
          </a:p>
        </p:txBody>
      </p:sp>
      <p:pic>
        <p:nvPicPr>
          <p:cNvPr id="4" name="Google Shape;148;p19">
            <a:extLst>
              <a:ext uri="{FF2B5EF4-FFF2-40B4-BE49-F238E27FC236}">
                <a16:creationId xmlns:a16="http://schemas.microsoft.com/office/drawing/2014/main" id="{F446E588-8DCB-4564-8764-37BF4E67DD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7374" y="1190426"/>
            <a:ext cx="2780975" cy="1647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2;p19">
            <a:extLst>
              <a:ext uri="{FF2B5EF4-FFF2-40B4-BE49-F238E27FC236}">
                <a16:creationId xmlns:a16="http://schemas.microsoft.com/office/drawing/2014/main" id="{507DB44F-36BD-4A7A-B240-8297F88975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428"/>
          <a:stretch/>
        </p:blipFill>
        <p:spPr>
          <a:xfrm>
            <a:off x="7224777" y="3255011"/>
            <a:ext cx="2780975" cy="204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94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D49A-8F79-4C74-A036-8607A58E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5675-2752-4184-A8D0-3EF9993B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lato-regular"/>
              </a:rPr>
              <a:t>Hushchyn</a:t>
            </a: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, M. (2021). </a:t>
            </a:r>
            <a:r>
              <a:rPr lang="en-US" b="0" i="1" dirty="0">
                <a:solidFill>
                  <a:srgbClr val="333333"/>
                </a:solidFill>
                <a:effectLst/>
                <a:latin typeface="lato-regular"/>
              </a:rPr>
              <a:t>Calorimeters</a:t>
            </a: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. Coursera. Retrieved June 3, 2021, from 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     https://www.coursera.org/lecture/hadron-collider-machine-learning/ 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     calorimeters-XNa3Y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lato-regular"/>
              </a:rPr>
              <a:t>Jlab</a:t>
            </a: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. (2021, April 19). </a:t>
            </a:r>
            <a:r>
              <a:rPr lang="en-US" b="0" i="1" dirty="0">
                <a:solidFill>
                  <a:srgbClr val="333333"/>
                </a:solidFill>
                <a:effectLst/>
                <a:latin typeface="lato-regular"/>
              </a:rPr>
              <a:t>General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lato-regular"/>
              </a:rPr>
              <a:t>EEEMCal</a:t>
            </a:r>
            <a:r>
              <a:rPr lang="en-US" b="0" i="1" dirty="0">
                <a:solidFill>
                  <a:srgbClr val="333333"/>
                </a:solidFill>
                <a:effectLst/>
                <a:latin typeface="lato-regular"/>
              </a:rPr>
              <a:t> meeting summary</a:t>
            </a: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-regular"/>
              </a:rPr>
              <a:t>Jlab</a:t>
            </a: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. Retrieved June 3, 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     2021, from https://wiki.jlab.org/cuawiki/index.php/ 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     General_EEEMCal_Meeting_Summary_4/19/21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lato-regular"/>
              </a:rPr>
              <a:t>Zymphonies</a:t>
            </a: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. (2018). </a:t>
            </a:r>
            <a:r>
              <a:rPr lang="en-US" b="0" i="1" dirty="0">
                <a:solidFill>
                  <a:srgbClr val="333333"/>
                </a:solidFill>
                <a:effectLst/>
                <a:latin typeface="lato-regular"/>
              </a:rPr>
              <a:t>The electron ion collider</a:t>
            </a: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. Electron-ion Collider User Group. 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     Retrieved June 3, 2021, from http://www.eicug.org/web/content/ 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lato-regular"/>
              </a:rPr>
              <a:t>     electron-ion-collider#Strong%20force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26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{F94C3FBD-7BAA-4529-AD2A-B1F1B23DB08E}tf78438558_win32</Template>
  <TotalTime>7135</TotalTime>
  <Words>755</Words>
  <Application>Microsoft Office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Garamond</vt:lpstr>
      <vt:lpstr>lato-regular</vt:lpstr>
      <vt:lpstr>Liberation Sans</vt:lpstr>
      <vt:lpstr>StarSymbol</vt:lpstr>
      <vt:lpstr>SavonVTI</vt:lpstr>
      <vt:lpstr>EM Colorimeter &amp; Meson structure</vt:lpstr>
      <vt:lpstr>My group</vt:lpstr>
      <vt:lpstr>Novel EM Calorimeter </vt:lpstr>
      <vt:lpstr>PowerPoint Presentation</vt:lpstr>
      <vt:lpstr>PowerPoint Presentation</vt:lpstr>
      <vt:lpstr>Electron Ion Collider (EIC)</vt:lpstr>
      <vt:lpstr>Objectives </vt:lpstr>
      <vt:lpstr>Research objectives </vt:lpstr>
      <vt:lpstr>   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group and topics</dc:title>
  <dc:creator>Zarta Mahecha, David</dc:creator>
  <cp:lastModifiedBy>Zarta Mahecha, David</cp:lastModifiedBy>
  <cp:revision>31</cp:revision>
  <dcterms:created xsi:type="dcterms:W3CDTF">2021-06-02T20:26:18Z</dcterms:created>
  <dcterms:modified xsi:type="dcterms:W3CDTF">2021-06-08T17:43:12Z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