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Lst>
  <p:sldSz cx="51206400" cy="402336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507995" algn="l" rtl="0" fontAlgn="base">
      <a:spcBef>
        <a:spcPct val="0"/>
      </a:spcBef>
      <a:spcAft>
        <a:spcPct val="0"/>
      </a:spcAft>
      <a:defRPr kern="1200">
        <a:solidFill>
          <a:schemeClr val="tx1"/>
        </a:solidFill>
        <a:latin typeface="Arial" charset="0"/>
        <a:ea typeface="+mn-ea"/>
        <a:cs typeface="+mn-cs"/>
      </a:defRPr>
    </a:lvl2pPr>
    <a:lvl3pPr marL="1015990" algn="l" rtl="0" fontAlgn="base">
      <a:spcBef>
        <a:spcPct val="0"/>
      </a:spcBef>
      <a:spcAft>
        <a:spcPct val="0"/>
      </a:spcAft>
      <a:defRPr kern="1200">
        <a:solidFill>
          <a:schemeClr val="tx1"/>
        </a:solidFill>
        <a:latin typeface="Arial" charset="0"/>
        <a:ea typeface="+mn-ea"/>
        <a:cs typeface="+mn-cs"/>
      </a:defRPr>
    </a:lvl3pPr>
    <a:lvl4pPr marL="1523985" algn="l" rtl="0" fontAlgn="base">
      <a:spcBef>
        <a:spcPct val="0"/>
      </a:spcBef>
      <a:spcAft>
        <a:spcPct val="0"/>
      </a:spcAft>
      <a:defRPr kern="1200">
        <a:solidFill>
          <a:schemeClr val="tx1"/>
        </a:solidFill>
        <a:latin typeface="Arial" charset="0"/>
        <a:ea typeface="+mn-ea"/>
        <a:cs typeface="+mn-cs"/>
      </a:defRPr>
    </a:lvl4pPr>
    <a:lvl5pPr marL="2031980" algn="l" rtl="0" fontAlgn="base">
      <a:spcBef>
        <a:spcPct val="0"/>
      </a:spcBef>
      <a:spcAft>
        <a:spcPct val="0"/>
      </a:spcAft>
      <a:defRPr kern="1200">
        <a:solidFill>
          <a:schemeClr val="tx1"/>
        </a:solidFill>
        <a:latin typeface="Arial" charset="0"/>
        <a:ea typeface="+mn-ea"/>
        <a:cs typeface="+mn-cs"/>
      </a:defRPr>
    </a:lvl5pPr>
    <a:lvl6pPr marL="2539975" algn="l" defTabSz="1015990" rtl="0" eaLnBrk="1" latinLnBrk="0" hangingPunct="1">
      <a:defRPr kern="1200">
        <a:solidFill>
          <a:schemeClr val="tx1"/>
        </a:solidFill>
        <a:latin typeface="Arial" charset="0"/>
        <a:ea typeface="+mn-ea"/>
        <a:cs typeface="+mn-cs"/>
      </a:defRPr>
    </a:lvl6pPr>
    <a:lvl7pPr marL="3047970" algn="l" defTabSz="1015990" rtl="0" eaLnBrk="1" latinLnBrk="0" hangingPunct="1">
      <a:defRPr kern="1200">
        <a:solidFill>
          <a:schemeClr val="tx1"/>
        </a:solidFill>
        <a:latin typeface="Arial" charset="0"/>
        <a:ea typeface="+mn-ea"/>
        <a:cs typeface="+mn-cs"/>
      </a:defRPr>
    </a:lvl7pPr>
    <a:lvl8pPr marL="3555964" algn="l" defTabSz="1015990" rtl="0" eaLnBrk="1" latinLnBrk="0" hangingPunct="1">
      <a:defRPr kern="1200">
        <a:solidFill>
          <a:schemeClr val="tx1"/>
        </a:solidFill>
        <a:latin typeface="Arial" charset="0"/>
        <a:ea typeface="+mn-ea"/>
        <a:cs typeface="+mn-cs"/>
      </a:defRPr>
    </a:lvl8pPr>
    <a:lvl9pPr marL="4063959" algn="l" defTabSz="101599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373" autoAdjust="0"/>
    <p:restoredTop sz="94925" autoAdjust="0"/>
  </p:normalViewPr>
  <p:slideViewPr>
    <p:cSldViewPr>
      <p:cViewPr>
        <p:scale>
          <a:sx n="33" d="100"/>
          <a:sy n="33" d="100"/>
        </p:scale>
        <p:origin x="-84" y="-102"/>
      </p:cViewPr>
      <p:guideLst>
        <p:guide orient="horz" pos="12672"/>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2987040" y="8046720"/>
            <a:ext cx="43969229" cy="10728960"/>
          </a:xfrm>
          <a:ln>
            <a:noFill/>
          </a:ln>
        </p:spPr>
        <p:txBody>
          <a:bodyPr vert="horz" tIns="0" rIns="104501"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32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2987040" y="18940745"/>
            <a:ext cx="43986297" cy="10281920"/>
          </a:xfrm>
        </p:spPr>
        <p:txBody>
          <a:bodyPr lIns="0" rIns="104501"/>
          <a:lstStyle>
            <a:lvl1pPr marL="0" marR="261252" indent="0" algn="r">
              <a:buNone/>
              <a:defRPr>
                <a:solidFill>
                  <a:schemeClr val="tx1"/>
                </a:solidFill>
              </a:defRPr>
            </a:lvl1pPr>
            <a:lvl2pPr marL="2612516" indent="0" algn="ctr">
              <a:buNone/>
            </a:lvl2pPr>
            <a:lvl3pPr marL="5225032" indent="0" algn="ctr">
              <a:buNone/>
            </a:lvl3pPr>
            <a:lvl4pPr marL="7837548" indent="0" algn="ctr">
              <a:buNone/>
            </a:lvl4pPr>
            <a:lvl5pPr marL="10450065" indent="0" algn="ctr">
              <a:buNone/>
            </a:lvl5pPr>
            <a:lvl6pPr marL="13062582" indent="0" algn="ctr">
              <a:buNone/>
            </a:lvl6pPr>
            <a:lvl7pPr marL="15675098" indent="0" algn="ctr">
              <a:buNone/>
            </a:lvl7pPr>
            <a:lvl8pPr marL="18287614" indent="0" algn="ctr">
              <a:buNone/>
            </a:lvl8pPr>
            <a:lvl9pPr marL="2090013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C8CD731-7D3C-44BD-A4C2-3B7AEEA60C9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98C6B-5942-477C-9F4D-7A3C3BB314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5364488"/>
            <a:ext cx="11521440" cy="30575676"/>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2560320" y="5364488"/>
            <a:ext cx="33710880" cy="3057567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57F3BD-83E4-48D1-8311-839D3DF0D6C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119982" y="1629833"/>
            <a:ext cx="43526428" cy="67056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5119982" y="9387065"/>
            <a:ext cx="21683369" cy="131977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19982" y="22771101"/>
            <a:ext cx="21683369" cy="131977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26961395" y="9387064"/>
            <a:ext cx="21685015" cy="265818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5119982" y="36675131"/>
            <a:ext cx="11096037" cy="2681464"/>
          </a:xfrm>
        </p:spPr>
        <p:txBody>
          <a:bodyPr/>
          <a:lstStyle>
            <a:lvl1pPr>
              <a:defRPr/>
            </a:lvl1pPr>
          </a:lstStyle>
          <a:p>
            <a:endParaRPr lang="en-US"/>
          </a:p>
        </p:txBody>
      </p:sp>
      <p:sp>
        <p:nvSpPr>
          <p:cNvPr id="7" name="Footer Placeholder 6"/>
          <p:cNvSpPr>
            <a:spLocks noGrp="1"/>
          </p:cNvSpPr>
          <p:nvPr>
            <p:ph type="ftr" sz="quarter" idx="11"/>
          </p:nvPr>
        </p:nvSpPr>
        <p:spPr>
          <a:xfrm>
            <a:off x="18776010" y="36657669"/>
            <a:ext cx="16642409" cy="2681464"/>
          </a:xfrm>
        </p:spPr>
        <p:txBody>
          <a:bodyPr/>
          <a:lstStyle>
            <a:lvl1pPr>
              <a:defRPr/>
            </a:lvl1pPr>
          </a:lstStyle>
          <a:p>
            <a:endParaRPr lang="en-US"/>
          </a:p>
        </p:txBody>
      </p:sp>
      <p:sp>
        <p:nvSpPr>
          <p:cNvPr id="8" name="Slide Number Placeholder 7"/>
          <p:cNvSpPr>
            <a:spLocks noGrp="1"/>
          </p:cNvSpPr>
          <p:nvPr>
            <p:ph type="sldNum" sz="quarter" idx="12"/>
          </p:nvPr>
        </p:nvSpPr>
        <p:spPr>
          <a:xfrm>
            <a:off x="37978410" y="36657669"/>
            <a:ext cx="10668000" cy="2681464"/>
          </a:xfrm>
        </p:spPr>
        <p:txBody>
          <a:bodyPr/>
          <a:lstStyle>
            <a:lvl1pPr>
              <a:defRPr/>
            </a:lvl1pPr>
          </a:lstStyle>
          <a:p>
            <a:fld id="{8D66C495-4371-457E-9D4D-404BB5B907E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619F92-E182-4BB8-BB02-A01041D91D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69971" y="7724852"/>
            <a:ext cx="43525440" cy="7993075"/>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32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969971" y="15867362"/>
            <a:ext cx="43525440" cy="8856978"/>
          </a:xfrm>
        </p:spPr>
        <p:txBody>
          <a:bodyPr lIns="261252" rIns="261252" anchor="t"/>
          <a:lstStyle>
            <a:lvl1pPr marL="0" indent="0">
              <a:buNone/>
              <a:defRPr sz="12600">
                <a:solidFill>
                  <a:schemeClr val="tx1"/>
                </a:solidFill>
              </a:defRPr>
            </a:lvl1pPr>
            <a:lvl2pPr>
              <a:buNone/>
              <a:defRPr sz="10300">
                <a:solidFill>
                  <a:schemeClr val="tx1">
                    <a:tint val="75000"/>
                  </a:schemeClr>
                </a:solidFill>
              </a:defRPr>
            </a:lvl2pPr>
            <a:lvl3pPr>
              <a:buNone/>
              <a:defRPr sz="9100">
                <a:solidFill>
                  <a:schemeClr val="tx1">
                    <a:tint val="75000"/>
                  </a:schemeClr>
                </a:solidFill>
              </a:defRPr>
            </a:lvl3pPr>
            <a:lvl4pPr>
              <a:buNone/>
              <a:defRPr sz="8000">
                <a:solidFill>
                  <a:schemeClr val="tx1">
                    <a:tint val="75000"/>
                  </a:schemeClr>
                </a:solidFill>
              </a:defRPr>
            </a:lvl4pPr>
            <a:lvl5pPr>
              <a:buNone/>
              <a:defRPr sz="80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C6B10-C0E3-4DD3-A71A-81B72CD6C35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60320" y="4130649"/>
            <a:ext cx="46085760" cy="67056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2560320" y="11264499"/>
            <a:ext cx="22616160" cy="26017728"/>
          </a:xfrm>
        </p:spPr>
        <p:txBody>
          <a:bodyPr/>
          <a:lstStyle>
            <a:lvl1pPr>
              <a:defRPr sz="14900"/>
            </a:lvl1pPr>
            <a:lvl2pPr>
              <a:defRPr sz="13700"/>
            </a:lvl2pPr>
            <a:lvl3pPr>
              <a:defRPr sz="11400"/>
            </a:lvl3pPr>
            <a:lvl4pPr>
              <a:defRPr sz="10300"/>
            </a:lvl4pPr>
            <a:lvl5pPr>
              <a:defRPr sz="103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26029920" y="11264499"/>
            <a:ext cx="22616160" cy="26017728"/>
          </a:xfrm>
        </p:spPr>
        <p:txBody>
          <a:bodyPr/>
          <a:lstStyle>
            <a:lvl1pPr>
              <a:defRPr sz="14900"/>
            </a:lvl1pPr>
            <a:lvl2pPr>
              <a:defRPr sz="13700"/>
            </a:lvl2pPr>
            <a:lvl3pPr>
              <a:defRPr sz="11400"/>
            </a:lvl3pPr>
            <a:lvl4pPr>
              <a:defRPr sz="10300"/>
            </a:lvl4pPr>
            <a:lvl5pPr>
              <a:defRPr sz="103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86D4FC-527E-40A4-8826-37BFB9FA87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4130649"/>
            <a:ext cx="46085760" cy="6705600"/>
          </a:xfrm>
        </p:spPr>
        <p:txBody>
          <a:bodyPr tIns="261252"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60320" y="10884121"/>
            <a:ext cx="22625053" cy="3868199"/>
          </a:xfrm>
        </p:spPr>
        <p:txBody>
          <a:bodyPr lIns="261252" tIns="0" rIns="261252" bIns="0" anchor="ctr">
            <a:noAutofit/>
          </a:bodyPr>
          <a:lstStyle>
            <a:lvl1pPr marL="0" indent="0">
              <a:buNone/>
              <a:defRPr sz="13700" b="1" cap="none" baseline="0">
                <a:solidFill>
                  <a:schemeClr val="tx2"/>
                </a:solidFill>
                <a:effectLst/>
              </a:defRPr>
            </a:lvl1pPr>
            <a:lvl2pPr>
              <a:buNone/>
              <a:defRPr sz="11400" b="1"/>
            </a:lvl2pPr>
            <a:lvl3pPr>
              <a:buNone/>
              <a:defRPr sz="10300" b="1"/>
            </a:lvl3pPr>
            <a:lvl4pPr>
              <a:buNone/>
              <a:defRPr sz="9100" b="1"/>
            </a:lvl4pPr>
            <a:lvl5pPr>
              <a:buNone/>
              <a:defRPr sz="91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26012144" y="10910577"/>
            <a:ext cx="22633940" cy="3841745"/>
          </a:xfrm>
        </p:spPr>
        <p:txBody>
          <a:bodyPr lIns="261252" tIns="0" rIns="261252" bIns="0" anchor="ctr"/>
          <a:lstStyle>
            <a:lvl1pPr marL="0" indent="0">
              <a:buNone/>
              <a:defRPr sz="13700" b="1" cap="none" baseline="0">
                <a:solidFill>
                  <a:schemeClr val="tx2"/>
                </a:solidFill>
                <a:effectLst/>
              </a:defRPr>
            </a:lvl1pPr>
            <a:lvl2pPr>
              <a:buNone/>
              <a:defRPr sz="11400" b="1"/>
            </a:lvl2pPr>
            <a:lvl3pPr>
              <a:buNone/>
              <a:defRPr sz="10300" b="1"/>
            </a:lvl3pPr>
            <a:lvl4pPr>
              <a:buNone/>
              <a:defRPr sz="9100" b="1"/>
            </a:lvl4pPr>
            <a:lvl5pPr>
              <a:buNone/>
              <a:defRPr sz="91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560320" y="14752320"/>
            <a:ext cx="22625053" cy="22561557"/>
          </a:xfrm>
        </p:spPr>
        <p:txBody>
          <a:bodyPr tIns="0"/>
          <a:lstStyle>
            <a:lvl1pPr>
              <a:defRPr sz="12600"/>
            </a:lvl1pPr>
            <a:lvl2pPr>
              <a:defRPr sz="11400"/>
            </a:lvl2pPr>
            <a:lvl3pPr>
              <a:defRPr sz="10300"/>
            </a:lvl3pPr>
            <a:lvl4pPr>
              <a:defRPr sz="9100"/>
            </a:lvl4pPr>
            <a:lvl5pPr>
              <a:defRPr sz="9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6012144" y="14752320"/>
            <a:ext cx="22633940" cy="22561557"/>
          </a:xfrm>
        </p:spPr>
        <p:txBody>
          <a:bodyPr tIns="0"/>
          <a:lstStyle>
            <a:lvl1pPr>
              <a:defRPr sz="12600"/>
            </a:lvl1pPr>
            <a:lvl2pPr>
              <a:defRPr sz="11400"/>
            </a:lvl2pPr>
            <a:lvl3pPr>
              <a:defRPr sz="10300"/>
            </a:lvl3pPr>
            <a:lvl4pPr>
              <a:defRPr sz="9100"/>
            </a:lvl4pPr>
            <a:lvl5pPr>
              <a:defRPr sz="91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1102A4-5037-4F16-88DC-E853AA6ADB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60320" y="4130649"/>
            <a:ext cx="46512480" cy="6705600"/>
          </a:xfrm>
        </p:spPr>
        <p:txBody>
          <a:bodyPr vert="horz" tIns="261252"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28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3CF0EA-1C6F-4CF3-BBA5-C068901CAE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0E6E3F-0661-4096-9679-3CA30FDCED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40480" y="3017532"/>
            <a:ext cx="15361920" cy="6817360"/>
          </a:xfrm>
        </p:spPr>
        <p:txBody>
          <a:bodyPr lIns="0" anchor="b">
            <a:noAutofit/>
          </a:bodyPr>
          <a:lstStyle>
            <a:lvl1pPr algn="l" rtl="0">
              <a:spcBef>
                <a:spcPct val="0"/>
              </a:spcBef>
              <a:buNone/>
              <a:defRPr sz="149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40480" y="9834880"/>
            <a:ext cx="15361920" cy="26822400"/>
          </a:xfrm>
        </p:spPr>
        <p:txBody>
          <a:bodyPr lIns="104501" rIns="104501"/>
          <a:lstStyle>
            <a:lvl1pPr marL="0" indent="0" algn="l">
              <a:buNone/>
              <a:defRPr sz="8000"/>
            </a:lvl1pPr>
            <a:lvl2pPr indent="0" algn="l">
              <a:buNone/>
              <a:defRPr sz="6900"/>
            </a:lvl2pPr>
            <a:lvl3pPr indent="0" algn="l">
              <a:buNone/>
              <a:defRPr sz="5700"/>
            </a:lvl3pPr>
            <a:lvl4pPr indent="0" algn="l">
              <a:buNone/>
              <a:defRPr sz="5100"/>
            </a:lvl4pPr>
            <a:lvl5pPr indent="0" algn="l">
              <a:buNone/>
              <a:defRPr sz="51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0020280" y="9834880"/>
            <a:ext cx="28625800" cy="26822400"/>
          </a:xfrm>
        </p:spPr>
        <p:txBody>
          <a:bodyPr tIns="0"/>
          <a:lstStyle>
            <a:lvl1pPr>
              <a:defRPr sz="16000"/>
            </a:lvl1pPr>
            <a:lvl2pPr>
              <a:defRPr sz="14900"/>
            </a:lvl2pPr>
            <a:lvl3pPr>
              <a:defRPr sz="13700"/>
            </a:lvl3pPr>
            <a:lvl4pPr>
              <a:defRPr sz="11400"/>
            </a:lvl4pPr>
            <a:lvl5pPr>
              <a:defRPr sz="103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904D1-5099-4B21-A447-727CE79AD8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17728217" y="6500719"/>
            <a:ext cx="29443680" cy="2414016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522504" tIns="261252" rIns="522504" bIns="261252" rtlCol="0" anchor="ctr"/>
          <a:lstStyle/>
          <a:p>
            <a:pPr algn="ctr" eaLnBrk="1" latinLnBrk="0" hangingPunct="1"/>
            <a:endParaRPr kumimoji="0" lang="en-US"/>
          </a:p>
        </p:txBody>
      </p:sp>
      <p:sp>
        <p:nvSpPr>
          <p:cNvPr id="12" name="Right Triangle 11"/>
          <p:cNvSpPr/>
          <p:nvPr/>
        </p:nvSpPr>
        <p:spPr>
          <a:xfrm rot="420000" flipV="1">
            <a:off x="44823151" y="31443978"/>
            <a:ext cx="870509" cy="911961"/>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522504" tIns="261252" rIns="522504" bIns="261252" rtlCol="0" anchor="ctr"/>
          <a:lstStyle/>
          <a:p>
            <a:pPr algn="ctr" eaLnBrk="1" latinLnBrk="0" hangingPunct="1"/>
            <a:endParaRPr kumimoji="0" lang="en-US"/>
          </a:p>
        </p:txBody>
      </p:sp>
      <p:sp>
        <p:nvSpPr>
          <p:cNvPr id="2" name="Title 1"/>
          <p:cNvSpPr>
            <a:spLocks noGrp="1"/>
          </p:cNvSpPr>
          <p:nvPr>
            <p:ph type="title"/>
          </p:nvPr>
        </p:nvSpPr>
        <p:spPr>
          <a:xfrm>
            <a:off x="3413760" y="6905047"/>
            <a:ext cx="12391949" cy="9284710"/>
          </a:xfrm>
        </p:spPr>
        <p:txBody>
          <a:bodyPr vert="horz" lIns="261252" tIns="261252" rIns="261252" bIns="261252" anchor="b"/>
          <a:lstStyle>
            <a:lvl1pPr algn="l">
              <a:buNone/>
              <a:defRPr sz="114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413760" y="16595539"/>
            <a:ext cx="12374880" cy="12785344"/>
          </a:xfrm>
        </p:spPr>
        <p:txBody>
          <a:bodyPr lIns="365752" rIns="261252" bIns="261252" anchor="t"/>
          <a:lstStyle>
            <a:lvl1pPr marL="0" indent="0" algn="l">
              <a:spcBef>
                <a:spcPts val="1429"/>
              </a:spcBef>
              <a:buFontTx/>
              <a:buNone/>
              <a:defRPr sz="7400"/>
            </a:lvl1pPr>
            <a:lvl2pPr>
              <a:defRPr sz="6900"/>
            </a:lvl2pPr>
            <a:lvl3pPr>
              <a:defRPr sz="5700"/>
            </a:lvl3pPr>
            <a:lvl4pPr>
              <a:defRPr sz="5100"/>
            </a:lvl4pPr>
            <a:lvl5pPr>
              <a:defRPr sz="51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45232320" y="37290589"/>
            <a:ext cx="3413760" cy="2142067"/>
          </a:xfrm>
        </p:spPr>
        <p:txBody>
          <a:bodyPr/>
          <a:lstStyle/>
          <a:p>
            <a:fld id="{8088FB24-E417-4D4B-8F54-F39989A468CE}" type="slidenum">
              <a:rPr lang="en-US" smtClean="0"/>
              <a:pPr/>
              <a:t>‹#›</a:t>
            </a:fld>
            <a:endParaRPr lang="en-US"/>
          </a:p>
        </p:txBody>
      </p:sp>
      <p:sp>
        <p:nvSpPr>
          <p:cNvPr id="3" name="Picture Placeholder 2"/>
          <p:cNvSpPr>
            <a:spLocks noGrp="1"/>
          </p:cNvSpPr>
          <p:nvPr>
            <p:ph type="pic" idx="1"/>
          </p:nvPr>
        </p:nvSpPr>
        <p:spPr>
          <a:xfrm rot="420000">
            <a:off x="19520441" y="7037167"/>
            <a:ext cx="25859232" cy="23067264"/>
          </a:xfrm>
          <a:prstGeom prst="rect">
            <a:avLst/>
          </a:prstGeom>
          <a:solidFill>
            <a:schemeClr val="bg2"/>
          </a:solidFill>
          <a:ln w="3000" cap="rnd">
            <a:solidFill>
              <a:srgbClr val="C0C0C0"/>
            </a:solidFill>
            <a:round/>
          </a:ln>
          <a:effectLst/>
        </p:spPr>
        <p:txBody>
          <a:bodyPr/>
          <a:lstStyle>
            <a:lvl1pPr marL="0" indent="0">
              <a:buNone/>
              <a:defRPr sz="18300"/>
            </a:lvl1pPr>
          </a:lstStyle>
          <a:p>
            <a:r>
              <a:rPr kumimoji="0" lang="en-US" smtClean="0"/>
              <a:t>Click icon to add picture</a:t>
            </a:r>
            <a:endParaRPr kumimoji="0" lang="en-US" dirty="0"/>
          </a:p>
        </p:txBody>
      </p:sp>
      <p:sp>
        <p:nvSpPr>
          <p:cNvPr id="10" name="Freeform 9"/>
          <p:cNvSpPr>
            <a:spLocks/>
          </p:cNvSpPr>
          <p:nvPr/>
        </p:nvSpPr>
        <p:spPr bwMode="auto">
          <a:xfrm flipV="1">
            <a:off x="-53340" y="34124053"/>
            <a:ext cx="51313080" cy="610954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522504" tIns="261252" rIns="522504" bIns="261252"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24536400" y="36489642"/>
            <a:ext cx="26670000" cy="374396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522504" tIns="261252" rIns="522504" bIns="261252"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53340" y="-41911"/>
            <a:ext cx="51313080" cy="610954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522504" tIns="261252" rIns="522504" bIns="261252"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24536400" y="-41909"/>
            <a:ext cx="26670000" cy="374396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522504" tIns="261252" rIns="522504" bIns="261252"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2560320" y="4130649"/>
            <a:ext cx="46085760" cy="6705600"/>
          </a:xfrm>
          <a:prstGeom prst="rect">
            <a:avLst/>
          </a:prstGeom>
        </p:spPr>
        <p:txBody>
          <a:bodyPr vert="horz" lIns="0" tIns="261252"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2560320" y="11354816"/>
            <a:ext cx="46085760" cy="25749504"/>
          </a:xfrm>
          <a:prstGeom prst="rect">
            <a:avLst/>
          </a:prstGeom>
        </p:spPr>
        <p:txBody>
          <a:bodyPr vert="horz" lIns="522504" tIns="261252" rIns="522504" bIns="261252">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2560320" y="37290589"/>
            <a:ext cx="11948160" cy="2142067"/>
          </a:xfrm>
          <a:prstGeom prst="rect">
            <a:avLst/>
          </a:prstGeom>
        </p:spPr>
        <p:txBody>
          <a:bodyPr vert="horz" lIns="0" tIns="0" rIns="0" bIns="0" anchor="b"/>
          <a:lstStyle>
            <a:lvl1pPr algn="l" eaLnBrk="1" latinLnBrk="0" hangingPunct="1">
              <a:defRPr kumimoji="0" sz="69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14935200" y="37290589"/>
            <a:ext cx="18775680" cy="2142067"/>
          </a:xfrm>
          <a:prstGeom prst="rect">
            <a:avLst/>
          </a:prstGeom>
        </p:spPr>
        <p:txBody>
          <a:bodyPr vert="horz" lIns="0" tIns="0" rIns="0" bIns="0" anchor="b"/>
          <a:lstStyle>
            <a:lvl1pPr algn="l" eaLnBrk="1" latinLnBrk="0" hangingPunct="1">
              <a:defRPr kumimoji="0" sz="69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44378880" y="37290589"/>
            <a:ext cx="4267200" cy="2142067"/>
          </a:xfrm>
          <a:prstGeom prst="rect">
            <a:avLst/>
          </a:prstGeom>
        </p:spPr>
        <p:txBody>
          <a:bodyPr vert="horz" lIns="0" tIns="0" rIns="0" bIns="0" anchor="b"/>
          <a:lstStyle>
            <a:lvl1pPr algn="r" eaLnBrk="1" latinLnBrk="0" hangingPunct="1">
              <a:defRPr kumimoji="0" sz="6900">
                <a:solidFill>
                  <a:schemeClr val="tx2">
                    <a:shade val="90000"/>
                  </a:schemeClr>
                </a:solidFill>
              </a:defRPr>
            </a:lvl1pPr>
          </a:lstStyle>
          <a:p>
            <a:fld id="{25FCB8A6-823F-432A-9E68-8CC1F3E7EB94}" type="slidenum">
              <a:rPr lang="en-US" smtClean="0"/>
              <a:pPr/>
              <a:t>‹#›</a:t>
            </a:fld>
            <a:endParaRPr lang="en-US"/>
          </a:p>
        </p:txBody>
      </p:sp>
      <p:grpSp>
        <p:nvGrpSpPr>
          <p:cNvPr id="2" name="Group 1"/>
          <p:cNvGrpSpPr/>
          <p:nvPr/>
        </p:nvGrpSpPr>
        <p:grpSpPr>
          <a:xfrm>
            <a:off x="-106495" y="1187461"/>
            <a:ext cx="51411069" cy="3808781"/>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Lst>
  <p:txStyles>
    <p:titleStyle>
      <a:lvl1pPr algn="l" rtl="0" eaLnBrk="1" latinLnBrk="0" hangingPunct="1">
        <a:spcBef>
          <a:spcPct val="0"/>
        </a:spcBef>
        <a:buNone/>
        <a:defRPr kumimoji="0" sz="28600" b="0" kern="1200">
          <a:ln>
            <a:noFill/>
          </a:ln>
          <a:solidFill>
            <a:schemeClr val="tx2"/>
          </a:solidFill>
          <a:effectLst/>
          <a:latin typeface="+mj-lt"/>
          <a:ea typeface="+mj-ea"/>
          <a:cs typeface="+mj-cs"/>
        </a:defRPr>
      </a:lvl1pPr>
    </p:titleStyle>
    <p:bodyStyle>
      <a:lvl1pPr marL="1567510" indent="-1567510" algn="l" rtl="0" eaLnBrk="1" latinLnBrk="0" hangingPunct="1">
        <a:spcBef>
          <a:spcPct val="20000"/>
        </a:spcBef>
        <a:buClr>
          <a:schemeClr val="accent3"/>
        </a:buClr>
        <a:buSzPct val="95000"/>
        <a:buFont typeface="Wingdings 2"/>
        <a:buChar char=""/>
        <a:defRPr kumimoji="0" sz="14900" kern="1200">
          <a:solidFill>
            <a:schemeClr val="tx1"/>
          </a:solidFill>
          <a:latin typeface="+mn-lt"/>
          <a:ea typeface="+mn-ea"/>
          <a:cs typeface="+mn-cs"/>
        </a:defRPr>
      </a:lvl1pPr>
      <a:lvl2pPr marL="3657522" indent="-1410759" algn="l" rtl="0" eaLnBrk="1" latinLnBrk="0" hangingPunct="1">
        <a:spcBef>
          <a:spcPct val="20000"/>
        </a:spcBef>
        <a:buClr>
          <a:schemeClr val="accent1"/>
        </a:buClr>
        <a:buSzPct val="85000"/>
        <a:buFont typeface="Wingdings 2"/>
        <a:buChar char=""/>
        <a:defRPr kumimoji="0" sz="13700" kern="1200">
          <a:solidFill>
            <a:schemeClr val="tx1"/>
          </a:solidFill>
          <a:latin typeface="+mn-lt"/>
          <a:ea typeface="+mn-ea"/>
          <a:cs typeface="+mn-cs"/>
        </a:defRPr>
      </a:lvl2pPr>
      <a:lvl3pPr marL="5225032" indent="-1410759" algn="l" rtl="0" eaLnBrk="1" latinLnBrk="0" hangingPunct="1">
        <a:spcBef>
          <a:spcPct val="20000"/>
        </a:spcBef>
        <a:buClr>
          <a:schemeClr val="accent2"/>
        </a:buClr>
        <a:buSzPct val="70000"/>
        <a:buFont typeface="Wingdings 2"/>
        <a:buChar char=""/>
        <a:defRPr kumimoji="0" sz="12000" kern="1200">
          <a:solidFill>
            <a:schemeClr val="tx1"/>
          </a:solidFill>
          <a:latin typeface="+mn-lt"/>
          <a:ea typeface="+mn-ea"/>
          <a:cs typeface="+mn-cs"/>
        </a:defRPr>
      </a:lvl3pPr>
      <a:lvl4pPr marL="6792542" indent="-1201758" algn="l" rtl="0" eaLnBrk="1" latinLnBrk="0" hangingPunct="1">
        <a:spcBef>
          <a:spcPct val="20000"/>
        </a:spcBef>
        <a:buClr>
          <a:schemeClr val="accent3"/>
        </a:buClr>
        <a:buSzPct val="65000"/>
        <a:buFont typeface="Wingdings 2"/>
        <a:buChar char=""/>
        <a:defRPr kumimoji="0" sz="11400" kern="1200">
          <a:solidFill>
            <a:schemeClr val="tx1"/>
          </a:solidFill>
          <a:latin typeface="+mn-lt"/>
          <a:ea typeface="+mn-ea"/>
          <a:cs typeface="+mn-cs"/>
        </a:defRPr>
      </a:lvl4pPr>
      <a:lvl5pPr marL="8360052" indent="-1201758" algn="l" rtl="0" eaLnBrk="1" latinLnBrk="0" hangingPunct="1">
        <a:spcBef>
          <a:spcPct val="20000"/>
        </a:spcBef>
        <a:buClr>
          <a:schemeClr val="accent4"/>
        </a:buClr>
        <a:buSzPct val="65000"/>
        <a:buFont typeface="Wingdings 2"/>
        <a:buChar char=""/>
        <a:defRPr kumimoji="0" sz="11400" kern="1200">
          <a:solidFill>
            <a:schemeClr val="tx1"/>
          </a:solidFill>
          <a:latin typeface="+mn-lt"/>
          <a:ea typeface="+mn-ea"/>
          <a:cs typeface="+mn-cs"/>
        </a:defRPr>
      </a:lvl5pPr>
      <a:lvl6pPr marL="9927562" indent="-1201758" algn="l" rtl="0" eaLnBrk="1" latinLnBrk="0" hangingPunct="1">
        <a:spcBef>
          <a:spcPct val="20000"/>
        </a:spcBef>
        <a:buClr>
          <a:schemeClr val="accent5"/>
        </a:buClr>
        <a:buSzPct val="80000"/>
        <a:buFont typeface="Wingdings 2"/>
        <a:buChar char=""/>
        <a:defRPr kumimoji="0" sz="10300" kern="1200">
          <a:solidFill>
            <a:schemeClr val="tx1"/>
          </a:solidFill>
          <a:latin typeface="+mn-lt"/>
          <a:ea typeface="+mn-ea"/>
          <a:cs typeface="+mn-cs"/>
        </a:defRPr>
      </a:lvl6pPr>
      <a:lvl7pPr marL="10972568" indent="-1045006" algn="l" rtl="0" eaLnBrk="1" latinLnBrk="0" hangingPunct="1">
        <a:spcBef>
          <a:spcPct val="20000"/>
        </a:spcBef>
        <a:buClr>
          <a:schemeClr val="accent6"/>
        </a:buClr>
        <a:buSzPct val="80000"/>
        <a:buFont typeface="Wingdings 2"/>
        <a:buChar char=""/>
        <a:defRPr kumimoji="0" sz="9100" kern="1200" baseline="0">
          <a:solidFill>
            <a:schemeClr val="tx1"/>
          </a:solidFill>
          <a:latin typeface="+mn-lt"/>
          <a:ea typeface="+mn-ea"/>
          <a:cs typeface="+mn-cs"/>
        </a:defRPr>
      </a:lvl7pPr>
      <a:lvl8pPr marL="12540078" indent="-1045006" algn="l" rtl="0" eaLnBrk="1" latinLnBrk="0" hangingPunct="1">
        <a:spcBef>
          <a:spcPct val="20000"/>
        </a:spcBef>
        <a:buClr>
          <a:schemeClr val="tx2"/>
        </a:buClr>
        <a:buChar char="•"/>
        <a:defRPr kumimoji="0" sz="9100" kern="1200">
          <a:solidFill>
            <a:schemeClr val="tx1"/>
          </a:solidFill>
          <a:latin typeface="+mn-lt"/>
          <a:ea typeface="+mn-ea"/>
          <a:cs typeface="+mn-cs"/>
        </a:defRPr>
      </a:lvl8pPr>
      <a:lvl9pPr marL="14107588" indent="-1045006" algn="l" rtl="0" eaLnBrk="1" latinLnBrk="0" hangingPunct="1">
        <a:spcBef>
          <a:spcPct val="20000"/>
        </a:spcBef>
        <a:buClr>
          <a:schemeClr val="tx2"/>
        </a:buClr>
        <a:buFontTx/>
        <a:buChar char="•"/>
        <a:defRPr kumimoji="0" sz="80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612516" algn="l" rtl="0" eaLnBrk="1" latinLnBrk="0" hangingPunct="1">
        <a:defRPr kumimoji="0" kern="1200">
          <a:solidFill>
            <a:schemeClr val="tx1"/>
          </a:solidFill>
          <a:latin typeface="+mn-lt"/>
          <a:ea typeface="+mn-ea"/>
          <a:cs typeface="+mn-cs"/>
        </a:defRPr>
      </a:lvl2pPr>
      <a:lvl3pPr marL="5225032" algn="l" rtl="0" eaLnBrk="1" latinLnBrk="0" hangingPunct="1">
        <a:defRPr kumimoji="0" kern="1200">
          <a:solidFill>
            <a:schemeClr val="tx1"/>
          </a:solidFill>
          <a:latin typeface="+mn-lt"/>
          <a:ea typeface="+mn-ea"/>
          <a:cs typeface="+mn-cs"/>
        </a:defRPr>
      </a:lvl3pPr>
      <a:lvl4pPr marL="7837548" algn="l" rtl="0" eaLnBrk="1" latinLnBrk="0" hangingPunct="1">
        <a:defRPr kumimoji="0" kern="1200">
          <a:solidFill>
            <a:schemeClr val="tx1"/>
          </a:solidFill>
          <a:latin typeface="+mn-lt"/>
          <a:ea typeface="+mn-ea"/>
          <a:cs typeface="+mn-cs"/>
        </a:defRPr>
      </a:lvl4pPr>
      <a:lvl5pPr marL="10450065" algn="l" rtl="0" eaLnBrk="1" latinLnBrk="0" hangingPunct="1">
        <a:defRPr kumimoji="0" kern="1200">
          <a:solidFill>
            <a:schemeClr val="tx1"/>
          </a:solidFill>
          <a:latin typeface="+mn-lt"/>
          <a:ea typeface="+mn-ea"/>
          <a:cs typeface="+mn-cs"/>
        </a:defRPr>
      </a:lvl5pPr>
      <a:lvl6pPr marL="13062582" algn="l" rtl="0" eaLnBrk="1" latinLnBrk="0" hangingPunct="1">
        <a:defRPr kumimoji="0" kern="1200">
          <a:solidFill>
            <a:schemeClr val="tx1"/>
          </a:solidFill>
          <a:latin typeface="+mn-lt"/>
          <a:ea typeface="+mn-ea"/>
          <a:cs typeface="+mn-cs"/>
        </a:defRPr>
      </a:lvl6pPr>
      <a:lvl7pPr marL="15675098" algn="l" rtl="0" eaLnBrk="1" latinLnBrk="0" hangingPunct="1">
        <a:defRPr kumimoji="0" kern="1200">
          <a:solidFill>
            <a:schemeClr val="tx1"/>
          </a:solidFill>
          <a:latin typeface="+mn-lt"/>
          <a:ea typeface="+mn-ea"/>
          <a:cs typeface="+mn-cs"/>
        </a:defRPr>
      </a:lvl7pPr>
      <a:lvl8pPr marL="18287614" algn="l" rtl="0" eaLnBrk="1" latinLnBrk="0" hangingPunct="1">
        <a:defRPr kumimoji="0" kern="1200">
          <a:solidFill>
            <a:schemeClr val="tx1"/>
          </a:solidFill>
          <a:latin typeface="+mn-lt"/>
          <a:ea typeface="+mn-ea"/>
          <a:cs typeface="+mn-cs"/>
        </a:defRPr>
      </a:lvl8pPr>
      <a:lvl9pPr marL="2090013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jpeg"/><Relationship Id="rId3" Type="http://schemas.openxmlformats.org/officeDocument/2006/relationships/image" Target="../media/image3.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jpeg"/><Relationship Id="rId17" Type="http://schemas.openxmlformats.org/officeDocument/2006/relationships/image" Target="../media/image16.png"/><Relationship Id="rId25" Type="http://schemas.openxmlformats.org/officeDocument/2006/relationships/image" Target="../media/image24.jpeg"/><Relationship Id="rId33" Type="http://schemas.openxmlformats.org/officeDocument/2006/relationships/image" Target="../media/image32.png"/><Relationship Id="rId2" Type="http://schemas.openxmlformats.org/officeDocument/2006/relationships/image" Target="../media/image2.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jpeg"/><Relationship Id="rId1" Type="http://schemas.openxmlformats.org/officeDocument/2006/relationships/slideLayout" Target="../slideLayouts/slideLayout1.xml"/><Relationship Id="rId6" Type="http://schemas.openxmlformats.org/officeDocument/2006/relationships/image" Target="../media/image5.gif"/><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hyperlink" Target="mailto:amesdani@isu.edu" TargetMode="External"/><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jpeg"/><Relationship Id="rId10" Type="http://schemas.openxmlformats.org/officeDocument/2006/relationships/image" Target="../media/image9.jpe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4.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jpeg"/><Relationship Id="rId30"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153" name="Picture 105" descr="http://www.mapwindow.org/images/WRDB.png"/>
          <p:cNvPicPr>
            <a:picLocks noChangeAspect="1" noChangeArrowheads="1"/>
          </p:cNvPicPr>
          <p:nvPr/>
        </p:nvPicPr>
        <p:blipFill>
          <a:blip r:embed="rId2" cstate="print"/>
          <a:srcRect/>
          <a:stretch>
            <a:fillRect/>
          </a:stretch>
        </p:blipFill>
        <p:spPr bwMode="auto">
          <a:xfrm>
            <a:off x="9601200" y="35052000"/>
            <a:ext cx="5624062" cy="4114800"/>
          </a:xfrm>
          <a:prstGeom prst="rect">
            <a:avLst/>
          </a:prstGeom>
          <a:noFill/>
        </p:spPr>
      </p:pic>
      <p:sp>
        <p:nvSpPr>
          <p:cNvPr id="75" name="Double Brace 74"/>
          <p:cNvSpPr/>
          <p:nvPr/>
        </p:nvSpPr>
        <p:spPr>
          <a:xfrm>
            <a:off x="17068800" y="11734800"/>
            <a:ext cx="17068800" cy="11811000"/>
          </a:xfrm>
          <a:prstGeom prst="bracePair">
            <a:avLst/>
          </a:prstGeom>
          <a:ln w="25400">
            <a:solidFill>
              <a:schemeClr val="accent1">
                <a:shade val="50000"/>
                <a:satMod val="103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ectangle 50"/>
          <p:cNvSpPr txBox="1">
            <a:spLocks noChangeArrowheads="1"/>
          </p:cNvSpPr>
          <p:nvPr/>
        </p:nvSpPr>
        <p:spPr>
          <a:xfrm>
            <a:off x="2819400" y="2685574"/>
            <a:ext cx="37871400" cy="4876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lIns="0" tIns="0" rIns="104501" bIns="0" anchor="b">
            <a:noAutofit/>
            <a:scene3d>
              <a:camera prst="orthographicFront"/>
              <a:lightRig rig="freezing" dir="t">
                <a:rot lat="0" lon="0" rev="5640000"/>
              </a:lightRig>
            </a:scene3d>
            <a:sp3d prstMaterial="flat">
              <a:bevelT w="38100" h="38100"/>
              <a:contourClr>
                <a:schemeClr val="tx2"/>
              </a:contourClr>
            </a:sp3d>
          </a:bodyPr>
          <a:lstStyle/>
          <a:p>
            <a:pPr lvl="0" algn="ctr" fontAlgn="auto">
              <a:spcAft>
                <a:spcPts val="0"/>
              </a:spcAft>
            </a:pPr>
            <a:r>
              <a:rPr lang="en-US" sz="11000" b="1" dirty="0">
                <a:latin typeface="+mj-lt"/>
              </a:rPr>
              <a:t>Introducing the CUAHSI Hydrologic Information System Desktop Application (HydroDesktop) </a:t>
            </a:r>
            <a:r>
              <a:rPr lang="en-US" sz="11000" b="1" dirty="0" smtClean="0">
                <a:latin typeface="+mj-lt"/>
              </a:rPr>
              <a:t>and </a:t>
            </a:r>
            <a:r>
              <a:rPr lang="en-US" sz="11000" b="1" dirty="0">
                <a:latin typeface="+mj-lt"/>
              </a:rPr>
              <a:t>Open Development Community</a:t>
            </a:r>
            <a:endParaRPr kumimoji="0" lang="en-US" sz="110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
        <p:nvSpPr>
          <p:cNvPr id="40" name="Text Box 54"/>
          <p:cNvSpPr txBox="1">
            <a:spLocks noChangeArrowheads="1"/>
          </p:cNvSpPr>
          <p:nvPr/>
        </p:nvSpPr>
        <p:spPr bwMode="auto">
          <a:xfrm>
            <a:off x="15925800" y="10439400"/>
            <a:ext cx="17526000" cy="366713"/>
          </a:xfrm>
          <a:prstGeom prst="rect">
            <a:avLst/>
          </a:prstGeom>
          <a:noFill/>
          <a:ln w="9525">
            <a:noFill/>
            <a:miter lim="800000"/>
            <a:headEnd/>
            <a:tailEnd/>
          </a:ln>
          <a:effectLst/>
        </p:spPr>
        <p:txBody>
          <a:bodyPr>
            <a:spAutoFit/>
          </a:bodyPr>
          <a:lstStyle/>
          <a:p>
            <a:pPr>
              <a:spcBef>
                <a:spcPct val="50000"/>
              </a:spcBef>
            </a:pPr>
            <a:endParaRPr lang="en-US"/>
          </a:p>
        </p:txBody>
      </p:sp>
      <p:grpSp>
        <p:nvGrpSpPr>
          <p:cNvPr id="96" name="Group 95"/>
          <p:cNvGrpSpPr/>
          <p:nvPr/>
        </p:nvGrpSpPr>
        <p:grpSpPr>
          <a:xfrm>
            <a:off x="17335500" y="8458200"/>
            <a:ext cx="16459200" cy="3222725"/>
            <a:chOff x="17335500" y="8458200"/>
            <a:chExt cx="16459200" cy="3222725"/>
          </a:xfrm>
        </p:grpSpPr>
        <p:sp>
          <p:nvSpPr>
            <p:cNvPr id="71" name="TextBox 70"/>
            <p:cNvSpPr txBox="1"/>
            <p:nvPr/>
          </p:nvSpPr>
          <p:spPr>
            <a:xfrm>
              <a:off x="17335500" y="9372601"/>
              <a:ext cx="16459200"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bg1"/>
                  </a:solidFill>
                </a:rPr>
                <a:t>HydroDesktop uses the methods from the HIS Central metadata catalog API to provide search capabilities across the catalog to determine relevant data sets for a specific user.  HIS Central is a hydrologic data registry a hosted at the San Diego Supercomputer Center in San Diego, California. The data discovery API is a web services based system for identifying hydrologic and water quality data services based on the CUAHSI Water Data Services protocols. A series of data discovery forms have been developed to provide the user with a quick and easy, step by step means of establishing the type of data they are looking for and the source from which they wish to find it. </a:t>
              </a:r>
              <a:endParaRPr lang="en-US" sz="2400" dirty="0">
                <a:solidFill>
                  <a:schemeClr val="bg1"/>
                </a:solidFill>
              </a:endParaRPr>
            </a:p>
          </p:txBody>
        </p:sp>
        <p:sp>
          <p:nvSpPr>
            <p:cNvPr id="72" name="TextBox 71"/>
            <p:cNvSpPr txBox="1"/>
            <p:nvPr/>
          </p:nvSpPr>
          <p:spPr>
            <a:xfrm>
              <a:off x="17335500" y="8458200"/>
              <a:ext cx="16459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600" b="1" dirty="0" smtClean="0">
                  <a:solidFill>
                    <a:schemeClr val="bg1"/>
                  </a:solidFill>
                </a:rPr>
                <a:t>DATA SEARCH AND DISCOVERY</a:t>
              </a:r>
              <a:endParaRPr lang="en-US" sz="3600" b="1" dirty="0">
                <a:solidFill>
                  <a:schemeClr val="bg1"/>
                </a:solidFill>
              </a:endParaRPr>
            </a:p>
          </p:txBody>
        </p:sp>
      </p:grpSp>
      <p:grpSp>
        <p:nvGrpSpPr>
          <p:cNvPr id="97" name="Group 96"/>
          <p:cNvGrpSpPr/>
          <p:nvPr/>
        </p:nvGrpSpPr>
        <p:grpSpPr>
          <a:xfrm>
            <a:off x="34137600" y="8458200"/>
            <a:ext cx="16459200" cy="5410201"/>
            <a:chOff x="34137600" y="8458200"/>
            <a:chExt cx="16459200" cy="5410201"/>
          </a:xfrm>
        </p:grpSpPr>
        <p:sp>
          <p:nvSpPr>
            <p:cNvPr id="74" name="TextBox 73"/>
            <p:cNvSpPr txBox="1"/>
            <p:nvPr/>
          </p:nvSpPr>
          <p:spPr>
            <a:xfrm>
              <a:off x="34137600" y="8458200"/>
              <a:ext cx="16459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600" b="1" dirty="0" smtClean="0">
                  <a:solidFill>
                    <a:schemeClr val="bg1"/>
                  </a:solidFill>
                </a:rPr>
                <a:t>PURPOSE OF HYDRODESKTOP</a:t>
              </a:r>
              <a:endParaRPr lang="en-US" sz="3600" b="1" dirty="0">
                <a:solidFill>
                  <a:schemeClr val="bg1"/>
                </a:solidFill>
              </a:endParaRPr>
            </a:p>
          </p:txBody>
        </p:sp>
        <p:sp>
          <p:nvSpPr>
            <p:cNvPr id="78" name="TextBox 77"/>
            <p:cNvSpPr txBox="1"/>
            <p:nvPr/>
          </p:nvSpPr>
          <p:spPr>
            <a:xfrm>
              <a:off x="34137600" y="9372601"/>
              <a:ext cx="16459200" cy="44958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bg1"/>
                  </a:solidFill>
                </a:rPr>
                <a:t>HydroDesktop is intended to address the problem of how to obtain, organize and manage hydrologic data on a user’s computer to support analysis and modeling.  As designed and developed thus far, HydroDesktop is focused on facilitating the discovery and access of hydrologic data and, secondarily, providing support for data manipulation and synthesis.  It also provides a visualization tool for HIS Server based data and a platform for the integration of HIS data.</a:t>
              </a:r>
            </a:p>
            <a:p>
              <a:endParaRPr lang="en-US" sz="2400" dirty="0" smtClean="0">
                <a:solidFill>
                  <a:schemeClr val="bg1"/>
                </a:solidFill>
              </a:endParaRPr>
            </a:p>
            <a:p>
              <a:r>
                <a:rPr lang="en-US" sz="2400" dirty="0" smtClean="0">
                  <a:solidFill>
                    <a:schemeClr val="bg1"/>
                  </a:solidFill>
                </a:rPr>
                <a:t>HydroDesktop is being developed using the </a:t>
              </a:r>
              <a:r>
                <a:rPr lang="en-US" sz="2400" dirty="0" err="1">
                  <a:solidFill>
                    <a:schemeClr val="bg1"/>
                  </a:solidFill>
                </a:rPr>
                <a:t>D</a:t>
              </a:r>
              <a:r>
                <a:rPr lang="en-US" sz="2400" dirty="0" err="1" smtClean="0">
                  <a:solidFill>
                    <a:schemeClr val="bg1"/>
                  </a:solidFill>
                </a:rPr>
                <a:t>otSpatial</a:t>
              </a:r>
              <a:r>
                <a:rPr lang="en-US" sz="2400" dirty="0" smtClean="0">
                  <a:solidFill>
                    <a:schemeClr val="bg1"/>
                  </a:solidFill>
                </a:rPr>
                <a:t> </a:t>
              </a:r>
              <a:r>
                <a:rPr lang="en-US" sz="2400" dirty="0" smtClean="0">
                  <a:solidFill>
                    <a:schemeClr val="bg1"/>
                  </a:solidFill>
                </a:rPr>
                <a:t>open source GIS (geographic information system) software development toolkit together with a number of existing open source spatial and temporal data analysis and visualization tools. In this way, the full software package meets the requirement of being completely open source and accessible for third party developers and researchers.   The source code for HydroDesktop is maintained at http://hydrodesktop.codeplex.com which is based on a community open source software development portal maintained by Microsoft.  Additionally, </a:t>
              </a:r>
              <a:r>
                <a:rPr lang="en-US" sz="2400" dirty="0" err="1" smtClean="0">
                  <a:solidFill>
                    <a:schemeClr val="bg1"/>
                  </a:solidFill>
                </a:rPr>
                <a:t>HydroDesktop’s</a:t>
              </a:r>
              <a:r>
                <a:rPr lang="en-US" sz="2400" dirty="0" smtClean="0">
                  <a:solidFill>
                    <a:schemeClr val="bg1"/>
                  </a:solidFill>
                </a:rPr>
                <a:t> design maintains the use of a plug-in architecture that allows for the extension of the program’s core functionality and encourages third party participation in the open development community.</a:t>
              </a:r>
            </a:p>
          </p:txBody>
        </p:sp>
      </p:grpSp>
      <p:grpSp>
        <p:nvGrpSpPr>
          <p:cNvPr id="87" name="Group 86"/>
          <p:cNvGrpSpPr/>
          <p:nvPr/>
        </p:nvGrpSpPr>
        <p:grpSpPr>
          <a:xfrm>
            <a:off x="34137600" y="14687337"/>
            <a:ext cx="16459200" cy="9870699"/>
            <a:chOff x="34366200" y="16535400"/>
            <a:chExt cx="16459200" cy="9870699"/>
          </a:xfrm>
        </p:grpSpPr>
        <p:sp>
          <p:nvSpPr>
            <p:cNvPr id="79" name="TextBox 78"/>
            <p:cNvSpPr txBox="1"/>
            <p:nvPr/>
          </p:nvSpPr>
          <p:spPr>
            <a:xfrm>
              <a:off x="34366200" y="16535400"/>
              <a:ext cx="16459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600" b="1" dirty="0" smtClean="0">
                  <a:solidFill>
                    <a:schemeClr val="bg1"/>
                  </a:solidFill>
                </a:rPr>
                <a:t>COMMUNITY CODE DEVELOPMENT</a:t>
              </a:r>
              <a:endParaRPr lang="en-US" sz="3600" b="1" dirty="0">
                <a:solidFill>
                  <a:schemeClr val="bg1"/>
                </a:solidFill>
              </a:endParaRPr>
            </a:p>
          </p:txBody>
        </p:sp>
        <p:sp>
          <p:nvSpPr>
            <p:cNvPr id="80" name="TextBox 79"/>
            <p:cNvSpPr txBox="1"/>
            <p:nvPr/>
          </p:nvSpPr>
          <p:spPr>
            <a:xfrm>
              <a:off x="34366200" y="17449801"/>
              <a:ext cx="16459200" cy="89562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bg1"/>
                  </a:solidFill>
                </a:rPr>
                <a:t>Recognizing the value of community based code development as a means of ensuring end-user adoption, this project has adopted an “iterative” or “spiral” software development approach where 1) the general project requirements and hard boundary conditions are specified at the outset (this requirements document has been posted on the community portal); 2) an initial brief functionality requirements list is developed; 3) the initial limited system is produced primarily by the core funded developer team, but with voluntary external programmer support as it becomes available (ongoing development can be seen in the form of repository commit notifications at the web site; 4) testing and bug fixes by the developer team; 5) deployment of an installation package for end-users (a first installer is now available); 6) collection of bug notices and feature requests from end-users; 7) identification of specific bugs and features to be addressed in a new release; 8) addition of these features by the developer team, etc.</a:t>
              </a:r>
            </a:p>
            <a:p>
              <a:endParaRPr lang="en-US" sz="2400" dirty="0" smtClean="0">
                <a:solidFill>
                  <a:schemeClr val="bg1"/>
                </a:solidFill>
              </a:endParaRPr>
            </a:p>
            <a:p>
              <a:r>
                <a:rPr lang="en-US" sz="2400" dirty="0" smtClean="0">
                  <a:solidFill>
                    <a:schemeClr val="bg1"/>
                  </a:solidFill>
                </a:rPr>
                <a:t>This development approach is the most common approach used by open source projects because of its flexible and dynamic nature. This model is well suited to a community project where it is difficult (and often not useful) to fully-specify the functionality set required for a software release.  Rather it is desirable to maintain an open structure that can easily be extended through the development of third party plug-ins to support as-yet unknown functions and capabilities, as well as a clear policy on how code is moved into the core system, and how external developers are included in the developer team. </a:t>
              </a:r>
            </a:p>
            <a:p>
              <a:endParaRPr lang="en-US" sz="2400" dirty="0">
                <a:solidFill>
                  <a:schemeClr val="bg1"/>
                </a:solidFill>
              </a:endParaRPr>
            </a:p>
            <a:p>
              <a:r>
                <a:rPr lang="en-US" sz="2400" dirty="0" smtClean="0">
                  <a:solidFill>
                    <a:schemeClr val="bg1"/>
                  </a:solidFill>
                </a:rPr>
                <a:t>Community code development is managed through the open source software development portal, Codeplex, developed by Microsoft. The Codeplex site for HydroDesktop (www.HydroDesktop.org) includes a WIKI for documentation, a Subversion code repository management system, an issue tracking system, and a discussion forum system. All of these tools are publicly available for use on the web site by the community. The only site functions that require specialized access are associated with committing code to the repository. At present we have an international developer team of 34 individuals with code committing rights on the site.</a:t>
              </a:r>
            </a:p>
            <a:p>
              <a:endParaRPr lang="en-US" sz="2400" dirty="0">
                <a:solidFill>
                  <a:schemeClr val="bg1"/>
                </a:solidFill>
              </a:endParaRPr>
            </a:p>
            <a:p>
              <a:r>
                <a:rPr lang="en-US" sz="2400" dirty="0" smtClean="0">
                  <a:solidFill>
                    <a:schemeClr val="bg1"/>
                  </a:solidFill>
                </a:rPr>
                <a:t>The following figures show some of the key functional sections of the Codeplex HydroDesktop site.</a:t>
              </a:r>
            </a:p>
          </p:txBody>
        </p:sp>
      </p:grpSp>
      <p:grpSp>
        <p:nvGrpSpPr>
          <p:cNvPr id="86" name="Group 85"/>
          <p:cNvGrpSpPr/>
          <p:nvPr/>
        </p:nvGrpSpPr>
        <p:grpSpPr>
          <a:xfrm>
            <a:off x="533400" y="15773400"/>
            <a:ext cx="16459200" cy="2484060"/>
            <a:chOff x="1600200" y="23850600"/>
            <a:chExt cx="16459200" cy="2484060"/>
          </a:xfrm>
        </p:grpSpPr>
        <p:sp>
          <p:nvSpPr>
            <p:cNvPr id="81" name="TextBox 80"/>
            <p:cNvSpPr txBox="1"/>
            <p:nvPr/>
          </p:nvSpPr>
          <p:spPr>
            <a:xfrm>
              <a:off x="1600200" y="23850600"/>
              <a:ext cx="16459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600" b="1" dirty="0" smtClean="0">
                  <a:solidFill>
                    <a:schemeClr val="bg1"/>
                  </a:solidFill>
                </a:rPr>
                <a:t>GIS CAPABILITIES OF HYDRODESKTOP</a:t>
              </a:r>
              <a:endParaRPr lang="en-US" sz="3600" b="1" dirty="0">
                <a:solidFill>
                  <a:schemeClr val="bg1"/>
                </a:solidFill>
              </a:endParaRPr>
            </a:p>
          </p:txBody>
        </p:sp>
        <p:sp>
          <p:nvSpPr>
            <p:cNvPr id="82" name="TextBox 81"/>
            <p:cNvSpPr txBox="1"/>
            <p:nvPr/>
          </p:nvSpPr>
          <p:spPr>
            <a:xfrm>
              <a:off x="1600200" y="24765000"/>
              <a:ext cx="16459200"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bg1"/>
                  </a:solidFill>
                </a:rPr>
                <a:t>Because it is built upon the open source </a:t>
              </a:r>
              <a:r>
                <a:rPr lang="en-US" sz="2400" dirty="0" err="1" smtClean="0">
                  <a:solidFill>
                    <a:schemeClr val="bg1"/>
                  </a:solidFill>
                </a:rPr>
                <a:t>DotSpatial</a:t>
              </a:r>
              <a:r>
                <a:rPr lang="en-US" sz="2400" dirty="0" smtClean="0">
                  <a:solidFill>
                    <a:schemeClr val="bg1"/>
                  </a:solidFill>
                </a:rPr>
                <a:t> GIS </a:t>
              </a:r>
              <a:r>
                <a:rPr lang="en-US" sz="2400" dirty="0" smtClean="0">
                  <a:solidFill>
                    <a:schemeClr val="bg1"/>
                  </a:solidFill>
                </a:rPr>
                <a:t>platform (</a:t>
              </a:r>
              <a:r>
                <a:rPr lang="en-US" sz="2400" u="sng" dirty="0" smtClean="0">
                  <a:solidFill>
                    <a:schemeClr val="bg1"/>
                  </a:solidFill>
                </a:rPr>
                <a:t>www.MapWindow.org</a:t>
              </a:r>
              <a:r>
                <a:rPr lang="en-US" sz="2400" dirty="0" smtClean="0">
                  <a:solidFill>
                    <a:schemeClr val="bg1"/>
                  </a:solidFill>
                </a:rPr>
                <a:t>), HydroDesktop includes a number of native GIS capabilities including symbology, vector editing, raster and vector data manipulation, print layout generation, and </a:t>
              </a:r>
              <a:r>
                <a:rPr lang="en-US" sz="2400" dirty="0" err="1" smtClean="0">
                  <a:solidFill>
                    <a:schemeClr val="bg1"/>
                  </a:solidFill>
                </a:rPr>
                <a:t>geoprocessing</a:t>
              </a:r>
              <a:r>
                <a:rPr lang="en-US" sz="2400" dirty="0" smtClean="0">
                  <a:solidFill>
                    <a:schemeClr val="bg1"/>
                  </a:solidFill>
                </a:rPr>
                <a:t>. HydroDesktop supports vector and raster data in a large number of file formats supplied through the GDAL, OGR, and FDO libraries. Some of the GIS functions are represented in the following figures.</a:t>
              </a:r>
            </a:p>
          </p:txBody>
        </p:sp>
      </p:grpSp>
      <p:pic>
        <p:nvPicPr>
          <p:cNvPr id="44" name="Picture 60"/>
          <p:cNvPicPr>
            <a:picLocks noChangeAspect="1" noChangeArrowheads="1"/>
          </p:cNvPicPr>
          <p:nvPr/>
        </p:nvPicPr>
        <p:blipFill>
          <a:blip r:embed="rId3" cstate="print"/>
          <a:srcRect/>
          <a:stretch>
            <a:fillRect/>
          </a:stretch>
        </p:blipFill>
        <p:spPr bwMode="auto">
          <a:xfrm>
            <a:off x="9525000" y="18821400"/>
            <a:ext cx="3657600" cy="2846863"/>
          </a:xfrm>
          <a:prstGeom prst="rect">
            <a:avLst/>
          </a:prstGeom>
          <a:noFill/>
          <a:ln w="9525">
            <a:noFill/>
            <a:miter lim="800000"/>
            <a:headEnd/>
            <a:tailEnd/>
          </a:ln>
          <a:effectLst/>
        </p:spPr>
      </p:pic>
      <p:pic>
        <p:nvPicPr>
          <p:cNvPr id="45" name="Picture 66"/>
          <p:cNvPicPr>
            <a:picLocks noChangeAspect="1" noChangeArrowheads="1"/>
          </p:cNvPicPr>
          <p:nvPr/>
        </p:nvPicPr>
        <p:blipFill>
          <a:blip r:embed="rId4" cstate="print"/>
          <a:srcRect/>
          <a:stretch>
            <a:fillRect/>
          </a:stretch>
        </p:blipFill>
        <p:spPr bwMode="auto">
          <a:xfrm>
            <a:off x="13335000" y="22126735"/>
            <a:ext cx="3657600" cy="2786311"/>
          </a:xfrm>
          <a:prstGeom prst="rect">
            <a:avLst/>
          </a:prstGeom>
          <a:noFill/>
          <a:ln w="9525">
            <a:noFill/>
            <a:miter lim="800000"/>
            <a:headEnd/>
            <a:tailEnd/>
          </a:ln>
          <a:effectLst/>
        </p:spPr>
      </p:pic>
      <p:grpSp>
        <p:nvGrpSpPr>
          <p:cNvPr id="114" name="Group 113"/>
          <p:cNvGrpSpPr/>
          <p:nvPr/>
        </p:nvGrpSpPr>
        <p:grpSpPr>
          <a:xfrm>
            <a:off x="41986200" y="914400"/>
            <a:ext cx="8610600" cy="7086600"/>
            <a:chOff x="41376600" y="914400"/>
            <a:chExt cx="8610600" cy="7086600"/>
          </a:xfrm>
        </p:grpSpPr>
        <p:sp>
          <p:nvSpPr>
            <p:cNvPr id="38" name="Text Box 52"/>
            <p:cNvSpPr txBox="1">
              <a:spLocks noChangeArrowheads="1"/>
            </p:cNvSpPr>
            <p:nvPr/>
          </p:nvSpPr>
          <p:spPr bwMode="auto">
            <a:xfrm>
              <a:off x="41376600" y="914400"/>
              <a:ext cx="8610600" cy="6647974"/>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pPr>
              <a:endParaRPr lang="en-US" sz="4800" dirty="0">
                <a:solidFill>
                  <a:schemeClr val="bg1"/>
                </a:solidFill>
                <a:latin typeface="Verdana" pitchFamily="34" charset="0"/>
              </a:endParaRPr>
            </a:p>
            <a:p>
              <a:pPr algn="ctr">
                <a:spcBef>
                  <a:spcPct val="50000"/>
                </a:spcBef>
              </a:pPr>
              <a:r>
                <a:rPr lang="en-US" sz="3600" dirty="0" smtClean="0">
                  <a:solidFill>
                    <a:schemeClr val="bg1"/>
                  </a:solidFill>
                  <a:latin typeface="Verdana" pitchFamily="34" charset="0"/>
                </a:rPr>
                <a:t>Daniel P. Ames, </a:t>
              </a:r>
              <a:br>
                <a:rPr lang="en-US" sz="3600" dirty="0" smtClean="0">
                  <a:solidFill>
                    <a:schemeClr val="bg1"/>
                  </a:solidFill>
                  <a:latin typeface="Verdana" pitchFamily="34" charset="0"/>
                </a:rPr>
              </a:br>
              <a:r>
                <a:rPr lang="en-US" sz="3600" dirty="0" smtClean="0">
                  <a:solidFill>
                    <a:schemeClr val="bg1"/>
                  </a:solidFill>
                  <a:latin typeface="Verdana" pitchFamily="34" charset="0"/>
                </a:rPr>
                <a:t>Jiří Kadlec,  Yang Cao, </a:t>
              </a:r>
              <a:br>
                <a:rPr lang="en-US" sz="3600" dirty="0" smtClean="0">
                  <a:solidFill>
                    <a:schemeClr val="bg1"/>
                  </a:solidFill>
                  <a:latin typeface="Verdana" pitchFamily="34" charset="0"/>
                </a:rPr>
              </a:br>
              <a:r>
                <a:rPr lang="en-US" sz="3600" dirty="0" smtClean="0">
                  <a:solidFill>
                    <a:schemeClr val="bg1"/>
                  </a:solidFill>
                  <a:latin typeface="Verdana" pitchFamily="34" charset="0"/>
                </a:rPr>
                <a:t>Dinesh Grover</a:t>
              </a:r>
              <a:endParaRPr lang="en-US" sz="3600" dirty="0">
                <a:solidFill>
                  <a:schemeClr val="bg1"/>
                </a:solidFill>
                <a:latin typeface="Verdana" pitchFamily="34" charset="0"/>
              </a:endParaRPr>
            </a:p>
            <a:p>
              <a:pPr algn="ctr">
                <a:spcBef>
                  <a:spcPct val="50000"/>
                </a:spcBef>
              </a:pPr>
              <a:r>
                <a:rPr lang="en-US" sz="3600" dirty="0">
                  <a:solidFill>
                    <a:schemeClr val="bg1"/>
                  </a:solidFill>
                  <a:latin typeface="Verdana" pitchFamily="34" charset="0"/>
                </a:rPr>
                <a:t>Contact:  </a:t>
              </a:r>
              <a:r>
                <a:rPr lang="en-US" sz="3600" dirty="0">
                  <a:solidFill>
                    <a:schemeClr val="bg1"/>
                  </a:solidFill>
                  <a:latin typeface="Verdana" pitchFamily="34" charset="0"/>
                  <a:hlinkClick r:id="rId5"/>
                </a:rPr>
                <a:t>amesdani@isu.edu</a:t>
              </a:r>
              <a:endParaRPr lang="en-US" sz="3600" dirty="0">
                <a:solidFill>
                  <a:schemeClr val="bg1"/>
                </a:solidFill>
                <a:latin typeface="Verdana" pitchFamily="34" charset="0"/>
              </a:endParaRPr>
            </a:p>
            <a:p>
              <a:pPr algn="ctr">
                <a:spcBef>
                  <a:spcPct val="50000"/>
                </a:spcBef>
              </a:pPr>
              <a:endParaRPr lang="en-US" sz="3600" dirty="0">
                <a:solidFill>
                  <a:schemeClr val="bg1"/>
                </a:solidFill>
                <a:latin typeface="Verdana" pitchFamily="34" charset="0"/>
              </a:endParaRPr>
            </a:p>
            <a:p>
              <a:pPr algn="ctr">
                <a:spcBef>
                  <a:spcPct val="50000"/>
                </a:spcBef>
              </a:pPr>
              <a:endParaRPr lang="en-US" sz="4800" dirty="0" smtClean="0">
                <a:solidFill>
                  <a:schemeClr val="bg1"/>
                </a:solidFill>
                <a:effectDag name="">
                  <a:cont type="tree" name="">
                    <a:effect ref="fillLine"/>
                    <a:outerShdw dist="38100" dir="13500000" algn="br">
                      <a:srgbClr val="7FFFFF"/>
                    </a:outerShdw>
                  </a:cont>
                  <a:cont type="tree" name="">
                    <a:effect ref="fillLine"/>
                    <a:outerShdw dist="38100" dir="2700000" algn="tl">
                      <a:srgbClr val="1E7A7A"/>
                    </a:outerShdw>
                  </a:cont>
                  <a:effect ref="fillLine"/>
                </a:effectDag>
                <a:latin typeface="Verdana" pitchFamily="34" charset="0"/>
              </a:endParaRPr>
            </a:p>
            <a:p>
              <a:pPr algn="ctr">
                <a:spcBef>
                  <a:spcPct val="50000"/>
                </a:spcBef>
              </a:pPr>
              <a:endParaRPr lang="en-US" sz="4800" dirty="0">
                <a:solidFill>
                  <a:schemeClr val="bg1"/>
                </a:solidFill>
                <a:effectDag name="">
                  <a:cont type="tree" name="">
                    <a:effect ref="fillLine"/>
                    <a:outerShdw dist="38100" dir="13500000" algn="br">
                      <a:srgbClr val="7FFFFF"/>
                    </a:outerShdw>
                  </a:cont>
                  <a:cont type="tree" name="">
                    <a:effect ref="fillLine"/>
                    <a:outerShdw dist="38100" dir="2700000" algn="tl">
                      <a:srgbClr val="1E7A7A"/>
                    </a:outerShdw>
                  </a:cont>
                  <a:effect ref="fillLine"/>
                </a:effectDag>
                <a:latin typeface="Verdana" pitchFamily="34" charset="0"/>
              </a:endParaRPr>
            </a:p>
          </p:txBody>
        </p:sp>
        <p:pic>
          <p:nvPicPr>
            <p:cNvPr id="67" name="Picture 66" descr="1067248_70131L_GIF.gif"/>
            <p:cNvPicPr>
              <a:picLocks noChangeAspect="1"/>
            </p:cNvPicPr>
            <p:nvPr/>
          </p:nvPicPr>
          <p:blipFill>
            <a:blip r:embed="rId6" cstate="print"/>
            <a:stretch>
              <a:fillRect/>
            </a:stretch>
          </p:blipFill>
          <p:spPr>
            <a:xfrm>
              <a:off x="41617900" y="3124200"/>
              <a:ext cx="8128000" cy="4876800"/>
            </a:xfrm>
            <a:prstGeom prst="rect">
              <a:avLst/>
            </a:prstGeom>
          </p:spPr>
        </p:pic>
      </p:grpSp>
      <p:pic>
        <p:nvPicPr>
          <p:cNvPr id="42" name="Picture 56"/>
          <p:cNvPicPr>
            <a:picLocks noChangeAspect="1" noChangeArrowheads="1"/>
          </p:cNvPicPr>
          <p:nvPr/>
        </p:nvPicPr>
        <p:blipFill>
          <a:blip r:embed="rId7" cstate="print"/>
          <a:srcRect/>
          <a:stretch>
            <a:fillRect/>
          </a:stretch>
        </p:blipFill>
        <p:spPr bwMode="auto">
          <a:xfrm>
            <a:off x="13335000" y="18745200"/>
            <a:ext cx="3657600" cy="2985074"/>
          </a:xfrm>
          <a:prstGeom prst="rect">
            <a:avLst/>
          </a:prstGeom>
          <a:noFill/>
          <a:ln w="9525">
            <a:noFill/>
            <a:miter lim="800000"/>
            <a:headEnd/>
            <a:tailEnd/>
          </a:ln>
          <a:effectLst/>
        </p:spPr>
      </p:pic>
      <p:pic>
        <p:nvPicPr>
          <p:cNvPr id="43" name="Picture 57"/>
          <p:cNvPicPr>
            <a:picLocks noChangeAspect="1" noChangeArrowheads="1"/>
          </p:cNvPicPr>
          <p:nvPr/>
        </p:nvPicPr>
        <p:blipFill>
          <a:blip r:embed="rId8" cstate="print"/>
          <a:srcRect/>
          <a:stretch>
            <a:fillRect/>
          </a:stretch>
        </p:blipFill>
        <p:spPr bwMode="auto">
          <a:xfrm>
            <a:off x="9525000" y="22021800"/>
            <a:ext cx="3657600" cy="2891246"/>
          </a:xfrm>
          <a:prstGeom prst="rect">
            <a:avLst/>
          </a:prstGeom>
          <a:noFill/>
          <a:ln w="9525">
            <a:noFill/>
            <a:miter lim="800000"/>
            <a:headEnd/>
            <a:tailEnd/>
          </a:ln>
          <a:effectLst/>
        </p:spPr>
      </p:pic>
      <p:grpSp>
        <p:nvGrpSpPr>
          <p:cNvPr id="95" name="Group 94"/>
          <p:cNvGrpSpPr/>
          <p:nvPr/>
        </p:nvGrpSpPr>
        <p:grpSpPr>
          <a:xfrm>
            <a:off x="533400" y="8458200"/>
            <a:ext cx="16459200" cy="5931159"/>
            <a:chOff x="533400" y="8458200"/>
            <a:chExt cx="16459200" cy="5931159"/>
          </a:xfrm>
        </p:grpSpPr>
        <p:sp>
          <p:nvSpPr>
            <p:cNvPr id="93" name="TextBox 92"/>
            <p:cNvSpPr txBox="1"/>
            <p:nvPr/>
          </p:nvSpPr>
          <p:spPr>
            <a:xfrm>
              <a:off x="533400" y="9372601"/>
              <a:ext cx="16459200" cy="501675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200" dirty="0" smtClean="0"/>
                <a:t>This poster describes a new cyber-infrastructure software tool and user community developed by Idaho State University and the Consortium of Universities for the Advancement of Hydrologic Sciences (CUAHSI) Hydrologic Information System (HIS) project called “HydroDesktop”. HydroDesktop is a local (i.e. not server-based) client side software tool that will run on multiple operating systems and provide a highly usable level of access to HIS services. The software provides many capabilities including data query, map-based visualization, data download, local data maintenance, editing, graphing, data export to selected model-specific data formats, linkage with integrated modeling systems such as </a:t>
              </a:r>
              <a:r>
                <a:rPr lang="en-US" sz="3200" dirty="0" err="1" smtClean="0"/>
                <a:t>OpenMI</a:t>
              </a:r>
              <a:r>
                <a:rPr lang="en-US" sz="3200" dirty="0" smtClean="0"/>
                <a:t>, and ultimately upload to HIS servers from the local desktop software. The software is still in the early stages of development with version 1.1 beta ready for download and testing.</a:t>
              </a:r>
              <a:endParaRPr lang="en-US" sz="3200" dirty="0"/>
            </a:p>
          </p:txBody>
        </p:sp>
        <p:sp>
          <p:nvSpPr>
            <p:cNvPr id="94" name="TextBox 93"/>
            <p:cNvSpPr txBox="1"/>
            <p:nvPr/>
          </p:nvSpPr>
          <p:spPr>
            <a:xfrm>
              <a:off x="533400" y="8458200"/>
              <a:ext cx="16459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600" b="1" dirty="0" smtClean="0">
                  <a:solidFill>
                    <a:schemeClr val="bg1"/>
                  </a:solidFill>
                </a:rPr>
                <a:t>ABSTRACT</a:t>
              </a:r>
              <a:endParaRPr lang="en-US" sz="3600" b="1" dirty="0">
                <a:solidFill>
                  <a:schemeClr val="bg1"/>
                </a:solidFill>
              </a:endParaRPr>
            </a:p>
          </p:txBody>
        </p:sp>
      </p:grpSp>
      <p:grpSp>
        <p:nvGrpSpPr>
          <p:cNvPr id="100" name="Group 99"/>
          <p:cNvGrpSpPr/>
          <p:nvPr/>
        </p:nvGrpSpPr>
        <p:grpSpPr>
          <a:xfrm>
            <a:off x="533400" y="32080200"/>
            <a:ext cx="16459200" cy="2853392"/>
            <a:chOff x="1600200" y="23850600"/>
            <a:chExt cx="16459200" cy="2853392"/>
          </a:xfrm>
        </p:grpSpPr>
        <p:sp>
          <p:nvSpPr>
            <p:cNvPr id="101" name="TextBox 100"/>
            <p:cNvSpPr txBox="1"/>
            <p:nvPr/>
          </p:nvSpPr>
          <p:spPr>
            <a:xfrm>
              <a:off x="1600200" y="23850600"/>
              <a:ext cx="16459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600" b="1" dirty="0" smtClean="0">
                  <a:solidFill>
                    <a:schemeClr val="bg1"/>
                  </a:solidFill>
                </a:rPr>
                <a:t>MAPWINDOW AND DOTSPATIAL GIS LIBRARIES</a:t>
              </a:r>
              <a:endParaRPr lang="en-US" sz="3600" b="1" dirty="0">
                <a:solidFill>
                  <a:schemeClr val="bg1"/>
                </a:solidFill>
              </a:endParaRPr>
            </a:p>
          </p:txBody>
        </p:sp>
        <p:sp>
          <p:nvSpPr>
            <p:cNvPr id="102" name="TextBox 101"/>
            <p:cNvSpPr txBox="1"/>
            <p:nvPr/>
          </p:nvSpPr>
          <p:spPr>
            <a:xfrm>
              <a:off x="1600200" y="24765000"/>
              <a:ext cx="16459200"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bg1"/>
                  </a:solidFill>
                </a:rPr>
                <a:t>The MapWindow GIS platform is an open source GIS software project that includes a desktop application and several component libraries for use in 3</a:t>
              </a:r>
              <a:r>
                <a:rPr lang="en-US" sz="2400" baseline="30000" dirty="0" smtClean="0">
                  <a:solidFill>
                    <a:schemeClr val="bg1"/>
                  </a:solidFill>
                </a:rPr>
                <a:t>rd</a:t>
              </a:r>
              <a:r>
                <a:rPr lang="en-US" sz="2400" dirty="0" smtClean="0">
                  <a:solidFill>
                    <a:schemeClr val="bg1"/>
                  </a:solidFill>
                </a:rPr>
                <a:t> party software development.  These libraries include DotSpatial Map, legend, symbology, table editor, and other components that can be assembled to create GIS enabled software in any .NET compatible development environment. MapWindow desktop application has approximately 6000 downloads per month and a global user base. The plug-in environment provided by DotSpatial is used as a basis for extending HydroDesktop.</a:t>
              </a:r>
            </a:p>
          </p:txBody>
        </p:sp>
      </p:grpSp>
      <p:sp>
        <p:nvSpPr>
          <p:cNvPr id="2145" name="AutoShape 97" descr="The MapWindow Interface is simple and easy to use as demostrated in this Picture!"/>
          <p:cNvSpPr>
            <a:spLocks noChangeAspect="1" noChangeArrowheads="1"/>
          </p:cNvSpPr>
          <p:nvPr/>
        </p:nvSpPr>
        <p:spPr bwMode="auto">
          <a:xfrm>
            <a:off x="155575" y="-136525"/>
            <a:ext cx="261938" cy="261938"/>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47" name="AutoShape 99" descr="The MapWindow Interface is simple and easy to use as demostrated in this Picture!"/>
          <p:cNvSpPr>
            <a:spLocks noChangeAspect="1" noChangeArrowheads="1"/>
          </p:cNvSpPr>
          <p:nvPr/>
        </p:nvSpPr>
        <p:spPr bwMode="auto">
          <a:xfrm>
            <a:off x="155575" y="-136525"/>
            <a:ext cx="261938" cy="261938"/>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1" name="Picture 103" descr="http://www.mapwindow.org/images/dhmsVisual.png"/>
          <p:cNvPicPr>
            <a:picLocks noChangeAspect="1" noChangeArrowheads="1"/>
          </p:cNvPicPr>
          <p:nvPr/>
        </p:nvPicPr>
        <p:blipFill>
          <a:blip r:embed="rId9" cstate="print"/>
          <a:srcRect/>
          <a:stretch>
            <a:fillRect/>
          </a:stretch>
        </p:blipFill>
        <p:spPr bwMode="auto">
          <a:xfrm>
            <a:off x="12937345" y="35902124"/>
            <a:ext cx="4055255" cy="4114800"/>
          </a:xfrm>
          <a:prstGeom prst="rect">
            <a:avLst/>
          </a:prstGeom>
          <a:noFill/>
        </p:spPr>
      </p:pic>
      <p:pic>
        <p:nvPicPr>
          <p:cNvPr id="2159" name="Picture 111" descr="Components"/>
          <p:cNvPicPr>
            <a:picLocks noChangeAspect="1" noChangeArrowheads="1"/>
          </p:cNvPicPr>
          <p:nvPr/>
        </p:nvPicPr>
        <p:blipFill>
          <a:blip r:embed="rId10" cstate="print"/>
          <a:srcRect/>
          <a:stretch>
            <a:fillRect/>
          </a:stretch>
        </p:blipFill>
        <p:spPr bwMode="auto">
          <a:xfrm>
            <a:off x="609600" y="35128200"/>
            <a:ext cx="6062816" cy="4114800"/>
          </a:xfrm>
          <a:prstGeom prst="rect">
            <a:avLst/>
          </a:prstGeom>
          <a:noFill/>
        </p:spPr>
      </p:pic>
      <p:grpSp>
        <p:nvGrpSpPr>
          <p:cNvPr id="126" name="Group 125"/>
          <p:cNvGrpSpPr/>
          <p:nvPr/>
        </p:nvGrpSpPr>
        <p:grpSpPr>
          <a:xfrm>
            <a:off x="17335500" y="23622000"/>
            <a:ext cx="16459200" cy="3222725"/>
            <a:chOff x="17335500" y="8458200"/>
            <a:chExt cx="16459200" cy="3222725"/>
          </a:xfrm>
        </p:grpSpPr>
        <p:sp>
          <p:nvSpPr>
            <p:cNvPr id="127" name="TextBox 126"/>
            <p:cNvSpPr txBox="1"/>
            <p:nvPr/>
          </p:nvSpPr>
          <p:spPr>
            <a:xfrm>
              <a:off x="17335500" y="9372601"/>
              <a:ext cx="16459200"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bg1"/>
                  </a:solidFill>
                </a:rPr>
                <a:t>HydroDesktop uses the methods from the HIS Central metadata catalog API to provide search capabilities across the catalog to determine relevant data sets for a specific user.  HIS Central is a hydrologic data registry a hosted at the San Diego Supercomputer Center in San Diego, California. The data discovery API is a web services based system for identifying hydrologic and water quality data services based on the CUAHSI Water Data Services protocols. A series of data discovery forms have been developed to provide the user with a quick and easy, step by step means of establishing the type of data they are looking for and the source from which they wish to find it. </a:t>
              </a:r>
              <a:endParaRPr lang="en-US" sz="2400" dirty="0">
                <a:solidFill>
                  <a:schemeClr val="bg1"/>
                </a:solidFill>
              </a:endParaRPr>
            </a:p>
          </p:txBody>
        </p:sp>
        <p:sp>
          <p:nvSpPr>
            <p:cNvPr id="128" name="TextBox 127"/>
            <p:cNvSpPr txBox="1"/>
            <p:nvPr/>
          </p:nvSpPr>
          <p:spPr>
            <a:xfrm>
              <a:off x="17335500" y="8458200"/>
              <a:ext cx="16459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600" b="1" dirty="0" smtClean="0">
                  <a:solidFill>
                    <a:schemeClr val="bg1"/>
                  </a:solidFill>
                </a:rPr>
                <a:t>STRUCTURE AND DESIGN</a:t>
              </a:r>
              <a:endParaRPr lang="en-US" sz="3600" b="1" dirty="0">
                <a:solidFill>
                  <a:schemeClr val="bg1"/>
                </a:solidFill>
              </a:endParaRPr>
            </a:p>
          </p:txBody>
        </p:sp>
      </p:grpSp>
      <p:grpSp>
        <p:nvGrpSpPr>
          <p:cNvPr id="130" name="Group 129"/>
          <p:cNvGrpSpPr/>
          <p:nvPr/>
        </p:nvGrpSpPr>
        <p:grpSpPr>
          <a:xfrm>
            <a:off x="34137600" y="28651200"/>
            <a:ext cx="16459200" cy="4916984"/>
            <a:chOff x="17335500" y="7620000"/>
            <a:chExt cx="16459200" cy="4916984"/>
          </a:xfrm>
        </p:grpSpPr>
        <p:sp>
          <p:nvSpPr>
            <p:cNvPr id="131" name="TextBox 130"/>
            <p:cNvSpPr txBox="1"/>
            <p:nvPr/>
          </p:nvSpPr>
          <p:spPr>
            <a:xfrm>
              <a:off x="17335500" y="8382000"/>
              <a:ext cx="16459200" cy="415498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bg1"/>
                  </a:solidFill>
                </a:rPr>
                <a:t>The HydroDesktop plug-in interface supports 3</a:t>
              </a:r>
              <a:r>
                <a:rPr lang="en-US" sz="2400" baseline="30000" dirty="0" smtClean="0">
                  <a:solidFill>
                    <a:schemeClr val="bg1"/>
                  </a:solidFill>
                </a:rPr>
                <a:t>rd</a:t>
              </a:r>
              <a:r>
                <a:rPr lang="en-US" sz="2400" dirty="0" smtClean="0">
                  <a:solidFill>
                    <a:schemeClr val="bg1"/>
                  </a:solidFill>
                </a:rPr>
                <a:t> party development of extensions and plug-ins that add functionality to the base system and build upon the GIS and hydrologic database underlying components and programmer tools. The </a:t>
              </a:r>
              <a:r>
                <a:rPr lang="en-US" sz="2400" dirty="0" err="1" smtClean="0">
                  <a:solidFill>
                    <a:schemeClr val="bg1"/>
                  </a:solidFill>
                </a:rPr>
                <a:t>HydroModeler</a:t>
              </a:r>
              <a:r>
                <a:rPr lang="en-US" sz="2400" dirty="0" smtClean="0">
                  <a:solidFill>
                    <a:schemeClr val="bg1"/>
                  </a:solidFill>
                </a:rPr>
                <a:t> is an advanced plug-in that extends the core functionality of HydroDesktop to include an integrated modeling environment. </a:t>
              </a:r>
              <a:r>
                <a:rPr lang="en-US" sz="2400" dirty="0" err="1" smtClean="0">
                  <a:solidFill>
                    <a:schemeClr val="bg1"/>
                  </a:solidFill>
                </a:rPr>
                <a:t>HydroModeler</a:t>
              </a:r>
              <a:r>
                <a:rPr lang="en-US" sz="2400" dirty="0" smtClean="0">
                  <a:solidFill>
                    <a:schemeClr val="bg1"/>
                  </a:solidFill>
                </a:rPr>
                <a:t> is an embedded version of the Open Modeling Interface (</a:t>
              </a:r>
              <a:r>
                <a:rPr lang="en-US" sz="2400" dirty="0" err="1" smtClean="0">
                  <a:solidFill>
                    <a:schemeClr val="bg1"/>
                  </a:solidFill>
                </a:rPr>
                <a:t>OpenMI</a:t>
              </a:r>
              <a:r>
                <a:rPr lang="en-US" sz="2400" dirty="0" smtClean="0">
                  <a:solidFill>
                    <a:schemeClr val="bg1"/>
                  </a:solidFill>
                </a:rPr>
                <a:t>) Association Technical Committee’s (OATC) Configuration Editor and allows users to manage </a:t>
              </a:r>
              <a:r>
                <a:rPr lang="en-US" sz="2400" dirty="0" err="1" smtClean="0">
                  <a:solidFill>
                    <a:schemeClr val="bg1"/>
                  </a:solidFill>
                </a:rPr>
                <a:t>OpenMI</a:t>
              </a:r>
              <a:r>
                <a:rPr lang="en-US" sz="2400" dirty="0" smtClean="0">
                  <a:solidFill>
                    <a:schemeClr val="bg1"/>
                  </a:solidFill>
                </a:rPr>
                <a:t>-based model coupling and execution. It is designed to maintain all of the original OATC Configuration Editor’s functionality. The plug-in is provided along with </a:t>
              </a:r>
              <a:r>
                <a:rPr lang="en-US" sz="2400" dirty="0" err="1" smtClean="0">
                  <a:solidFill>
                    <a:schemeClr val="bg1"/>
                  </a:solidFill>
                </a:rPr>
                <a:t>OpenMI</a:t>
              </a:r>
              <a:r>
                <a:rPr lang="en-US" sz="2400" dirty="0" smtClean="0">
                  <a:solidFill>
                    <a:schemeClr val="bg1"/>
                  </a:solidFill>
                </a:rPr>
                <a:t> components for reading and writing data to the HydroDesktop data repository. Some basic model components are also provided in an example composition discussed in the following section. The primary benefit of </a:t>
              </a:r>
              <a:r>
                <a:rPr lang="en-US" sz="2400" dirty="0" err="1" smtClean="0">
                  <a:solidFill>
                    <a:schemeClr val="bg1"/>
                  </a:solidFill>
                </a:rPr>
                <a:t>HydroModeler</a:t>
              </a:r>
              <a:r>
                <a:rPr lang="en-US" sz="2400" dirty="0" smtClean="0">
                  <a:solidFill>
                    <a:schemeClr val="bg1"/>
                  </a:solidFill>
                </a:rPr>
                <a:t>, however, is that by following industry standards, any </a:t>
              </a:r>
              <a:r>
                <a:rPr lang="en-US" sz="2400" dirty="0" err="1" smtClean="0">
                  <a:solidFill>
                    <a:schemeClr val="bg1"/>
                  </a:solidFill>
                </a:rPr>
                <a:t>OpenMI</a:t>
              </a:r>
              <a:r>
                <a:rPr lang="en-US" sz="2400" dirty="0" smtClean="0">
                  <a:solidFill>
                    <a:schemeClr val="bg1"/>
                  </a:solidFill>
                </a:rPr>
                <a:t> compliant model can be used within the HydroDesktop environment. For more information on the </a:t>
              </a:r>
              <a:r>
                <a:rPr lang="en-US" sz="2400" dirty="0" err="1" smtClean="0">
                  <a:solidFill>
                    <a:schemeClr val="bg1"/>
                  </a:solidFill>
                </a:rPr>
                <a:t>OpenMI</a:t>
              </a:r>
              <a:r>
                <a:rPr lang="en-US" sz="2400" dirty="0" smtClean="0">
                  <a:solidFill>
                    <a:schemeClr val="bg1"/>
                  </a:solidFill>
                </a:rPr>
                <a:t> standard and the OATC Configuration Editor, please visit http://www.openmi.org.</a:t>
              </a:r>
              <a:endParaRPr lang="en-US" sz="2400" dirty="0">
                <a:solidFill>
                  <a:schemeClr val="bg1"/>
                </a:solidFill>
              </a:endParaRPr>
            </a:p>
          </p:txBody>
        </p:sp>
        <p:sp>
          <p:nvSpPr>
            <p:cNvPr id="132" name="TextBox 131"/>
            <p:cNvSpPr txBox="1"/>
            <p:nvPr/>
          </p:nvSpPr>
          <p:spPr>
            <a:xfrm>
              <a:off x="17335500" y="7620000"/>
              <a:ext cx="164592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600" b="1" dirty="0" smtClean="0">
                  <a:solidFill>
                    <a:schemeClr val="bg1"/>
                  </a:solidFill>
                </a:rPr>
                <a:t>INTEGRATED HYDROLOGIC MODELING </a:t>
              </a:r>
              <a:endParaRPr lang="en-US" sz="3600" b="1" dirty="0">
                <a:solidFill>
                  <a:schemeClr val="bg1"/>
                </a:solidFill>
              </a:endParaRPr>
            </a:p>
          </p:txBody>
        </p:sp>
      </p:grpSp>
      <p:pic>
        <p:nvPicPr>
          <p:cNvPr id="2163" name="Picture 115"/>
          <p:cNvPicPr>
            <a:picLocks noChangeAspect="1" noChangeArrowheads="1"/>
          </p:cNvPicPr>
          <p:nvPr/>
        </p:nvPicPr>
        <p:blipFill>
          <a:blip r:embed="rId11" cstate="print"/>
          <a:srcRect/>
          <a:stretch>
            <a:fillRect/>
          </a:stretch>
        </p:blipFill>
        <p:spPr bwMode="auto">
          <a:xfrm>
            <a:off x="43084590" y="33756600"/>
            <a:ext cx="7512210" cy="5029200"/>
          </a:xfrm>
          <a:prstGeom prst="rect">
            <a:avLst/>
          </a:prstGeom>
          <a:noFill/>
          <a:ln w="9525">
            <a:noFill/>
            <a:miter lim="800000"/>
            <a:headEnd/>
            <a:tailEnd/>
          </a:ln>
        </p:spPr>
      </p:pic>
      <p:pic>
        <p:nvPicPr>
          <p:cNvPr id="150" name="Picture 149" descr="C:\Users\jeff\Desktop\HIS Desktop\HISDesktopHighLevelDesign.jpg"/>
          <p:cNvPicPr/>
          <p:nvPr/>
        </p:nvPicPr>
        <p:blipFill>
          <a:blip r:embed="rId12" cstate="print"/>
          <a:srcRect/>
          <a:stretch>
            <a:fillRect/>
          </a:stretch>
        </p:blipFill>
        <p:spPr bwMode="auto">
          <a:xfrm>
            <a:off x="17335500" y="27127200"/>
            <a:ext cx="7223760" cy="5466610"/>
          </a:xfrm>
          <a:prstGeom prst="rect">
            <a:avLst/>
          </a:prstGeom>
          <a:noFill/>
          <a:ln w="9525">
            <a:noFill/>
            <a:miter lim="800000"/>
            <a:headEnd/>
            <a:tailEnd/>
          </a:ln>
        </p:spPr>
      </p:pic>
      <p:pic>
        <p:nvPicPr>
          <p:cNvPr id="151" name="Picture 5"/>
          <p:cNvPicPr>
            <a:picLocks noChangeAspect="1" noChangeArrowheads="1"/>
          </p:cNvPicPr>
          <p:nvPr/>
        </p:nvPicPr>
        <p:blipFill>
          <a:blip r:embed="rId13" cstate="print"/>
          <a:srcRect/>
          <a:stretch>
            <a:fillRect/>
          </a:stretch>
        </p:blipFill>
        <p:spPr bwMode="auto">
          <a:xfrm>
            <a:off x="24933274" y="27127200"/>
            <a:ext cx="8869680" cy="3804015"/>
          </a:xfrm>
          <a:prstGeom prst="rect">
            <a:avLst/>
          </a:prstGeom>
          <a:noFill/>
          <a:ln w="9525">
            <a:noFill/>
            <a:miter lim="800000"/>
            <a:headEnd/>
            <a:tailEnd/>
          </a:ln>
        </p:spPr>
      </p:pic>
      <p:sp>
        <p:nvSpPr>
          <p:cNvPr id="153" name="TextBox 152"/>
          <p:cNvSpPr txBox="1"/>
          <p:nvPr/>
        </p:nvSpPr>
        <p:spPr>
          <a:xfrm>
            <a:off x="17373600" y="32918400"/>
            <a:ext cx="72009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bg1"/>
                </a:solidFill>
              </a:rPr>
              <a:t>HydroDesktop as a data client for the HIS (above) Application graphical layout structure (below)</a:t>
            </a:r>
            <a:endParaRPr lang="en-US" sz="2400" dirty="0">
              <a:solidFill>
                <a:schemeClr val="bg1"/>
              </a:solidFill>
            </a:endParaRPr>
          </a:p>
        </p:txBody>
      </p:sp>
      <p:sp>
        <p:nvSpPr>
          <p:cNvPr id="154" name="TextBox 153"/>
          <p:cNvSpPr txBox="1"/>
          <p:nvPr/>
        </p:nvSpPr>
        <p:spPr>
          <a:xfrm>
            <a:off x="24917400" y="31318200"/>
            <a:ext cx="8869680"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smtClean="0">
                <a:solidFill>
                  <a:schemeClr val="bg1"/>
                </a:solidFill>
              </a:rPr>
              <a:t>The archive, catalog, and search structure of the HIS (above). </a:t>
            </a:r>
            <a:r>
              <a:rPr lang="en-US" sz="2400" dirty="0" err="1" smtClean="0">
                <a:solidFill>
                  <a:schemeClr val="bg1"/>
                </a:solidFill>
              </a:rPr>
              <a:t>HydroDesktop</a:t>
            </a:r>
            <a:r>
              <a:rPr lang="en-US" sz="2400" dirty="0" smtClean="0">
                <a:solidFill>
                  <a:schemeClr val="bg1"/>
                </a:solidFill>
              </a:rPr>
              <a:t> Data Repository Database Schema(below).</a:t>
            </a:r>
          </a:p>
          <a:p>
            <a:endParaRPr lang="en-US" sz="2400" dirty="0">
              <a:solidFill>
                <a:schemeClr val="bg1"/>
              </a:solidFill>
            </a:endParaRPr>
          </a:p>
        </p:txBody>
      </p:sp>
      <p:pic>
        <p:nvPicPr>
          <p:cNvPr id="73" name="Picture 72" descr="DotSpatialLogo_OrangeBlue.PNG"/>
          <p:cNvPicPr>
            <a:picLocks noChangeAspect="1"/>
          </p:cNvPicPr>
          <p:nvPr/>
        </p:nvPicPr>
        <p:blipFill>
          <a:blip r:embed="rId14" cstate="print"/>
          <a:stretch>
            <a:fillRect/>
          </a:stretch>
        </p:blipFill>
        <p:spPr>
          <a:xfrm>
            <a:off x="45186600" y="6467346"/>
            <a:ext cx="3515216" cy="924054"/>
          </a:xfrm>
          <a:prstGeom prst="rect">
            <a:avLst/>
          </a:prstGeom>
        </p:spPr>
      </p:pic>
      <p:pic>
        <p:nvPicPr>
          <p:cNvPr id="1029" name="Picture 5"/>
          <p:cNvPicPr>
            <a:picLocks noChangeAspect="1" noChangeArrowheads="1"/>
          </p:cNvPicPr>
          <p:nvPr/>
        </p:nvPicPr>
        <p:blipFill>
          <a:blip r:embed="rId15" cstate="print"/>
          <a:srcRect/>
          <a:stretch>
            <a:fillRect/>
          </a:stretch>
        </p:blipFill>
        <p:spPr bwMode="auto">
          <a:xfrm>
            <a:off x="23903204" y="11963400"/>
            <a:ext cx="2743200" cy="5517750"/>
          </a:xfrm>
          <a:prstGeom prst="rect">
            <a:avLst/>
          </a:prstGeom>
          <a:noFill/>
          <a:ln w="9525">
            <a:noFill/>
            <a:miter lim="800000"/>
            <a:headEnd/>
            <a:tailEnd/>
          </a:ln>
        </p:spPr>
      </p:pic>
      <p:sp>
        <p:nvSpPr>
          <p:cNvPr id="63" name="Rectangle 62"/>
          <p:cNvSpPr/>
          <p:nvPr/>
        </p:nvSpPr>
        <p:spPr>
          <a:xfrm>
            <a:off x="34213800" y="38938200"/>
            <a:ext cx="16459200" cy="830997"/>
          </a:xfrm>
          <a:prstGeom prst="rect">
            <a:avLst/>
          </a:prstGeom>
          <a:solidFill>
            <a:schemeClr val="tx1"/>
          </a:solidFill>
        </p:spPr>
        <p:txBody>
          <a:bodyPr wrap="square">
            <a:spAutoFit/>
          </a:bodyPr>
          <a:lstStyle/>
          <a:p>
            <a:r>
              <a:rPr lang="en-US" sz="2400" dirty="0" smtClean="0">
                <a:solidFill>
                  <a:schemeClr val="bg1"/>
                </a:solidFill>
                <a:latin typeface="+mn-lt"/>
              </a:rPr>
              <a:t>HydroDesktop Project development is supported by the NSF EPSCoR Program and by the National Science Foundation under award number EPS-0814387</a:t>
            </a:r>
          </a:p>
        </p:txBody>
      </p:sp>
      <p:pic>
        <p:nvPicPr>
          <p:cNvPr id="4" name="Picture 4"/>
          <p:cNvPicPr>
            <a:picLocks noChangeAspect="1" noChangeArrowheads="1"/>
          </p:cNvPicPr>
          <p:nvPr/>
        </p:nvPicPr>
        <p:blipFill>
          <a:blip r:embed="rId16" cstate="print"/>
          <a:srcRect/>
          <a:stretch>
            <a:fillRect/>
          </a:stretch>
        </p:blipFill>
        <p:spPr bwMode="auto">
          <a:xfrm>
            <a:off x="39776400" y="24688800"/>
            <a:ext cx="5257800" cy="3842555"/>
          </a:xfrm>
          <a:prstGeom prst="rect">
            <a:avLst/>
          </a:prstGeom>
          <a:noFill/>
          <a:ln w="9525">
            <a:noFill/>
            <a:miter lim="800000"/>
            <a:headEnd/>
            <a:tailEnd/>
          </a:ln>
        </p:spPr>
      </p:pic>
      <p:pic>
        <p:nvPicPr>
          <p:cNvPr id="5" name="Picture 5"/>
          <p:cNvPicPr>
            <a:picLocks noChangeAspect="1" noChangeArrowheads="1"/>
          </p:cNvPicPr>
          <p:nvPr/>
        </p:nvPicPr>
        <p:blipFill>
          <a:blip r:embed="rId17" cstate="print"/>
          <a:srcRect/>
          <a:stretch>
            <a:fillRect/>
          </a:stretch>
        </p:blipFill>
        <p:spPr bwMode="auto">
          <a:xfrm>
            <a:off x="34213800" y="24688801"/>
            <a:ext cx="5029200" cy="3800452"/>
          </a:xfrm>
          <a:prstGeom prst="rect">
            <a:avLst/>
          </a:prstGeom>
          <a:noFill/>
          <a:ln w="9525">
            <a:noFill/>
            <a:miter lim="800000"/>
            <a:headEnd/>
            <a:tailEnd/>
          </a:ln>
        </p:spPr>
      </p:pic>
      <p:pic>
        <p:nvPicPr>
          <p:cNvPr id="1030" name="Picture 6"/>
          <p:cNvPicPr>
            <a:picLocks noChangeAspect="1" noChangeArrowheads="1"/>
          </p:cNvPicPr>
          <p:nvPr/>
        </p:nvPicPr>
        <p:blipFill>
          <a:blip r:embed="rId18" cstate="print"/>
          <a:srcRect/>
          <a:stretch>
            <a:fillRect/>
          </a:stretch>
        </p:blipFill>
        <p:spPr bwMode="auto">
          <a:xfrm>
            <a:off x="45541834" y="24688801"/>
            <a:ext cx="5054966" cy="3809999"/>
          </a:xfrm>
          <a:prstGeom prst="rect">
            <a:avLst/>
          </a:prstGeom>
          <a:noFill/>
          <a:ln w="9525">
            <a:noFill/>
            <a:miter lim="800000"/>
            <a:headEnd/>
            <a:tailEnd/>
          </a:ln>
        </p:spPr>
      </p:pic>
      <p:pic>
        <p:nvPicPr>
          <p:cNvPr id="1033" name="Picture 9"/>
          <p:cNvPicPr>
            <a:picLocks noChangeAspect="1" noChangeArrowheads="1"/>
          </p:cNvPicPr>
          <p:nvPr/>
        </p:nvPicPr>
        <p:blipFill>
          <a:blip r:embed="rId19" cstate="print"/>
          <a:srcRect/>
          <a:stretch>
            <a:fillRect/>
          </a:stretch>
        </p:blipFill>
        <p:spPr bwMode="auto">
          <a:xfrm>
            <a:off x="23850600" y="18211800"/>
            <a:ext cx="2743200" cy="5144470"/>
          </a:xfrm>
          <a:prstGeom prst="rect">
            <a:avLst/>
          </a:prstGeom>
          <a:noFill/>
          <a:ln w="9525">
            <a:noFill/>
            <a:miter lim="800000"/>
            <a:headEnd/>
            <a:tailEnd/>
          </a:ln>
        </p:spPr>
      </p:pic>
      <p:pic>
        <p:nvPicPr>
          <p:cNvPr id="1035" name="Picture 11"/>
          <p:cNvPicPr>
            <a:picLocks noChangeArrowheads="1"/>
          </p:cNvPicPr>
          <p:nvPr/>
        </p:nvPicPr>
        <p:blipFill>
          <a:blip r:embed="rId20" cstate="print"/>
          <a:srcRect/>
          <a:stretch>
            <a:fillRect/>
          </a:stretch>
        </p:blipFill>
        <p:spPr bwMode="auto">
          <a:xfrm>
            <a:off x="26822400" y="17907000"/>
            <a:ext cx="6053328" cy="5486400"/>
          </a:xfrm>
          <a:prstGeom prst="rect">
            <a:avLst/>
          </a:prstGeom>
          <a:noFill/>
          <a:ln w="9525">
            <a:noFill/>
            <a:miter lim="800000"/>
            <a:headEnd/>
            <a:tailEnd/>
          </a:ln>
        </p:spPr>
      </p:pic>
      <p:sp>
        <p:nvSpPr>
          <p:cNvPr id="76" name="Horizontal Scroll 75"/>
          <p:cNvSpPr/>
          <p:nvPr/>
        </p:nvSpPr>
        <p:spPr>
          <a:xfrm>
            <a:off x="1524000" y="1447800"/>
            <a:ext cx="8839200" cy="2438400"/>
          </a:xfrm>
          <a:prstGeom prst="horizontalScroll">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descr="Logo2.png"/>
          <p:cNvPicPr>
            <a:picLocks noChangeAspect="1"/>
          </p:cNvPicPr>
          <p:nvPr/>
        </p:nvPicPr>
        <p:blipFill>
          <a:blip r:embed="rId21" cstate="print"/>
          <a:stretch>
            <a:fillRect/>
          </a:stretch>
        </p:blipFill>
        <p:spPr>
          <a:xfrm>
            <a:off x="2133600" y="2057400"/>
            <a:ext cx="7492064" cy="1257143"/>
          </a:xfrm>
          <a:prstGeom prst="rect">
            <a:avLst/>
          </a:prstGeom>
        </p:spPr>
      </p:pic>
      <p:pic>
        <p:nvPicPr>
          <p:cNvPr id="89" name="Picture 2"/>
          <p:cNvPicPr>
            <a:picLocks noChangeAspect="1" noChangeArrowheads="1"/>
          </p:cNvPicPr>
          <p:nvPr/>
        </p:nvPicPr>
        <p:blipFill>
          <a:blip r:embed="rId22" cstate="print"/>
          <a:srcRect/>
          <a:stretch>
            <a:fillRect/>
          </a:stretch>
        </p:blipFill>
        <p:spPr bwMode="auto">
          <a:xfrm>
            <a:off x="533400" y="18745200"/>
            <a:ext cx="8229600" cy="6188400"/>
          </a:xfrm>
          <a:prstGeom prst="rect">
            <a:avLst/>
          </a:prstGeom>
          <a:noFill/>
          <a:ln w="9525">
            <a:noFill/>
            <a:miter lim="800000"/>
            <a:headEnd/>
            <a:tailEnd/>
          </a:ln>
        </p:spPr>
      </p:pic>
      <p:sp>
        <p:nvSpPr>
          <p:cNvPr id="90" name="Rounded Rectangle 89"/>
          <p:cNvSpPr/>
          <p:nvPr/>
        </p:nvSpPr>
        <p:spPr>
          <a:xfrm>
            <a:off x="3657600" y="20497800"/>
            <a:ext cx="759225" cy="537482"/>
          </a:xfrm>
          <a:prstGeom prst="roundRect">
            <a:avLst/>
          </a:prstGeom>
          <a:solidFill>
            <a:srgbClr val="F7E382"/>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Map</a:t>
            </a:r>
            <a:endParaRPr lang="en-US" b="1" dirty="0">
              <a:solidFill>
                <a:schemeClr val="bg1"/>
              </a:solidFill>
            </a:endParaRPr>
          </a:p>
        </p:txBody>
      </p:sp>
      <p:sp>
        <p:nvSpPr>
          <p:cNvPr id="91" name="Rounded Rectangle 90"/>
          <p:cNvSpPr/>
          <p:nvPr/>
        </p:nvSpPr>
        <p:spPr>
          <a:xfrm>
            <a:off x="645505" y="20269200"/>
            <a:ext cx="1409989" cy="537482"/>
          </a:xfrm>
          <a:prstGeom prst="roundRect">
            <a:avLst/>
          </a:prstGeom>
          <a:solidFill>
            <a:srgbClr val="F7E382"/>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Map Layers</a:t>
            </a:r>
            <a:endParaRPr lang="en-US" b="1" dirty="0">
              <a:solidFill>
                <a:schemeClr val="bg1"/>
              </a:solidFill>
            </a:endParaRPr>
          </a:p>
        </p:txBody>
      </p:sp>
      <p:sp>
        <p:nvSpPr>
          <p:cNvPr id="92" name="Rounded Rectangle 91"/>
          <p:cNvSpPr/>
          <p:nvPr/>
        </p:nvSpPr>
        <p:spPr>
          <a:xfrm>
            <a:off x="5791200" y="21945600"/>
            <a:ext cx="1409989" cy="537482"/>
          </a:xfrm>
          <a:prstGeom prst="roundRect">
            <a:avLst/>
          </a:prstGeom>
          <a:solidFill>
            <a:srgbClr val="F7E382"/>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Data Search</a:t>
            </a:r>
            <a:endParaRPr lang="en-US" b="1" dirty="0">
              <a:solidFill>
                <a:schemeClr val="bg1"/>
              </a:solidFill>
            </a:endParaRPr>
          </a:p>
        </p:txBody>
      </p:sp>
      <p:sp>
        <p:nvSpPr>
          <p:cNvPr id="98" name="Rounded Rectangle 97"/>
          <p:cNvSpPr/>
          <p:nvPr/>
        </p:nvSpPr>
        <p:spPr>
          <a:xfrm>
            <a:off x="2169506" y="19126200"/>
            <a:ext cx="976146" cy="537482"/>
          </a:xfrm>
          <a:prstGeom prst="roundRect">
            <a:avLst/>
          </a:prstGeom>
          <a:solidFill>
            <a:srgbClr val="F7E382"/>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1"/>
                </a:solidFill>
              </a:rPr>
              <a:t>Ribbon</a:t>
            </a:r>
          </a:p>
        </p:txBody>
      </p:sp>
      <p:pic>
        <p:nvPicPr>
          <p:cNvPr id="1036" name="Picture 12"/>
          <p:cNvPicPr>
            <a:picLocks noChangeAspect="1" noChangeArrowheads="1"/>
          </p:cNvPicPr>
          <p:nvPr/>
        </p:nvPicPr>
        <p:blipFill>
          <a:blip r:embed="rId23" cstate="print"/>
          <a:srcRect/>
          <a:stretch>
            <a:fillRect/>
          </a:stretch>
        </p:blipFill>
        <p:spPr bwMode="auto">
          <a:xfrm>
            <a:off x="533401" y="25450800"/>
            <a:ext cx="8241254" cy="6038850"/>
          </a:xfrm>
          <a:prstGeom prst="rect">
            <a:avLst/>
          </a:prstGeom>
          <a:noFill/>
          <a:ln w="9525">
            <a:noFill/>
            <a:miter lim="800000"/>
            <a:headEnd/>
            <a:tailEnd/>
          </a:ln>
        </p:spPr>
      </p:pic>
      <p:pic>
        <p:nvPicPr>
          <p:cNvPr id="1037" name="Picture 13"/>
          <p:cNvPicPr>
            <a:picLocks noChangeAspect="1" noChangeArrowheads="1"/>
          </p:cNvPicPr>
          <p:nvPr/>
        </p:nvPicPr>
        <p:blipFill>
          <a:blip r:embed="rId24" cstate="print"/>
          <a:srcRect/>
          <a:stretch>
            <a:fillRect/>
          </a:stretch>
        </p:blipFill>
        <p:spPr bwMode="auto">
          <a:xfrm>
            <a:off x="8915400" y="25450800"/>
            <a:ext cx="8077200" cy="6019800"/>
          </a:xfrm>
          <a:prstGeom prst="rect">
            <a:avLst/>
          </a:prstGeom>
          <a:noFill/>
          <a:ln w="9525">
            <a:noFill/>
            <a:miter lim="800000"/>
            <a:headEnd/>
            <a:tailEnd/>
          </a:ln>
        </p:spPr>
      </p:pic>
      <p:graphicFrame>
        <p:nvGraphicFramePr>
          <p:cNvPr id="104" name="Table 103"/>
          <p:cNvGraphicFramePr>
            <a:graphicFrameLocks noGrp="1"/>
          </p:cNvGraphicFramePr>
          <p:nvPr/>
        </p:nvGraphicFramePr>
        <p:xfrm>
          <a:off x="3733800" y="36499800"/>
          <a:ext cx="5715000" cy="3224190"/>
        </p:xfrm>
        <a:graphic>
          <a:graphicData uri="http://schemas.openxmlformats.org/drawingml/2006/table">
            <a:tbl>
              <a:tblPr>
                <a:tableStyleId>{3C2FFA5D-87B4-456A-9821-1D502468CF0F}</a:tableStyleId>
              </a:tblPr>
              <a:tblGrid>
                <a:gridCol w="1905000"/>
                <a:gridCol w="1905000"/>
                <a:gridCol w="1905000"/>
              </a:tblGrid>
              <a:tr h="215324">
                <a:tc>
                  <a:txBody>
                    <a:bodyPr/>
                    <a:lstStyle/>
                    <a:p>
                      <a:pPr algn="ctr"/>
                      <a:r>
                        <a:rPr lang="en-US" sz="1400" b="1" dirty="0"/>
                        <a:t>Namespace </a:t>
                      </a:r>
                    </a:p>
                  </a:txBody>
                  <a:tcPr marL="4759" marR="4759" marT="2379" marB="2379" anchor="ctr"/>
                </a:tc>
                <a:tc>
                  <a:txBody>
                    <a:bodyPr/>
                    <a:lstStyle/>
                    <a:p>
                      <a:pPr algn="ctr"/>
                      <a:r>
                        <a:rPr lang="en-US" sz="1400" b="1"/>
                        <a:t>Source/Derived From </a:t>
                      </a:r>
                    </a:p>
                  </a:txBody>
                  <a:tcPr marL="4759" marR="4759" marT="2379" marB="2379" anchor="ctr"/>
                </a:tc>
                <a:tc>
                  <a:txBody>
                    <a:bodyPr/>
                    <a:lstStyle/>
                    <a:p>
                      <a:pPr algn="ctr"/>
                      <a:r>
                        <a:rPr lang="en-US" sz="1400" b="1" dirty="0"/>
                        <a:t>Status </a:t>
                      </a:r>
                    </a:p>
                  </a:txBody>
                  <a:tcPr marL="4759" marR="4759" marT="2379" marB="2379" anchor="ctr"/>
                </a:tc>
              </a:tr>
              <a:tr h="596553">
                <a:tc>
                  <a:txBody>
                    <a:bodyPr/>
                    <a:lstStyle/>
                    <a:p>
                      <a:r>
                        <a:rPr lang="en-US" sz="1400" dirty="0" err="1"/>
                        <a:t>DotSpatial.Data</a:t>
                      </a:r>
                      <a:r>
                        <a:rPr lang="en-US" sz="1400" dirty="0"/>
                        <a:t> </a:t>
                      </a:r>
                    </a:p>
                  </a:txBody>
                  <a:tcPr marL="4759" marR="4759" marT="2379" marB="2379" anchor="ctr"/>
                </a:tc>
                <a:tc>
                  <a:txBody>
                    <a:bodyPr/>
                    <a:lstStyle/>
                    <a:p>
                      <a:r>
                        <a:rPr lang="en-US" sz="1400"/>
                        <a:t>Original Code + extension architecture for OGR and GDAL </a:t>
                      </a:r>
                    </a:p>
                  </a:txBody>
                  <a:tcPr marL="4759" marR="4759" marT="2379" marB="2379" anchor="ctr"/>
                </a:tc>
                <a:tc>
                  <a:txBody>
                    <a:bodyPr/>
                    <a:lstStyle/>
                    <a:p>
                      <a:r>
                        <a:rPr lang="en-US" sz="1400"/>
                        <a:t>Initial commit available with initial documentation </a:t>
                      </a:r>
                    </a:p>
                  </a:txBody>
                  <a:tcPr marL="4759" marR="4759" marT="2379" marB="2379" anchor="ctr"/>
                </a:tc>
              </a:tr>
              <a:tr h="554194">
                <a:tc>
                  <a:txBody>
                    <a:bodyPr/>
                    <a:lstStyle/>
                    <a:p>
                      <a:r>
                        <a:rPr lang="en-US" sz="1400" dirty="0" err="1"/>
                        <a:t>DotSpatial.Projections</a:t>
                      </a:r>
                      <a:r>
                        <a:rPr lang="en-US" sz="1400" dirty="0"/>
                        <a:t> </a:t>
                      </a:r>
                    </a:p>
                  </a:txBody>
                  <a:tcPr marL="4759" marR="4759" marT="2379" marB="2379" anchor="ctr"/>
                </a:tc>
                <a:tc>
                  <a:txBody>
                    <a:bodyPr/>
                    <a:lstStyle/>
                    <a:p>
                      <a:r>
                        <a:rPr lang="en-US" sz="1400" dirty="0"/>
                        <a:t>Proj4/Proj4.NET </a:t>
                      </a:r>
                    </a:p>
                  </a:txBody>
                  <a:tcPr marL="4759" marR="4759" marT="2379" marB="2379" anchor="ctr"/>
                </a:tc>
                <a:tc>
                  <a:txBody>
                    <a:bodyPr/>
                    <a:lstStyle/>
                    <a:p>
                      <a:r>
                        <a:rPr lang="en-US" sz="1400"/>
                        <a:t>Initial commit available with initial documentation </a:t>
                      </a:r>
                    </a:p>
                  </a:txBody>
                  <a:tcPr marL="4759" marR="4759" marT="2379" marB="2379" anchor="ctr"/>
                </a:tc>
              </a:tr>
              <a:tr h="1051910">
                <a:tc>
                  <a:txBody>
                    <a:bodyPr/>
                    <a:lstStyle/>
                    <a:p>
                      <a:r>
                        <a:rPr lang="en-US" sz="1400" dirty="0" err="1"/>
                        <a:t>DotSpatial.Desktop</a:t>
                      </a:r>
                      <a:r>
                        <a:rPr lang="en-US" sz="1400" dirty="0"/>
                        <a:t> </a:t>
                      </a:r>
                    </a:p>
                  </a:txBody>
                  <a:tcPr marL="4759" marR="4759" marT="2379" marB="2379" anchor="ctr"/>
                </a:tc>
                <a:tc>
                  <a:txBody>
                    <a:bodyPr/>
                    <a:lstStyle/>
                    <a:p>
                      <a:r>
                        <a:rPr lang="en-US" sz="1400" dirty="0"/>
                        <a:t>MapWindow6 - There is extensive work here that needs to be broken out into appropriate namespaces. </a:t>
                      </a:r>
                    </a:p>
                  </a:txBody>
                  <a:tcPr marL="4759" marR="4759" marT="2379" marB="2379" anchor="ctr"/>
                </a:tc>
                <a:tc>
                  <a:txBody>
                    <a:bodyPr/>
                    <a:lstStyle/>
                    <a:p>
                      <a:r>
                        <a:rPr lang="en-US" sz="1400" dirty="0"/>
                        <a:t>Initial commit available with initial documentation </a:t>
                      </a:r>
                    </a:p>
                  </a:txBody>
                  <a:tcPr marL="4759" marR="4759" marT="2379" marB="2379" anchor="ctr"/>
                </a:tc>
              </a:tr>
              <a:tr h="554194">
                <a:tc>
                  <a:txBody>
                    <a:bodyPr/>
                    <a:lstStyle/>
                    <a:p>
                      <a:r>
                        <a:rPr lang="en-US" sz="1400" dirty="0" err="1" smtClean="0"/>
                        <a:t>DotSpatial.Topology</a:t>
                      </a:r>
                      <a:r>
                        <a:rPr lang="en-US" sz="1400" dirty="0" smtClean="0"/>
                        <a:t> </a:t>
                      </a:r>
                      <a:endParaRPr lang="en-US" sz="1400" dirty="0"/>
                    </a:p>
                  </a:txBody>
                  <a:tcPr marL="4759" marR="4759" marT="2379" marB="2379" anchor="ctr"/>
                </a:tc>
                <a:tc>
                  <a:txBody>
                    <a:bodyPr/>
                    <a:lstStyle/>
                    <a:p>
                      <a:r>
                        <a:rPr lang="en-US" sz="1400" dirty="0"/>
                        <a:t>Net Topology Suite </a:t>
                      </a:r>
                    </a:p>
                  </a:txBody>
                  <a:tcPr marL="4759" marR="4759" marT="2379" marB="2379" anchor="ctr"/>
                </a:tc>
                <a:tc>
                  <a:txBody>
                    <a:bodyPr/>
                    <a:lstStyle/>
                    <a:p>
                      <a:r>
                        <a:rPr lang="en-US" sz="1400" dirty="0"/>
                        <a:t>Initial commit available with initial documentation </a:t>
                      </a:r>
                    </a:p>
                  </a:txBody>
                  <a:tcPr marL="4759" marR="4759" marT="2379" marB="2379" anchor="ctr"/>
                </a:tc>
              </a:tr>
            </a:tbl>
          </a:graphicData>
        </a:graphic>
      </p:graphicFrame>
      <p:pic>
        <p:nvPicPr>
          <p:cNvPr id="77" name="Picture 76" descr="boise_area_searchArea.jpg"/>
          <p:cNvPicPr>
            <a:picLocks noChangeAspect="1"/>
          </p:cNvPicPr>
          <p:nvPr/>
        </p:nvPicPr>
        <p:blipFill>
          <a:blip r:embed="rId25" cstate="print"/>
          <a:stretch>
            <a:fillRect/>
          </a:stretch>
        </p:blipFill>
        <p:spPr>
          <a:xfrm>
            <a:off x="18288000" y="11963400"/>
            <a:ext cx="5438651" cy="3657600"/>
          </a:xfrm>
          <a:prstGeom prst="rect">
            <a:avLst/>
          </a:prstGeom>
        </p:spPr>
      </p:pic>
      <p:pic>
        <p:nvPicPr>
          <p:cNvPr id="83" name="Picture 82" descr="boise_area_keywords.jpg"/>
          <p:cNvPicPr>
            <a:picLocks noChangeAspect="1"/>
          </p:cNvPicPr>
          <p:nvPr/>
        </p:nvPicPr>
        <p:blipFill>
          <a:blip r:embed="rId26" cstate="print"/>
          <a:stretch>
            <a:fillRect/>
          </a:stretch>
        </p:blipFill>
        <p:spPr>
          <a:xfrm>
            <a:off x="18288000" y="15849600"/>
            <a:ext cx="5410200" cy="3657600"/>
          </a:xfrm>
          <a:prstGeom prst="rect">
            <a:avLst/>
          </a:prstGeom>
        </p:spPr>
      </p:pic>
      <p:pic>
        <p:nvPicPr>
          <p:cNvPr id="84" name="Picture 83" descr="boise_area.jpg"/>
          <p:cNvPicPr>
            <a:picLocks/>
          </p:cNvPicPr>
          <p:nvPr/>
        </p:nvPicPr>
        <p:blipFill>
          <a:blip r:embed="rId27" cstate="print"/>
          <a:stretch>
            <a:fillRect/>
          </a:stretch>
        </p:blipFill>
        <p:spPr>
          <a:xfrm>
            <a:off x="18288000" y="19735800"/>
            <a:ext cx="5440680" cy="3657600"/>
          </a:xfrm>
          <a:prstGeom prst="rect">
            <a:avLst/>
          </a:prstGeom>
        </p:spPr>
      </p:pic>
      <p:pic>
        <p:nvPicPr>
          <p:cNvPr id="85" name="Picture 84" descr="boise_streamflow.jpg"/>
          <p:cNvPicPr>
            <a:picLocks noChangeAspect="1"/>
          </p:cNvPicPr>
          <p:nvPr/>
        </p:nvPicPr>
        <p:blipFill>
          <a:blip r:embed="rId28" cstate="print"/>
          <a:stretch>
            <a:fillRect/>
          </a:stretch>
        </p:blipFill>
        <p:spPr>
          <a:xfrm>
            <a:off x="26866170" y="11963400"/>
            <a:ext cx="6052230" cy="5486400"/>
          </a:xfrm>
          <a:prstGeom prst="rect">
            <a:avLst/>
          </a:prstGeom>
        </p:spPr>
      </p:pic>
      <p:pic>
        <p:nvPicPr>
          <p:cNvPr id="88" name="Picture 87" descr="boise_hydroModeler.jpg"/>
          <p:cNvPicPr>
            <a:picLocks noChangeAspect="1"/>
          </p:cNvPicPr>
          <p:nvPr/>
        </p:nvPicPr>
        <p:blipFill>
          <a:blip r:embed="rId29" cstate="print"/>
          <a:stretch>
            <a:fillRect/>
          </a:stretch>
        </p:blipFill>
        <p:spPr>
          <a:xfrm>
            <a:off x="34098527" y="33756600"/>
            <a:ext cx="8344873" cy="5029200"/>
          </a:xfrm>
          <a:prstGeom prst="rect">
            <a:avLst/>
          </a:prstGeom>
        </p:spPr>
      </p:pic>
      <p:pic>
        <p:nvPicPr>
          <p:cNvPr id="148" name="Picture 2"/>
          <p:cNvPicPr>
            <a:picLocks noChangeAspect="1" noChangeArrowheads="1"/>
          </p:cNvPicPr>
          <p:nvPr/>
        </p:nvPicPr>
        <p:blipFill>
          <a:blip r:embed="rId30" cstate="print"/>
          <a:srcRect/>
          <a:stretch>
            <a:fillRect/>
          </a:stretch>
        </p:blipFill>
        <p:spPr bwMode="auto">
          <a:xfrm>
            <a:off x="39624000" y="33985200"/>
            <a:ext cx="3245326" cy="1905000"/>
          </a:xfrm>
          <a:prstGeom prst="rect">
            <a:avLst/>
          </a:prstGeom>
          <a:noFill/>
          <a:ln w="9525">
            <a:noFill/>
            <a:miter lim="800000"/>
            <a:headEnd/>
            <a:tailEnd/>
          </a:ln>
        </p:spPr>
      </p:pic>
      <p:pic>
        <p:nvPicPr>
          <p:cNvPr id="1026" name="Picture 2"/>
          <p:cNvPicPr>
            <a:picLocks noChangeAspect="1" noChangeArrowheads="1"/>
          </p:cNvPicPr>
          <p:nvPr/>
        </p:nvPicPr>
        <p:blipFill>
          <a:blip r:embed="rId31" cstate="print"/>
          <a:srcRect/>
          <a:stretch>
            <a:fillRect/>
          </a:stretch>
        </p:blipFill>
        <p:spPr bwMode="auto">
          <a:xfrm>
            <a:off x="24917400" y="32918400"/>
            <a:ext cx="8869680" cy="5799406"/>
          </a:xfrm>
          <a:prstGeom prst="rect">
            <a:avLst/>
          </a:prstGeom>
          <a:noFill/>
          <a:ln w="9525">
            <a:noFill/>
            <a:miter lim="800000"/>
            <a:headEnd/>
            <a:tailEnd/>
          </a:ln>
        </p:spPr>
      </p:pic>
      <p:pic>
        <p:nvPicPr>
          <p:cNvPr id="138" name="Picture 137"/>
          <p:cNvPicPr/>
          <p:nvPr/>
        </p:nvPicPr>
        <p:blipFill>
          <a:blip r:embed="rId32" cstate="print"/>
          <a:srcRect/>
          <a:stretch>
            <a:fillRect/>
          </a:stretch>
        </p:blipFill>
        <p:spPr bwMode="auto">
          <a:xfrm>
            <a:off x="17373600" y="34137600"/>
            <a:ext cx="7162800" cy="2667000"/>
          </a:xfrm>
          <a:prstGeom prst="rect">
            <a:avLst/>
          </a:prstGeom>
          <a:noFill/>
          <a:ln w="9525">
            <a:noFill/>
            <a:miter lim="800000"/>
            <a:headEnd/>
            <a:tailEnd/>
          </a:ln>
        </p:spPr>
      </p:pic>
      <p:pic>
        <p:nvPicPr>
          <p:cNvPr id="1027" name="Picture 3"/>
          <p:cNvPicPr>
            <a:picLocks noChangeAspect="1" noChangeArrowheads="1"/>
          </p:cNvPicPr>
          <p:nvPr/>
        </p:nvPicPr>
        <p:blipFill>
          <a:blip r:embed="rId33" cstate="print"/>
          <a:srcRect/>
          <a:stretch>
            <a:fillRect/>
          </a:stretch>
        </p:blipFill>
        <p:spPr bwMode="auto">
          <a:xfrm>
            <a:off x="17373600" y="36976049"/>
            <a:ext cx="7162800" cy="29527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1152</TotalTime>
  <Words>1514</Words>
  <Application>Microsoft Office PowerPoint</Application>
  <PresentationFormat>Custom</PresentationFormat>
  <Paragraphs>51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Flow</vt:lpstr>
      <vt:lpstr>PowerPoint Presentation</vt:lpstr>
    </vt:vector>
  </TitlesOfParts>
  <Company>isu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HydroDesktop</dc:title>
  <dc:creator>Mark</dc:creator>
  <cp:lastModifiedBy>Dan</cp:lastModifiedBy>
  <cp:revision>107</cp:revision>
  <dcterms:created xsi:type="dcterms:W3CDTF">2009-12-15T21:20:29Z</dcterms:created>
  <dcterms:modified xsi:type="dcterms:W3CDTF">2010-09-08T06:40:51Z</dcterms:modified>
</cp:coreProperties>
</file>