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67" r:id="rId6"/>
    <p:sldId id="269" r:id="rId7"/>
    <p:sldId id="271" r:id="rId8"/>
    <p:sldId id="258" r:id="rId9"/>
    <p:sldId id="259" r:id="rId10"/>
    <p:sldId id="260" r:id="rId11"/>
    <p:sldId id="272" r:id="rId12"/>
    <p:sldId id="273" r:id="rId13"/>
    <p:sldId id="274" r:id="rId14"/>
    <p:sldId id="262" r:id="rId15"/>
    <p:sldId id="264" r:id="rId16"/>
    <p:sldId id="261" r:id="rId17"/>
    <p:sldId id="263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C1A24-6646-4219-A818-3DF41EE2548D}" type="datetimeFigureOut">
              <a:rPr lang="en-US" smtClean="0"/>
              <a:pPr/>
              <a:t>8/17/2010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99B99-D05E-4898-8D50-80922E950C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ydroserver.codeplex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HydroServer</a:t>
            </a:r>
            <a:br>
              <a:rPr lang="en-US" dirty="0" smtClean="0"/>
            </a:br>
            <a:r>
              <a:rPr lang="en-US" dirty="0" smtClean="0"/>
              <a:t>Data Access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download.codeplex.com/Project/Download/FileDownload.aspx?ProjectName=HydroServer&amp;DownloadId=119127&amp;Build=1702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483647" y="-449263"/>
            <a:ext cx="561975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 to one user on one HydroServer</a:t>
            </a:r>
          </a:p>
          <a:p>
            <a:r>
              <a:rPr lang="en-US" dirty="0" smtClean="0"/>
              <a:t>Lifetime is specified by a HydroServer Administrator</a:t>
            </a:r>
          </a:p>
          <a:p>
            <a:r>
              <a:rPr lang="en-US" dirty="0" smtClean="0"/>
              <a:t>Globally Unique Identifier (GUID)</a:t>
            </a:r>
          </a:p>
          <a:p>
            <a:r>
              <a:rPr lang="en-US" dirty="0" smtClean="0"/>
              <a:t>Stored as:</a:t>
            </a:r>
          </a:p>
          <a:p>
            <a:pPr lvl="1"/>
            <a:r>
              <a:rPr lang="en-US" dirty="0" err="1" smtClean="0"/>
              <a:t>HydroServerUserID</a:t>
            </a:r>
            <a:endParaRPr lang="en-US" dirty="0" smtClean="0"/>
          </a:p>
          <a:p>
            <a:pPr lvl="1"/>
            <a:r>
              <a:rPr lang="en-US" dirty="0" smtClean="0"/>
              <a:t>GUID</a:t>
            </a:r>
          </a:p>
          <a:p>
            <a:pPr lvl="1"/>
            <a:r>
              <a:rPr lang="en-US" dirty="0" err="1" smtClean="0"/>
              <a:t>CreationDate</a:t>
            </a:r>
            <a:endParaRPr lang="en-US" dirty="0" smtClean="0"/>
          </a:p>
          <a:p>
            <a:pPr lvl="1"/>
            <a:r>
              <a:rPr lang="en-US" dirty="0" err="1" smtClean="0"/>
              <a:t>ExpirationDate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Identified Design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Administrator creates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 requests user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Admin manages user creation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 </a:t>
            </a:r>
            <a:r>
              <a:rPr lang="en-US" sz="2800" dirty="0" smtClean="0"/>
              <a:t>authenticates user (gets </a:t>
            </a:r>
            <a:r>
              <a:rPr lang="en-US" sz="2800" dirty="0" smtClean="0"/>
              <a:t>token from </a:t>
            </a:r>
            <a:r>
              <a:rPr lang="en-US" sz="2800" smtClean="0"/>
              <a:t>a </a:t>
            </a:r>
            <a:r>
              <a:rPr lang="en-US" sz="2800" smtClean="0"/>
              <a:t>server)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Administrator </a:t>
            </a:r>
            <a:r>
              <a:rPr lang="en-US" sz="2800" dirty="0" smtClean="0"/>
              <a:t>authorizes a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 </a:t>
            </a:r>
            <a:r>
              <a:rPr lang="en-US" sz="2800" dirty="0" smtClean="0"/>
              <a:t>requests authorization for a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Administrator manages authorization requests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 gets metadata for a user (harvesters)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Client gets data for a user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2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Administrator Creates User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599"/>
            <a:ext cx="8077200" cy="5678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– Client Requests User Creation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74" y="1057274"/>
            <a:ext cx="8586674" cy="541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87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Implications for </a:t>
            </a:r>
            <a:r>
              <a:rPr lang="en-US" dirty="0" err="1" smtClean="0"/>
              <a:t>HydroServer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Required New Components</a:t>
            </a:r>
          </a:p>
          <a:p>
            <a:pPr lvl="1"/>
            <a:r>
              <a:rPr lang="en-US" dirty="0" smtClean="0"/>
              <a:t>Security Web Service</a:t>
            </a:r>
          </a:p>
          <a:p>
            <a:pPr lvl="2"/>
            <a:r>
              <a:rPr lang="en-US" dirty="0" err="1" smtClean="0"/>
              <a:t>AuthorizeRequest</a:t>
            </a:r>
            <a:r>
              <a:rPr lang="en-US" dirty="0" smtClean="0"/>
              <a:t>, </a:t>
            </a:r>
            <a:r>
              <a:rPr lang="en-US" dirty="0" err="1" smtClean="0"/>
              <a:t>CreateUser</a:t>
            </a:r>
            <a:r>
              <a:rPr lang="en-US" dirty="0" smtClean="0"/>
              <a:t>, </a:t>
            </a:r>
            <a:r>
              <a:rPr lang="en-US" dirty="0" err="1" smtClean="0"/>
              <a:t>GetAuthInfo</a:t>
            </a:r>
            <a:r>
              <a:rPr lang="en-US" dirty="0" smtClean="0"/>
              <a:t>, </a:t>
            </a:r>
            <a:r>
              <a:rPr lang="en-US" dirty="0" err="1" smtClean="0"/>
              <a:t>GetResourceInfo</a:t>
            </a:r>
            <a:r>
              <a:rPr lang="en-US" dirty="0" smtClean="0"/>
              <a:t>, </a:t>
            </a:r>
            <a:r>
              <a:rPr lang="en-US" dirty="0" err="1" smtClean="0"/>
              <a:t>GetToken</a:t>
            </a:r>
            <a:r>
              <a:rPr lang="en-US" dirty="0" smtClean="0"/>
              <a:t>, </a:t>
            </a:r>
            <a:r>
              <a:rPr lang="en-US" dirty="0" err="1" smtClean="0"/>
              <a:t>GetUsers</a:t>
            </a:r>
            <a:r>
              <a:rPr lang="en-US" dirty="0" smtClean="0"/>
              <a:t>, </a:t>
            </a:r>
            <a:r>
              <a:rPr lang="en-US" dirty="0" err="1" smtClean="0"/>
              <a:t>ModifyUser</a:t>
            </a:r>
            <a:r>
              <a:rPr lang="en-US" dirty="0" smtClean="0"/>
              <a:t>, </a:t>
            </a:r>
            <a:r>
              <a:rPr lang="en-US" dirty="0" err="1" smtClean="0"/>
              <a:t>RequestUserAccount</a:t>
            </a:r>
            <a:r>
              <a:rPr lang="en-US" dirty="0" smtClean="0"/>
              <a:t>, </a:t>
            </a:r>
            <a:r>
              <a:rPr lang="en-US" dirty="0" err="1" smtClean="0"/>
              <a:t>RequestAuthorization</a:t>
            </a:r>
            <a:r>
              <a:rPr lang="en-US" dirty="0" smtClean="0"/>
              <a:t>, </a:t>
            </a:r>
            <a:r>
              <a:rPr lang="en-US" dirty="0" err="1" smtClean="0"/>
              <a:t>SetAccess</a:t>
            </a:r>
            <a:endParaRPr lang="en-US" dirty="0" smtClean="0"/>
          </a:p>
          <a:p>
            <a:pPr lvl="1"/>
            <a:r>
              <a:rPr lang="en-US" dirty="0" smtClean="0"/>
              <a:t>Access control database</a:t>
            </a:r>
          </a:p>
          <a:p>
            <a:pPr lvl="2"/>
            <a:r>
              <a:rPr lang="en-US" dirty="0" smtClean="0"/>
              <a:t>Data resource list</a:t>
            </a:r>
          </a:p>
          <a:p>
            <a:pPr lvl="2"/>
            <a:r>
              <a:rPr lang="en-US" dirty="0" smtClean="0"/>
              <a:t>User lists (Pending/Approved)</a:t>
            </a:r>
          </a:p>
          <a:p>
            <a:pPr lvl="2"/>
            <a:r>
              <a:rPr lang="en-US" dirty="0" smtClean="0"/>
              <a:t>Token list</a:t>
            </a:r>
          </a:p>
          <a:p>
            <a:pPr lvl="2"/>
            <a:r>
              <a:rPr lang="en-US" dirty="0" smtClean="0"/>
              <a:t>Access permissions lists (Pending/Granted)</a:t>
            </a:r>
          </a:p>
          <a:p>
            <a:pPr lvl="2"/>
            <a:r>
              <a:rPr lang="en-US" dirty="0" smtClean="0"/>
              <a:t>Logs?</a:t>
            </a:r>
          </a:p>
          <a:p>
            <a:pPr lvl="1"/>
            <a:r>
              <a:rPr lang="en-US" dirty="0" smtClean="0"/>
              <a:t>Web page for requesting user accounts and authorization to get specific data</a:t>
            </a:r>
          </a:p>
          <a:p>
            <a:pPr lvl="1"/>
            <a:r>
              <a:rPr lang="en-US" dirty="0" smtClean="0"/>
              <a:t>Admin tool for managing users, resources, and permissions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Implications for </a:t>
            </a:r>
            <a:r>
              <a:rPr lang="en-US" dirty="0" err="1" smtClean="0"/>
              <a:t>HydroServer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security service and access control database must be set up and maintained</a:t>
            </a:r>
          </a:p>
          <a:p>
            <a:r>
              <a:rPr lang="en-US" dirty="0" err="1" smtClean="0"/>
              <a:t>WaterOneFlow</a:t>
            </a:r>
            <a:r>
              <a:rPr lang="en-US" dirty="0" smtClean="0"/>
              <a:t> web services:</a:t>
            </a:r>
          </a:p>
          <a:p>
            <a:pPr lvl="1"/>
            <a:r>
              <a:rPr lang="en-US" dirty="0" smtClean="0"/>
              <a:t>Upgrade to enable working through the security service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etadata methods should return information about access control for series</a:t>
            </a:r>
          </a:p>
          <a:p>
            <a:r>
              <a:rPr lang="en-US" dirty="0" smtClean="0"/>
              <a:t>Two options for </a:t>
            </a:r>
            <a:r>
              <a:rPr lang="en-US" dirty="0" err="1" smtClean="0"/>
              <a:t>WaterOneFlow</a:t>
            </a:r>
            <a:r>
              <a:rPr lang="en-US" dirty="0" smtClean="0"/>
              <a:t> services:</a:t>
            </a:r>
          </a:p>
          <a:p>
            <a:pPr lvl="1"/>
            <a:r>
              <a:rPr lang="en-US" dirty="0" smtClean="0"/>
              <a:t>Configured to work through the security service and requiring tokens</a:t>
            </a:r>
          </a:p>
          <a:p>
            <a:pPr lvl="1"/>
            <a:r>
              <a:rPr lang="en-US" dirty="0" smtClean="0"/>
              <a:t>Configured as public – entire contents of database are public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Series Analyst, Map Application, and </a:t>
            </a:r>
            <a:r>
              <a:rPr lang="en-US" dirty="0" err="1" smtClean="0"/>
              <a:t>HydroServer</a:t>
            </a:r>
            <a:r>
              <a:rPr lang="en-US" dirty="0" smtClean="0"/>
              <a:t> Website will have to be modified to use access control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93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Implications for HIS Central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Harvesters will essentially be unauthenticated users (no tokens)</a:t>
            </a:r>
          </a:p>
          <a:p>
            <a:r>
              <a:rPr lang="en-US" dirty="0" smtClean="0"/>
              <a:t>Harvester metadata calls (e.g., </a:t>
            </a:r>
            <a:r>
              <a:rPr lang="en-US" dirty="0" err="1" smtClean="0"/>
              <a:t>GetSites</a:t>
            </a:r>
            <a:r>
              <a:rPr lang="en-US" dirty="0" smtClean="0"/>
              <a:t>, </a:t>
            </a:r>
            <a:r>
              <a:rPr lang="en-US" dirty="0" err="1" smtClean="0"/>
              <a:t>GetSiteInfo</a:t>
            </a:r>
            <a:r>
              <a:rPr lang="en-US" dirty="0" smtClean="0"/>
              <a:t>) will return only public metadata </a:t>
            </a:r>
          </a:p>
          <a:p>
            <a:r>
              <a:rPr lang="en-US" dirty="0" smtClean="0"/>
              <a:t>Catalog should probably keep information about whether the data are restricted</a:t>
            </a:r>
          </a:p>
          <a:p>
            <a:pPr lvl="1"/>
            <a:r>
              <a:rPr lang="en-US" dirty="0" smtClean="0"/>
              <a:t>Would require that </a:t>
            </a:r>
            <a:r>
              <a:rPr lang="en-US" dirty="0" err="1" smtClean="0"/>
              <a:t>WaterOneFlow</a:t>
            </a:r>
            <a:r>
              <a:rPr lang="en-US" dirty="0" smtClean="0"/>
              <a:t> </a:t>
            </a:r>
            <a:r>
              <a:rPr lang="en-US" dirty="0" err="1" smtClean="0"/>
              <a:t>GetSiteInfo</a:t>
            </a:r>
            <a:r>
              <a:rPr lang="en-US" dirty="0" smtClean="0"/>
              <a:t> calls return this information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Implication for Clients (</a:t>
            </a:r>
            <a:r>
              <a:rPr lang="en-US" dirty="0" err="1" smtClean="0"/>
              <a:t>HydroDesktop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have to enable users to specify credentials</a:t>
            </a:r>
          </a:p>
          <a:p>
            <a:r>
              <a:rPr lang="en-US" dirty="0" smtClean="0"/>
              <a:t>Will have to manage:</a:t>
            </a:r>
          </a:p>
          <a:p>
            <a:pPr lvl="1"/>
            <a:r>
              <a:rPr lang="en-US" dirty="0" smtClean="0"/>
              <a:t>Encryption of credentials</a:t>
            </a:r>
          </a:p>
          <a:p>
            <a:pPr lvl="1"/>
            <a:r>
              <a:rPr lang="en-US" dirty="0" smtClean="0"/>
              <a:t>Passing of encrypted credentials and tokens</a:t>
            </a:r>
          </a:p>
          <a:p>
            <a:r>
              <a:rPr lang="en-US" dirty="0" smtClean="0"/>
              <a:t>Will have to handle error messages returned by services</a:t>
            </a:r>
          </a:p>
          <a:p>
            <a:pPr lvl="1"/>
            <a:r>
              <a:rPr lang="en-US" dirty="0" smtClean="0"/>
              <a:t>What to do when you get an </a:t>
            </a:r>
            <a:r>
              <a:rPr lang="en-US" dirty="0" err="1" smtClean="0">
                <a:solidFill>
                  <a:srgbClr val="FF0000"/>
                </a:solidFill>
              </a:rPr>
              <a:t>Error.NotAuthorized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9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Questions We Still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information do we need about users for a profile?</a:t>
            </a:r>
          </a:p>
          <a:p>
            <a:r>
              <a:rPr lang="en-US" dirty="0" smtClean="0"/>
              <a:t>Management of users and credentials – create a centralized user list or not?</a:t>
            </a:r>
          </a:p>
          <a:p>
            <a:r>
              <a:rPr lang="en-US" dirty="0" smtClean="0"/>
              <a:t>Should we bother with tokens or just encrypt credentials and send with every call as the “token?”</a:t>
            </a:r>
          </a:p>
          <a:p>
            <a:pPr lvl="1"/>
            <a:r>
              <a:rPr lang="en-US" dirty="0" smtClean="0"/>
              <a:t>Tokens can expire but credentials </a:t>
            </a:r>
            <a:r>
              <a:rPr lang="en-US" dirty="0" smtClean="0"/>
              <a:t>don’t</a:t>
            </a:r>
          </a:p>
          <a:p>
            <a:r>
              <a:rPr lang="en-US" dirty="0" smtClean="0"/>
              <a:t>Should we separate the authentication and authorization APIs?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82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Significant feedback from academic users:</a:t>
            </a:r>
          </a:p>
          <a:p>
            <a:pPr lvl="1"/>
            <a:r>
              <a:rPr lang="en-US" dirty="0"/>
              <a:t>Control who can </a:t>
            </a:r>
            <a:r>
              <a:rPr lang="en-US" dirty="0" smtClean="0"/>
              <a:t>download data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</a:t>
            </a:r>
            <a:r>
              <a:rPr lang="en-US" dirty="0"/>
              <a:t>, when, and if data go from private to </a:t>
            </a:r>
            <a:r>
              <a:rPr lang="en-US" dirty="0" smtClean="0"/>
              <a:t>public</a:t>
            </a:r>
            <a:endParaRPr lang="en-US" dirty="0"/>
          </a:p>
          <a:p>
            <a:pPr lvl="1"/>
            <a:r>
              <a:rPr lang="en-US" dirty="0"/>
              <a:t>Publish </a:t>
            </a:r>
            <a:r>
              <a:rPr lang="en-US" dirty="0" smtClean="0"/>
              <a:t>papers before data </a:t>
            </a:r>
            <a:r>
              <a:rPr lang="en-US" dirty="0"/>
              <a:t>are </a:t>
            </a:r>
            <a:r>
              <a:rPr lang="en-US" dirty="0" smtClean="0"/>
              <a:t>released</a:t>
            </a:r>
            <a:endParaRPr lang="en-US" dirty="0"/>
          </a:p>
          <a:p>
            <a:pPr lvl="1"/>
            <a:r>
              <a:rPr lang="en-US" dirty="0" smtClean="0"/>
              <a:t>Track </a:t>
            </a:r>
            <a:r>
              <a:rPr lang="en-US" dirty="0"/>
              <a:t>who is downloading </a:t>
            </a:r>
            <a:r>
              <a:rPr lang="en-US" dirty="0" smtClean="0"/>
              <a:t>their data</a:t>
            </a:r>
          </a:p>
          <a:p>
            <a:pPr lvl="1"/>
            <a:r>
              <a:rPr lang="en-US" dirty="0" smtClean="0"/>
              <a:t>Have </a:t>
            </a:r>
            <a:r>
              <a:rPr lang="en-US" dirty="0"/>
              <a:t>and use a data use/access </a:t>
            </a:r>
            <a:r>
              <a:rPr lang="en-US" dirty="0" smtClean="0"/>
              <a:t>agreement</a:t>
            </a:r>
            <a:endParaRPr lang="en-US" dirty="0"/>
          </a:p>
          <a:p>
            <a:pPr lvl="1"/>
            <a:r>
              <a:rPr lang="en-US" dirty="0" smtClean="0"/>
              <a:t>Only </a:t>
            </a:r>
            <a:r>
              <a:rPr lang="en-US" dirty="0"/>
              <a:t>expose the best or highest quality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Integrate data </a:t>
            </a:r>
            <a:r>
              <a:rPr lang="en-US" dirty="0"/>
              <a:t>organization, management, and </a:t>
            </a:r>
            <a:r>
              <a:rPr lang="en-US" dirty="0" smtClean="0"/>
              <a:t>publication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Some say that they will not publish their data using the CUAHSI HIS until they have access control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66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Four Classes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4008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Public metadata, public data (no tracking)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Public metadata,  tracked public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Public metadata, restricted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Restricted metadata, restricted data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The system must have the ability to set access control on both data and metadata</a:t>
            </a:r>
          </a:p>
        </p:txBody>
      </p:sp>
      <p:sp>
        <p:nvSpPr>
          <p:cNvPr id="4" name="Right Brace 3"/>
          <p:cNvSpPr/>
          <p:nvPr/>
        </p:nvSpPr>
        <p:spPr>
          <a:xfrm>
            <a:off x="6629400" y="1600200"/>
            <a:ext cx="457200" cy="19812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62800" y="2249269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Metadata Cataloged at HIS Central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SOA and </a:t>
            </a:r>
            <a:r>
              <a:rPr lang="en-US" dirty="0" err="1" smtClean="0"/>
              <a:t>WaterOneFlow</a:t>
            </a:r>
            <a:r>
              <a:rPr lang="en-US" dirty="0" smtClean="0"/>
              <a:t> used for delivering data</a:t>
            </a:r>
          </a:p>
          <a:p>
            <a:r>
              <a:rPr lang="en-US" dirty="0" smtClean="0"/>
              <a:t>An integrated system – e.g., using one database rather than a public one and a private one</a:t>
            </a:r>
          </a:p>
          <a:p>
            <a:r>
              <a:rPr lang="en-US" dirty="0" smtClean="0"/>
              <a:t>Registration, authentication, and authorization of users</a:t>
            </a:r>
          </a:p>
          <a:p>
            <a:r>
              <a:rPr lang="en-US" dirty="0"/>
              <a:t>Access control rules set and stored on a </a:t>
            </a:r>
            <a:r>
              <a:rPr lang="en-US" dirty="0" err="1"/>
              <a:t>HydroServer</a:t>
            </a:r>
            <a:endParaRPr lang="en-US" dirty="0"/>
          </a:p>
          <a:p>
            <a:r>
              <a:rPr lang="en-US" dirty="0" smtClean="0"/>
              <a:t>Eventual support for multiple types of operations (e.g., create, read, update, delete) through web services</a:t>
            </a:r>
          </a:p>
          <a:p>
            <a:r>
              <a:rPr lang="en-US" dirty="0" smtClean="0"/>
              <a:t>All data access requests will be logged on a </a:t>
            </a:r>
            <a:r>
              <a:rPr lang="en-US" dirty="0" err="1" smtClean="0"/>
              <a:t>HydroServer</a:t>
            </a:r>
            <a:r>
              <a:rPr lang="en-US" dirty="0" smtClean="0"/>
              <a:t> (can opt out)</a:t>
            </a:r>
          </a:p>
          <a:p>
            <a:r>
              <a:rPr lang="en-US" dirty="0" smtClean="0"/>
              <a:t>Anticipate multiple resource types – not just time series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Granularity of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time series data, permissions set at the data series level, enabling:</a:t>
            </a:r>
          </a:p>
          <a:p>
            <a:pPr lvl="1"/>
            <a:r>
              <a:rPr lang="en-US" dirty="0"/>
              <a:t>Controlling access to both metadata and data separately</a:t>
            </a:r>
          </a:p>
          <a:p>
            <a:pPr lvl="1"/>
            <a:r>
              <a:rPr lang="en-US" dirty="0"/>
              <a:t>Controlling access to data resources based on their version or quality control level</a:t>
            </a:r>
            <a:r>
              <a:rPr lang="en-US" sz="1400" dirty="0"/>
              <a:t>  </a:t>
            </a:r>
            <a:endParaRPr lang="en-US" dirty="0"/>
          </a:p>
          <a:p>
            <a:pPr lvl="1"/>
            <a:r>
              <a:rPr lang="en-US" dirty="0"/>
              <a:t>Controlling access to all series at a site</a:t>
            </a:r>
          </a:p>
          <a:p>
            <a:pPr lvl="1"/>
            <a:r>
              <a:rPr lang="en-US" dirty="0"/>
              <a:t>Controlling access to all series for a variable</a:t>
            </a:r>
          </a:p>
          <a:p>
            <a:pPr lvl="1"/>
            <a:r>
              <a:rPr lang="en-US" dirty="0"/>
              <a:t>Controlling access to all series within an ODM </a:t>
            </a:r>
            <a:r>
              <a:rPr lang="en-US" dirty="0" smtClean="0"/>
              <a:t>database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2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315200" y="1219200"/>
            <a:ext cx="16764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1219200"/>
            <a:ext cx="16764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How We are Doing it Now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2514600"/>
            <a:ext cx="3886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consumer requests </a:t>
            </a:r>
            <a:r>
              <a:rPr lang="en-US" sz="1200" dirty="0" err="1" smtClean="0"/>
              <a:t>DataValues</a:t>
            </a:r>
            <a:r>
              <a:rPr lang="en-US" sz="1200" dirty="0" smtClean="0"/>
              <a:t> via </a:t>
            </a:r>
            <a:r>
              <a:rPr lang="en-US" sz="1200" dirty="0" err="1" smtClean="0"/>
              <a:t>GetValues</a:t>
            </a:r>
            <a:r>
              <a:rPr lang="en-US" sz="1200" dirty="0" smtClean="0"/>
              <a:t>()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WaterOneFlow Web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Store (ODM)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410200" y="3742551"/>
            <a:ext cx="14478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 </a:t>
            </a:r>
            <a:r>
              <a:rPr lang="en-US" sz="1200" dirty="0" err="1" smtClean="0"/>
              <a:t>DataValues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133600" y="5561011"/>
            <a:ext cx="228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WaterML</a:t>
            </a:r>
            <a:r>
              <a:rPr lang="en-US" sz="1200" dirty="0" smtClean="0"/>
              <a:t> returned to consumer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962400" y="47961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 Logged</a:t>
            </a:r>
            <a:endParaRPr lang="en-US" sz="1200" dirty="0"/>
          </a:p>
        </p:txBody>
      </p:sp>
      <p:sp>
        <p:nvSpPr>
          <p:cNvPr id="77" name="Circular Arrow 76"/>
          <p:cNvSpPr/>
          <p:nvPr/>
        </p:nvSpPr>
        <p:spPr>
          <a:xfrm>
            <a:off x="4876800" y="4724400"/>
            <a:ext cx="381000" cy="38100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10800000">
            <a:off x="4876800" y="4800600"/>
            <a:ext cx="381000" cy="38100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66800" y="2819401"/>
            <a:ext cx="3505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95800" y="3656011"/>
            <a:ext cx="3657600" cy="15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 flipV="1">
            <a:off x="4495800" y="4015082"/>
            <a:ext cx="3657600" cy="4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1066800" y="5867398"/>
            <a:ext cx="3581400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81600" y="3352800"/>
            <a:ext cx="2667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Get </a:t>
            </a:r>
            <a:r>
              <a:rPr lang="en-US" sz="1200" dirty="0" err="1" smtClean="0"/>
              <a:t>DataValues</a:t>
            </a:r>
            <a:r>
              <a:rPr lang="en-US" sz="1200" dirty="0" smtClean="0"/>
              <a:t> from ODM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950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What Needs to Change?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US" dirty="0" smtClean="0"/>
              <a:t>Requests from unauthenticated or anonymous users must be restricted to reading public resources</a:t>
            </a:r>
          </a:p>
          <a:p>
            <a:r>
              <a:rPr lang="en-US" dirty="0" smtClean="0"/>
              <a:t>Requests from authenticated users must be restricted to reading public resources and whatever else they have been authorized to do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4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1828800" y="1219200"/>
            <a:ext cx="16764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8288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Security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315200" y="1219200"/>
            <a:ext cx="16764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657600" y="1219200"/>
            <a:ext cx="16764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r>
              <a:rPr lang="en-US" dirty="0" smtClean="0"/>
              <a:t>Proposed </a:t>
            </a:r>
            <a:r>
              <a:rPr lang="en-US" dirty="0" err="1" smtClean="0"/>
              <a:t>HydroServer</a:t>
            </a:r>
            <a:r>
              <a:rPr lang="en-US" dirty="0" smtClean="0"/>
              <a:t> Access Control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838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HydroServer Services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57275" y="1827212"/>
            <a:ext cx="2438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consumer provides credentials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219200" y="2208209"/>
            <a:ext cx="21336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Security service returns a token 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3427411"/>
            <a:ext cx="381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consumer calls </a:t>
            </a:r>
            <a:r>
              <a:rPr lang="en-US" sz="1200" dirty="0" err="1" smtClean="0"/>
              <a:t>GetValues</a:t>
            </a:r>
            <a:r>
              <a:rPr lang="en-US" sz="1200" dirty="0" smtClean="0"/>
              <a:t> using the token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400" y="3810000"/>
            <a:ext cx="4724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token is evaluated to see if the consumer is authentic and authorized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WaterOneFlow Web Service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15200" y="121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Store (ODM)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4142599"/>
            <a:ext cx="46482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True (Authorized)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rgbClr val="FF0000"/>
                </a:solidFill>
              </a:rPr>
              <a:t>False (Not Authorized)</a:t>
            </a:r>
            <a:r>
              <a:rPr lang="en-US" sz="1200" dirty="0" smtClean="0"/>
              <a:t>, or </a:t>
            </a:r>
            <a:r>
              <a:rPr lang="en-US" sz="1200" dirty="0" smtClean="0">
                <a:solidFill>
                  <a:srgbClr val="FF0000"/>
                </a:solidFill>
              </a:rPr>
              <a:t>Error (Token Not Found)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86400" y="5181600"/>
            <a:ext cx="152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Returns </a:t>
            </a:r>
            <a:r>
              <a:rPr lang="en-US" sz="1200" dirty="0" err="1" smtClean="0"/>
              <a:t>DataValues</a:t>
            </a:r>
            <a:endParaRPr lang="en-US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2133600" y="6170611"/>
            <a:ext cx="2286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Data returned to consumer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62400" y="57105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Access Logged</a:t>
            </a:r>
            <a:endParaRPr lang="en-US" sz="1200" dirty="0"/>
          </a:p>
        </p:txBody>
      </p:sp>
      <p:sp>
        <p:nvSpPr>
          <p:cNvPr id="77" name="Circular Arrow 76"/>
          <p:cNvSpPr/>
          <p:nvPr/>
        </p:nvSpPr>
        <p:spPr>
          <a:xfrm>
            <a:off x="4876800" y="5638800"/>
            <a:ext cx="381000" cy="38100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Circular Arrow 77"/>
          <p:cNvSpPr/>
          <p:nvPr/>
        </p:nvSpPr>
        <p:spPr>
          <a:xfrm rot="10800000">
            <a:off x="4876800" y="5715000"/>
            <a:ext cx="381000" cy="381000"/>
          </a:xfrm>
          <a:prstGeom prst="circular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19200" y="2132012"/>
            <a:ext cx="1600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143000" y="2514598"/>
            <a:ext cx="167640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66800" y="3732212"/>
            <a:ext cx="3505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2667000" y="4113208"/>
            <a:ext cx="1752600" cy="159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43200" y="4418012"/>
            <a:ext cx="16764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495800" y="5103811"/>
            <a:ext cx="3657600" cy="1589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 flipV="1">
            <a:off x="4495800" y="5462882"/>
            <a:ext cx="3657600" cy="44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 flipV="1">
            <a:off x="1066800" y="6476998"/>
            <a:ext cx="3581400" cy="1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16200000">
            <a:off x="-162603" y="1991404"/>
            <a:ext cx="1581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</a:t>
            </a:r>
          </a:p>
          <a:p>
            <a:pPr algn="ctr"/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-549825" y="4671244"/>
            <a:ext cx="2355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User Authorization and</a:t>
            </a:r>
          </a:p>
          <a:p>
            <a:pPr algn="ctr"/>
            <a:r>
              <a:rPr lang="en-US" dirty="0" smtClean="0"/>
              <a:t>Data Access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953000" y="4800600"/>
            <a:ext cx="28194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True – Get </a:t>
            </a:r>
            <a:r>
              <a:rPr lang="en-US" sz="1200" dirty="0" err="1" smtClean="0">
                <a:solidFill>
                  <a:srgbClr val="00B050"/>
                </a:solidFill>
              </a:rPr>
              <a:t>DataValues</a:t>
            </a:r>
            <a:r>
              <a:rPr lang="en-US" sz="1200" dirty="0" smtClean="0">
                <a:solidFill>
                  <a:srgbClr val="00B050"/>
                </a:solidFill>
              </a:rPr>
              <a:t> from the data store</a:t>
            </a:r>
            <a:endParaRPr lang="en-US" sz="12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User Identities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Preferably reusable across </a:t>
            </a:r>
            <a:r>
              <a:rPr lang="en-US" dirty="0" err="1" smtClean="0"/>
              <a:t>HydroServers</a:t>
            </a:r>
            <a:r>
              <a:rPr lang="en-US" dirty="0" smtClean="0"/>
              <a:t> (single sign-on)</a:t>
            </a:r>
          </a:p>
          <a:p>
            <a:r>
              <a:rPr lang="en-US" dirty="0" smtClean="0"/>
              <a:t>Preferably unique across </a:t>
            </a:r>
            <a:r>
              <a:rPr lang="en-US" dirty="0" err="1" smtClean="0"/>
              <a:t>HydroServers</a:t>
            </a:r>
            <a:endParaRPr lang="en-US" dirty="0" smtClean="0"/>
          </a:p>
          <a:p>
            <a:r>
              <a:rPr lang="en-US" dirty="0" smtClean="0"/>
              <a:t>Credentials: Email Address(</a:t>
            </a:r>
            <a:r>
              <a:rPr lang="en-US" dirty="0" err="1" smtClean="0"/>
              <a:t>UserName</a:t>
            </a:r>
            <a:r>
              <a:rPr lang="en-US" dirty="0" smtClean="0"/>
              <a:t>), Password</a:t>
            </a:r>
          </a:p>
          <a:p>
            <a:r>
              <a:rPr lang="en-US" dirty="0" smtClean="0"/>
              <a:t>Profile:</a:t>
            </a:r>
          </a:p>
          <a:p>
            <a:pPr lvl="1"/>
            <a:r>
              <a:rPr lang="en-US" dirty="0" smtClean="0"/>
              <a:t>First Name</a:t>
            </a:r>
          </a:p>
          <a:p>
            <a:pPr lvl="1"/>
            <a:r>
              <a:rPr lang="en-US" dirty="0" smtClean="0"/>
              <a:t>Last Name</a:t>
            </a:r>
          </a:p>
          <a:p>
            <a:pPr lvl="1"/>
            <a:r>
              <a:rPr lang="en-US" dirty="0" smtClean="0"/>
              <a:t>Organization</a:t>
            </a:r>
          </a:p>
          <a:p>
            <a:pPr lvl="1"/>
            <a:r>
              <a:rPr lang="en-US" dirty="0" smtClean="0"/>
              <a:t>Email address</a:t>
            </a:r>
          </a:p>
          <a:p>
            <a:pPr lvl="1"/>
            <a:r>
              <a:rPr lang="en-US" dirty="0" smtClean="0"/>
              <a:t>Password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67200" cy="71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846</Words>
  <Application>Microsoft Office PowerPoint</Application>
  <PresentationFormat>On-screen Show (4:3)</PresentationFormat>
  <Paragraphs>136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HydroServer Data Access Control</vt:lpstr>
      <vt:lpstr>Why</vt:lpstr>
      <vt:lpstr>Four Classes of Data</vt:lpstr>
      <vt:lpstr>Requirements</vt:lpstr>
      <vt:lpstr>Granularity of Access Control</vt:lpstr>
      <vt:lpstr>How We are Doing it Now</vt:lpstr>
      <vt:lpstr>What Needs to Change?</vt:lpstr>
      <vt:lpstr>Proposed HydroServer Access Control</vt:lpstr>
      <vt:lpstr>User Identities</vt:lpstr>
      <vt:lpstr>Tokens</vt:lpstr>
      <vt:lpstr>Identified Design Processes</vt:lpstr>
      <vt:lpstr>Example – Administrator Creates User</vt:lpstr>
      <vt:lpstr>Example – Client Requests User Creation</vt:lpstr>
      <vt:lpstr>Implications for HydroServer</vt:lpstr>
      <vt:lpstr>Implications for HydroServer</vt:lpstr>
      <vt:lpstr>Implications for HIS Central</vt:lpstr>
      <vt:lpstr>Implication for Clients (HydroDesktop)</vt:lpstr>
      <vt:lpstr>Questions We Still Have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HydroServer Data Access Control</dc:title>
  <dc:creator>jeff</dc:creator>
  <cp:lastModifiedBy>Jeffery S. Horsburgh</cp:lastModifiedBy>
  <cp:revision>144</cp:revision>
  <dcterms:created xsi:type="dcterms:W3CDTF">2010-08-04T21:29:24Z</dcterms:created>
  <dcterms:modified xsi:type="dcterms:W3CDTF">2010-08-18T00:24:31Z</dcterms:modified>
</cp:coreProperties>
</file>