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099" r:id="rId2"/>
    <p:sldMasterId id="2147484183" r:id="rId3"/>
    <p:sldMasterId id="2147484207" r:id="rId4"/>
    <p:sldMasterId id="2147484219" r:id="rId5"/>
    <p:sldMasterId id="2147484322" r:id="rId6"/>
  </p:sldMasterIdLst>
  <p:notesMasterIdLst>
    <p:notesMasterId r:id="rId15"/>
  </p:notesMasterIdLst>
  <p:handoutMasterIdLst>
    <p:handoutMasterId r:id="rId16"/>
  </p:handoutMasterIdLst>
  <p:sldIdLst>
    <p:sldId id="342" r:id="rId7"/>
    <p:sldId id="501" r:id="rId8"/>
    <p:sldId id="563" r:id="rId9"/>
    <p:sldId id="514" r:id="rId10"/>
    <p:sldId id="516" r:id="rId11"/>
    <p:sldId id="520" r:id="rId12"/>
    <p:sldId id="521" r:id="rId13"/>
    <p:sldId id="559" r:id="rId1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4769" autoAdjust="0"/>
  </p:normalViewPr>
  <p:slideViewPr>
    <p:cSldViewPr>
      <p:cViewPr varScale="1">
        <p:scale>
          <a:sx n="104" d="100"/>
          <a:sy n="104" d="100"/>
        </p:scale>
        <p:origin x="-2274" y="-84"/>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1" cy="480060"/>
          </a:xfrm>
          <a:prstGeom prst="rect">
            <a:avLst/>
          </a:prstGeom>
        </p:spPr>
        <p:txBody>
          <a:bodyPr vert="horz" lIns="96655" tIns="48328" rIns="96655" bIns="48328" rtlCol="0"/>
          <a:lstStyle>
            <a:lvl1pPr algn="l">
              <a:defRPr sz="1200"/>
            </a:lvl1pPr>
          </a:lstStyle>
          <a:p>
            <a:endParaRPr lang="en-US"/>
          </a:p>
        </p:txBody>
      </p:sp>
      <p:sp>
        <p:nvSpPr>
          <p:cNvPr id="3" name="Date Placeholder 2"/>
          <p:cNvSpPr>
            <a:spLocks noGrp="1"/>
          </p:cNvSpPr>
          <p:nvPr>
            <p:ph type="dt" sz="quarter" idx="1"/>
          </p:nvPr>
        </p:nvSpPr>
        <p:spPr>
          <a:xfrm>
            <a:off x="4143587" y="0"/>
            <a:ext cx="3169921" cy="480060"/>
          </a:xfrm>
          <a:prstGeom prst="rect">
            <a:avLst/>
          </a:prstGeom>
        </p:spPr>
        <p:txBody>
          <a:bodyPr vert="horz" lIns="96655" tIns="48328" rIns="96655" bIns="48328" rtlCol="0"/>
          <a:lstStyle>
            <a:lvl1pPr algn="r">
              <a:defRPr sz="1200"/>
            </a:lvl1pPr>
          </a:lstStyle>
          <a:p>
            <a:fld id="{9246E736-8DF2-4A67-8AD5-413DE77FF67A}" type="datetimeFigureOut">
              <a:rPr lang="en-US" smtClean="0"/>
              <a:t>4/26/2012</a:t>
            </a:fld>
            <a:endParaRPr lang="en-US"/>
          </a:p>
        </p:txBody>
      </p:sp>
      <p:sp>
        <p:nvSpPr>
          <p:cNvPr id="4" name="Footer Placeholder 3"/>
          <p:cNvSpPr>
            <a:spLocks noGrp="1"/>
          </p:cNvSpPr>
          <p:nvPr>
            <p:ph type="ftr" sz="quarter" idx="2"/>
          </p:nvPr>
        </p:nvSpPr>
        <p:spPr>
          <a:xfrm>
            <a:off x="0" y="9119474"/>
            <a:ext cx="3169921" cy="480060"/>
          </a:xfrm>
          <a:prstGeom prst="rect">
            <a:avLst/>
          </a:prstGeom>
        </p:spPr>
        <p:txBody>
          <a:bodyPr vert="horz" lIns="96655" tIns="48328" rIns="96655" bIns="48328"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4"/>
            <a:ext cx="3169921" cy="480060"/>
          </a:xfrm>
          <a:prstGeom prst="rect">
            <a:avLst/>
          </a:prstGeom>
        </p:spPr>
        <p:txBody>
          <a:bodyPr vert="horz" lIns="96655" tIns="48328" rIns="96655" bIns="48328" rtlCol="0" anchor="b"/>
          <a:lstStyle>
            <a:lvl1pPr algn="r">
              <a:defRPr sz="1200"/>
            </a:lvl1pPr>
          </a:lstStyle>
          <a:p>
            <a:fld id="{A076CDDA-6028-41E6-BFAC-E5BE5434A281}" type="slidenum">
              <a:rPr lang="en-US" smtClean="0"/>
              <a:t>‹#›</a:t>
            </a:fld>
            <a:endParaRPr lang="en-US"/>
          </a:p>
        </p:txBody>
      </p:sp>
    </p:spTree>
    <p:extLst>
      <p:ext uri="{BB962C8B-B14F-4D97-AF65-F5344CB8AC3E}">
        <p14:creationId xmlns:p14="http://schemas.microsoft.com/office/powerpoint/2010/main" val="2289817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1" cy="480060"/>
          </a:xfrm>
          <a:prstGeom prst="rect">
            <a:avLst/>
          </a:prstGeom>
        </p:spPr>
        <p:txBody>
          <a:bodyPr vert="horz" lIns="96655" tIns="48328" rIns="96655" bIns="48328" rtlCol="0"/>
          <a:lstStyle>
            <a:lvl1pPr algn="l">
              <a:defRPr sz="1200"/>
            </a:lvl1pPr>
          </a:lstStyle>
          <a:p>
            <a:endParaRPr lang="en-US"/>
          </a:p>
        </p:txBody>
      </p:sp>
      <p:sp>
        <p:nvSpPr>
          <p:cNvPr id="3" name="Date Placeholder 2"/>
          <p:cNvSpPr>
            <a:spLocks noGrp="1"/>
          </p:cNvSpPr>
          <p:nvPr>
            <p:ph type="dt" idx="1"/>
          </p:nvPr>
        </p:nvSpPr>
        <p:spPr>
          <a:xfrm>
            <a:off x="4143587" y="0"/>
            <a:ext cx="3169921" cy="480060"/>
          </a:xfrm>
          <a:prstGeom prst="rect">
            <a:avLst/>
          </a:prstGeom>
        </p:spPr>
        <p:txBody>
          <a:bodyPr vert="horz" lIns="96655" tIns="48328" rIns="96655" bIns="48328" rtlCol="0"/>
          <a:lstStyle>
            <a:lvl1pPr algn="r">
              <a:defRPr sz="1200"/>
            </a:lvl1pPr>
          </a:lstStyle>
          <a:p>
            <a:fld id="{6F706718-8F9B-4714-BDCA-44544253309B}" type="datetimeFigureOut">
              <a:rPr lang="en-US" smtClean="0"/>
              <a:pPr/>
              <a:t>4/26/2012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5" tIns="48328" rIns="96655" bIns="48328"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5" tIns="48328" rIns="96655" bIns="4832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1" cy="480060"/>
          </a:xfrm>
          <a:prstGeom prst="rect">
            <a:avLst/>
          </a:prstGeom>
        </p:spPr>
        <p:txBody>
          <a:bodyPr vert="horz" lIns="96655" tIns="48328" rIns="96655" bIns="48328"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1" cy="480060"/>
          </a:xfrm>
          <a:prstGeom prst="rect">
            <a:avLst/>
          </a:prstGeom>
        </p:spPr>
        <p:txBody>
          <a:bodyPr vert="horz" lIns="96655" tIns="48328" rIns="96655" bIns="48328" rtlCol="0" anchor="b"/>
          <a:lstStyle>
            <a:lvl1pPr algn="r">
              <a:defRPr sz="1200"/>
            </a:lvl1pPr>
          </a:lstStyle>
          <a:p>
            <a:fld id="{0396E79A-87AA-4B9C-8CA3-60BB7F8FB89E}" type="slidenum">
              <a:rPr lang="en-US" smtClean="0"/>
              <a:pPr/>
              <a:t>‹#›</a:t>
            </a:fld>
            <a:endParaRPr lang="en-US"/>
          </a:p>
        </p:txBody>
      </p:sp>
    </p:spTree>
    <p:extLst>
      <p:ext uri="{BB962C8B-B14F-4D97-AF65-F5344CB8AC3E}">
        <p14:creationId xmlns:p14="http://schemas.microsoft.com/office/powerpoint/2010/main" val="9155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5A7B220-F05A-4317-9B0B-DBC24D6C4E5A}" type="slidenum">
              <a:rPr lang="en-US" smtClean="0">
                <a:solidFill>
                  <a:prstClr val="black"/>
                </a:solidFill>
              </a:rPr>
              <a:pPr fontAlgn="base">
                <a:spcBef>
                  <a:spcPct val="0"/>
                </a:spcBef>
                <a:spcAft>
                  <a:spcPct val="0"/>
                </a:spcAft>
                <a:defRPr/>
              </a:pPr>
              <a:t>4</a:t>
            </a:fld>
            <a:endParaRPr lang="en-US" smtClean="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a:bodyPr>
          <a:lstStyle/>
          <a:p>
            <a:pPr>
              <a:defRPr/>
            </a:pPr>
            <a:endParaRPr lang="en-US" dirty="0"/>
          </a:p>
        </p:txBody>
      </p:sp>
      <p:sp>
        <p:nvSpPr>
          <p:cNvPr id="122884" name="Slide Number Placeholder 3"/>
          <p:cNvSpPr>
            <a:spLocks noGrp="1"/>
          </p:cNvSpPr>
          <p:nvPr>
            <p:ph type="sldNum" sz="quarter" idx="5"/>
          </p:nvPr>
        </p:nvSpPr>
        <p:spPr>
          <a:noFill/>
        </p:spPr>
        <p:txBody>
          <a:bodyPr/>
          <a:lstStyle/>
          <a:p>
            <a:fld id="{D42EA834-CB7A-424B-9106-4073E8CA6967}" type="slidenum">
              <a:rPr lang="en-US">
                <a:solidFill>
                  <a:srgbClr val="000000"/>
                </a:solidFill>
              </a:rPr>
              <a:pPr/>
              <a:t>5</a:t>
            </a:fld>
            <a:endParaRPr 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96E79A-87AA-4B9C-8CA3-60BB7F8FB89E}" type="slidenum">
              <a:rPr lang="en-US" smtClean="0"/>
              <a:pPr/>
              <a:t>8</a:t>
            </a:fld>
            <a:endParaRPr lang="en-US"/>
          </a:p>
        </p:txBody>
      </p:sp>
    </p:spTree>
    <p:extLst>
      <p:ext uri="{BB962C8B-B14F-4D97-AF65-F5344CB8AC3E}">
        <p14:creationId xmlns:p14="http://schemas.microsoft.com/office/powerpoint/2010/main" val="3303643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1973F9-422E-457B-9F92-077D34CBCE65}" type="datetimeFigureOut">
              <a:rPr lang="en-US" smtClean="0"/>
              <a:pPr/>
              <a:t>4/26/2012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E956D-45F3-4A01-AD7B-ECDBB547F5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1973F9-422E-457B-9F92-077D34CBCE65}" type="datetimeFigureOut">
              <a:rPr lang="en-US" smtClean="0"/>
              <a:pPr/>
              <a:t>4/26/2012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E956D-45F3-4A01-AD7B-ECDBB547F5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1973F9-422E-457B-9F92-077D34CBCE65}" type="datetimeFigureOut">
              <a:rPr lang="en-US" smtClean="0"/>
              <a:pPr/>
              <a:t>4/26/2012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E956D-45F3-4A01-AD7B-ECDBB547F54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4" y="3886200"/>
            <a:ext cx="6400800" cy="1752600"/>
          </a:xfrm>
        </p:spPr>
        <p:txBody>
          <a:bodyPr/>
          <a:lstStyle>
            <a:lvl1pPr marL="0" indent="0" algn="ctr">
              <a:buNone/>
              <a:defRPr>
                <a:solidFill>
                  <a:schemeClr val="tx1">
                    <a:tint val="75000"/>
                  </a:schemeClr>
                </a:solidFill>
              </a:defRPr>
            </a:lvl1pPr>
            <a:lvl2pPr marL="457072" indent="0" algn="ctr">
              <a:buNone/>
              <a:defRPr>
                <a:solidFill>
                  <a:schemeClr val="tx1">
                    <a:tint val="75000"/>
                  </a:schemeClr>
                </a:solidFill>
              </a:defRPr>
            </a:lvl2pPr>
            <a:lvl3pPr marL="914144" indent="0" algn="ctr">
              <a:buNone/>
              <a:defRPr>
                <a:solidFill>
                  <a:schemeClr val="tx1">
                    <a:tint val="75000"/>
                  </a:schemeClr>
                </a:solidFill>
              </a:defRPr>
            </a:lvl3pPr>
            <a:lvl4pPr marL="1371214" indent="0" algn="ctr">
              <a:buNone/>
              <a:defRPr>
                <a:solidFill>
                  <a:schemeClr val="tx1">
                    <a:tint val="75000"/>
                  </a:schemeClr>
                </a:solidFill>
              </a:defRPr>
            </a:lvl4pPr>
            <a:lvl5pPr marL="1828284" indent="0" algn="ctr">
              <a:buNone/>
              <a:defRPr>
                <a:solidFill>
                  <a:schemeClr val="tx1">
                    <a:tint val="75000"/>
                  </a:schemeClr>
                </a:solidFill>
              </a:defRPr>
            </a:lvl5pPr>
            <a:lvl6pPr marL="2285357" indent="0" algn="ctr">
              <a:buNone/>
              <a:defRPr>
                <a:solidFill>
                  <a:schemeClr val="tx1">
                    <a:tint val="75000"/>
                  </a:schemeClr>
                </a:solidFill>
              </a:defRPr>
            </a:lvl6pPr>
            <a:lvl7pPr marL="2742429" indent="0" algn="ctr">
              <a:buNone/>
              <a:defRPr>
                <a:solidFill>
                  <a:schemeClr val="tx1">
                    <a:tint val="75000"/>
                  </a:schemeClr>
                </a:solidFill>
              </a:defRPr>
            </a:lvl7pPr>
            <a:lvl8pPr marL="3199500" indent="0" algn="ctr">
              <a:buNone/>
              <a:defRPr>
                <a:solidFill>
                  <a:schemeClr val="tx1">
                    <a:tint val="75000"/>
                  </a:schemeClr>
                </a:solidFill>
              </a:defRPr>
            </a:lvl8pPr>
            <a:lvl9pPr marL="36565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07E6F84-B6DD-445F-BF28-EB8D4016857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91382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4E98499-3935-44AC-97F5-36923409CFD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43578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7"/>
            <a:ext cx="7772400" cy="1500187"/>
          </a:xfrm>
        </p:spPr>
        <p:txBody>
          <a:bodyPr anchor="b"/>
          <a:lstStyle>
            <a:lvl1pPr marL="0" indent="0">
              <a:buNone/>
              <a:defRPr sz="2000">
                <a:solidFill>
                  <a:schemeClr val="tx1">
                    <a:tint val="75000"/>
                  </a:schemeClr>
                </a:solidFill>
              </a:defRPr>
            </a:lvl1pPr>
            <a:lvl2pPr marL="457072" indent="0">
              <a:buNone/>
              <a:defRPr sz="1800">
                <a:solidFill>
                  <a:schemeClr val="tx1">
                    <a:tint val="75000"/>
                  </a:schemeClr>
                </a:solidFill>
              </a:defRPr>
            </a:lvl2pPr>
            <a:lvl3pPr marL="914144" indent="0">
              <a:buNone/>
              <a:defRPr sz="1600">
                <a:solidFill>
                  <a:schemeClr val="tx1">
                    <a:tint val="75000"/>
                  </a:schemeClr>
                </a:solidFill>
              </a:defRPr>
            </a:lvl3pPr>
            <a:lvl4pPr marL="1371214" indent="0">
              <a:buNone/>
              <a:defRPr sz="1400">
                <a:solidFill>
                  <a:schemeClr val="tx1">
                    <a:tint val="75000"/>
                  </a:schemeClr>
                </a:solidFill>
              </a:defRPr>
            </a:lvl4pPr>
            <a:lvl5pPr marL="1828284" indent="0">
              <a:buNone/>
              <a:defRPr sz="1400">
                <a:solidFill>
                  <a:schemeClr val="tx1">
                    <a:tint val="75000"/>
                  </a:schemeClr>
                </a:solidFill>
              </a:defRPr>
            </a:lvl5pPr>
            <a:lvl6pPr marL="2285357" indent="0">
              <a:buNone/>
              <a:defRPr sz="1400">
                <a:solidFill>
                  <a:schemeClr val="tx1">
                    <a:tint val="75000"/>
                  </a:schemeClr>
                </a:solidFill>
              </a:defRPr>
            </a:lvl6pPr>
            <a:lvl7pPr marL="2742429" indent="0">
              <a:buNone/>
              <a:defRPr sz="1400">
                <a:solidFill>
                  <a:schemeClr val="tx1">
                    <a:tint val="75000"/>
                  </a:schemeClr>
                </a:solidFill>
              </a:defRPr>
            </a:lvl7pPr>
            <a:lvl8pPr marL="3199500" indent="0">
              <a:buNone/>
              <a:defRPr sz="1400">
                <a:solidFill>
                  <a:schemeClr val="tx1">
                    <a:tint val="75000"/>
                  </a:schemeClr>
                </a:solidFill>
              </a:defRPr>
            </a:lvl8pPr>
            <a:lvl9pPr marL="3656572"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3101506-C1D2-49B7-9396-E89DBA0A6EA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74593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A5AFBC5-0C33-48E0-AC97-4E00344BBA5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16043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72" indent="0">
              <a:buNone/>
              <a:defRPr sz="2000" b="1"/>
            </a:lvl2pPr>
            <a:lvl3pPr marL="914144" indent="0">
              <a:buNone/>
              <a:defRPr sz="1800" b="1"/>
            </a:lvl3pPr>
            <a:lvl4pPr marL="1371214" indent="0">
              <a:buNone/>
              <a:defRPr sz="1600" b="1"/>
            </a:lvl4pPr>
            <a:lvl5pPr marL="1828284" indent="0">
              <a:buNone/>
              <a:defRPr sz="1600" b="1"/>
            </a:lvl5pPr>
            <a:lvl6pPr marL="2285357" indent="0">
              <a:buNone/>
              <a:defRPr sz="1600" b="1"/>
            </a:lvl6pPr>
            <a:lvl7pPr marL="2742429" indent="0">
              <a:buNone/>
              <a:defRPr sz="1600" b="1"/>
            </a:lvl7pPr>
            <a:lvl8pPr marL="3199500" indent="0">
              <a:buNone/>
              <a:defRPr sz="1600" b="1"/>
            </a:lvl8pPr>
            <a:lvl9pPr marL="36565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072" indent="0">
              <a:buNone/>
              <a:defRPr sz="2000" b="1"/>
            </a:lvl2pPr>
            <a:lvl3pPr marL="914144" indent="0">
              <a:buNone/>
              <a:defRPr sz="1800" b="1"/>
            </a:lvl3pPr>
            <a:lvl4pPr marL="1371214" indent="0">
              <a:buNone/>
              <a:defRPr sz="1600" b="1"/>
            </a:lvl4pPr>
            <a:lvl5pPr marL="1828284" indent="0">
              <a:buNone/>
              <a:defRPr sz="1600" b="1"/>
            </a:lvl5pPr>
            <a:lvl6pPr marL="2285357" indent="0">
              <a:buNone/>
              <a:defRPr sz="1600" b="1"/>
            </a:lvl6pPr>
            <a:lvl7pPr marL="2742429" indent="0">
              <a:buNone/>
              <a:defRPr sz="1600" b="1"/>
            </a:lvl7pPr>
            <a:lvl8pPr marL="3199500" indent="0">
              <a:buNone/>
              <a:defRPr sz="1600" b="1"/>
            </a:lvl8pPr>
            <a:lvl9pPr marL="36565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29B3B8F7-8E5B-4CEB-82EB-8E4B0629DBB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89032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4D47324B-7C41-423B-AE71-D3E74D954BB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0920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F07A9F3B-5762-477B-992E-E368DE4ADFE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422579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4"/>
            <a:ext cx="3008313" cy="4691063"/>
          </a:xfrm>
        </p:spPr>
        <p:txBody>
          <a:bodyPr/>
          <a:lstStyle>
            <a:lvl1pPr marL="0" indent="0">
              <a:buNone/>
              <a:defRPr sz="1400"/>
            </a:lvl1pPr>
            <a:lvl2pPr marL="457072" indent="0">
              <a:buNone/>
              <a:defRPr sz="1200"/>
            </a:lvl2pPr>
            <a:lvl3pPr marL="914144" indent="0">
              <a:buNone/>
              <a:defRPr sz="1000"/>
            </a:lvl3pPr>
            <a:lvl4pPr marL="1371214" indent="0">
              <a:buNone/>
              <a:defRPr sz="900"/>
            </a:lvl4pPr>
            <a:lvl5pPr marL="1828284" indent="0">
              <a:buNone/>
              <a:defRPr sz="900"/>
            </a:lvl5pPr>
            <a:lvl6pPr marL="2285357" indent="0">
              <a:buNone/>
              <a:defRPr sz="900"/>
            </a:lvl6pPr>
            <a:lvl7pPr marL="2742429" indent="0">
              <a:buNone/>
              <a:defRPr sz="900"/>
            </a:lvl7pPr>
            <a:lvl8pPr marL="3199500" indent="0">
              <a:buNone/>
              <a:defRPr sz="900"/>
            </a:lvl8pPr>
            <a:lvl9pPr marL="3656572"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D6C65BD-53C6-4196-9029-186D08B6131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997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1973F9-422E-457B-9F92-077D34CBCE65}" type="datetimeFigureOut">
              <a:rPr lang="en-US" smtClean="0"/>
              <a:pPr/>
              <a:t>4/26/2012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E956D-45F3-4A01-AD7B-ECDBB547F542}"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072" indent="0">
              <a:buNone/>
              <a:defRPr sz="2800"/>
            </a:lvl2pPr>
            <a:lvl3pPr marL="914144" indent="0">
              <a:buNone/>
              <a:defRPr sz="2400"/>
            </a:lvl3pPr>
            <a:lvl4pPr marL="1371214" indent="0">
              <a:buNone/>
              <a:defRPr sz="2000"/>
            </a:lvl4pPr>
            <a:lvl5pPr marL="1828284" indent="0">
              <a:buNone/>
              <a:defRPr sz="2000"/>
            </a:lvl5pPr>
            <a:lvl6pPr marL="2285357" indent="0">
              <a:buNone/>
              <a:defRPr sz="2000"/>
            </a:lvl6pPr>
            <a:lvl7pPr marL="2742429" indent="0">
              <a:buNone/>
              <a:defRPr sz="2000"/>
            </a:lvl7pPr>
            <a:lvl8pPr marL="3199500" indent="0">
              <a:buNone/>
              <a:defRPr sz="2000"/>
            </a:lvl8pPr>
            <a:lvl9pPr marL="3656572" indent="0">
              <a:buNone/>
              <a:defRPr sz="2000"/>
            </a:lvl9pPr>
          </a:lstStyle>
          <a:p>
            <a:pPr lvl="0"/>
            <a:endParaRPr lang="en-US" noProof="0" smtClean="0"/>
          </a:p>
        </p:txBody>
      </p:sp>
      <p:sp>
        <p:nvSpPr>
          <p:cNvPr id="4" name="Text Placeholder 3"/>
          <p:cNvSpPr>
            <a:spLocks noGrp="1"/>
          </p:cNvSpPr>
          <p:nvPr>
            <p:ph type="body" sz="half" idx="2"/>
          </p:nvPr>
        </p:nvSpPr>
        <p:spPr>
          <a:xfrm>
            <a:off x="1792288" y="5367342"/>
            <a:ext cx="5486400" cy="804862"/>
          </a:xfrm>
        </p:spPr>
        <p:txBody>
          <a:bodyPr/>
          <a:lstStyle>
            <a:lvl1pPr marL="0" indent="0">
              <a:buNone/>
              <a:defRPr sz="1400"/>
            </a:lvl1pPr>
            <a:lvl2pPr marL="457072" indent="0">
              <a:buNone/>
              <a:defRPr sz="1200"/>
            </a:lvl2pPr>
            <a:lvl3pPr marL="914144" indent="0">
              <a:buNone/>
              <a:defRPr sz="1000"/>
            </a:lvl3pPr>
            <a:lvl4pPr marL="1371214" indent="0">
              <a:buNone/>
              <a:defRPr sz="900"/>
            </a:lvl4pPr>
            <a:lvl5pPr marL="1828284" indent="0">
              <a:buNone/>
              <a:defRPr sz="900"/>
            </a:lvl5pPr>
            <a:lvl6pPr marL="2285357" indent="0">
              <a:buNone/>
              <a:defRPr sz="900"/>
            </a:lvl6pPr>
            <a:lvl7pPr marL="2742429" indent="0">
              <a:buNone/>
              <a:defRPr sz="900"/>
            </a:lvl7pPr>
            <a:lvl8pPr marL="3199500" indent="0">
              <a:buNone/>
              <a:defRPr sz="900"/>
            </a:lvl8pPr>
            <a:lvl9pPr marL="3656572"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8F91BB4-5330-4E4E-BED3-9EE77BB4DE7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2328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00752D7-7C1A-411D-BBD3-C71DCA28CB8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60062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C53F51B-7E32-4747-896C-B8A4A654CB3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343615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3288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57201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53847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34749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02608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17482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8541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1973F9-422E-457B-9F92-077D34CBCE65}" type="datetimeFigureOut">
              <a:rPr lang="en-US" smtClean="0"/>
              <a:pPr/>
              <a:t>4/26/2012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E956D-45F3-4A01-AD7B-ECDBB547F542}"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50976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12011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36618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6592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B8DCD2B3-4096-40EB-99D4-8C9978C9F45E}" type="datetime1">
              <a:rPr lang="en-US"/>
              <a:pPr>
                <a:defRPr/>
              </a:pPr>
              <a:t>4/26/2012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5458CD2-868B-4C00-90C9-4DA6E96B2259}" type="slidenum">
              <a:rPr lang="en-US"/>
              <a:pPr>
                <a:defRPr/>
              </a:pPr>
              <a:t>‹#›</a:t>
            </a:fld>
            <a:endParaRPr lang="en-US"/>
          </a:p>
        </p:txBody>
      </p:sp>
    </p:spTree>
    <p:extLst>
      <p:ext uri="{BB962C8B-B14F-4D97-AF65-F5344CB8AC3E}">
        <p14:creationId xmlns:p14="http://schemas.microsoft.com/office/powerpoint/2010/main" val="4139850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B8DCD2B3-4096-40EB-99D4-8C9978C9F45E}" type="datetime1">
              <a:rPr lang="en-US"/>
              <a:pPr>
                <a:defRPr/>
              </a:pPr>
              <a:t>4/26/2012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F88C33E-652A-4F2D-B3B9-893A134F541E}" type="slidenum">
              <a:rPr lang="en-US"/>
              <a:pPr>
                <a:defRPr/>
              </a:pPr>
              <a:t>‹#›</a:t>
            </a:fld>
            <a:endParaRPr lang="en-US"/>
          </a:p>
        </p:txBody>
      </p:sp>
    </p:spTree>
    <p:extLst>
      <p:ext uri="{BB962C8B-B14F-4D97-AF65-F5344CB8AC3E}">
        <p14:creationId xmlns:p14="http://schemas.microsoft.com/office/powerpoint/2010/main" val="4098244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B8DCD2B3-4096-40EB-99D4-8C9978C9F45E}" type="datetime1">
              <a:rPr lang="en-US"/>
              <a:pPr>
                <a:defRPr/>
              </a:pPr>
              <a:t>4/26/2012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10221D-451E-4C24-A0FE-4094D30BC829}" type="slidenum">
              <a:rPr lang="en-US"/>
              <a:pPr>
                <a:defRPr/>
              </a:pPr>
              <a:t>‹#›</a:t>
            </a:fld>
            <a:endParaRPr lang="en-US"/>
          </a:p>
        </p:txBody>
      </p:sp>
    </p:spTree>
    <p:extLst>
      <p:ext uri="{BB962C8B-B14F-4D97-AF65-F5344CB8AC3E}">
        <p14:creationId xmlns:p14="http://schemas.microsoft.com/office/powerpoint/2010/main" val="25162956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8DCD2B3-4096-40EB-99D4-8C9978C9F45E}" type="datetime1">
              <a:rPr lang="en-US"/>
              <a:pPr>
                <a:defRPr/>
              </a:pPr>
              <a:t>4/26/2012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DF4DA71-9AB8-4069-819B-6270FE623124}" type="slidenum">
              <a:rPr lang="en-US"/>
              <a:pPr>
                <a:defRPr/>
              </a:pPr>
              <a:t>‹#›</a:t>
            </a:fld>
            <a:endParaRPr lang="en-US"/>
          </a:p>
        </p:txBody>
      </p:sp>
    </p:spTree>
    <p:extLst>
      <p:ext uri="{BB962C8B-B14F-4D97-AF65-F5344CB8AC3E}">
        <p14:creationId xmlns:p14="http://schemas.microsoft.com/office/powerpoint/2010/main" val="24347850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B8DCD2B3-4096-40EB-99D4-8C9978C9F45E}" type="datetime1">
              <a:rPr lang="en-US"/>
              <a:pPr>
                <a:defRPr/>
              </a:pPr>
              <a:t>4/26/2012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A1C1C9-9889-480B-866A-760593845930}" type="slidenum">
              <a:rPr lang="en-US"/>
              <a:pPr>
                <a:defRPr/>
              </a:pPr>
              <a:t>‹#›</a:t>
            </a:fld>
            <a:endParaRPr lang="en-US"/>
          </a:p>
        </p:txBody>
      </p:sp>
    </p:spTree>
    <p:extLst>
      <p:ext uri="{BB962C8B-B14F-4D97-AF65-F5344CB8AC3E}">
        <p14:creationId xmlns:p14="http://schemas.microsoft.com/office/powerpoint/2010/main" val="37586314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B8DCD2B3-4096-40EB-99D4-8C9978C9F45E}" type="datetime1">
              <a:rPr lang="en-US"/>
              <a:pPr>
                <a:defRPr/>
              </a:pPr>
              <a:t>4/26/2012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1388A5C-C761-4CAF-A302-A9DCAB6A8EDF}" type="slidenum">
              <a:rPr lang="en-US"/>
              <a:pPr>
                <a:defRPr/>
              </a:pPr>
              <a:t>‹#›</a:t>
            </a:fld>
            <a:endParaRPr lang="en-US"/>
          </a:p>
        </p:txBody>
      </p:sp>
    </p:spTree>
    <p:extLst>
      <p:ext uri="{BB962C8B-B14F-4D97-AF65-F5344CB8AC3E}">
        <p14:creationId xmlns:p14="http://schemas.microsoft.com/office/powerpoint/2010/main" val="1485528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1973F9-422E-457B-9F92-077D34CBCE65}" type="datetimeFigureOut">
              <a:rPr lang="en-US" smtClean="0"/>
              <a:pPr/>
              <a:t>4/26/2012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E956D-45F3-4A01-AD7B-ECDBB547F542}"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8DCD2B3-4096-40EB-99D4-8C9978C9F45E}" type="datetime1">
              <a:rPr lang="en-US"/>
              <a:pPr>
                <a:defRPr/>
              </a:pPr>
              <a:t>4/26/2012</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87AB828-D270-44EC-8291-7ED68C1537D4}" type="slidenum">
              <a:rPr lang="en-US"/>
              <a:pPr>
                <a:defRPr/>
              </a:pPr>
              <a:t>‹#›</a:t>
            </a:fld>
            <a:endParaRPr lang="en-US"/>
          </a:p>
        </p:txBody>
      </p:sp>
    </p:spTree>
    <p:extLst>
      <p:ext uri="{BB962C8B-B14F-4D97-AF65-F5344CB8AC3E}">
        <p14:creationId xmlns:p14="http://schemas.microsoft.com/office/powerpoint/2010/main" val="36625649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8DCD2B3-4096-40EB-99D4-8C9978C9F45E}" type="datetime1">
              <a:rPr lang="en-US"/>
              <a:pPr>
                <a:defRPr/>
              </a:pPr>
              <a:t>4/26/2012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4EF3912-8DDE-4724-81E0-E91B86210D38}" type="slidenum">
              <a:rPr lang="en-US"/>
              <a:pPr>
                <a:defRPr/>
              </a:pPr>
              <a:t>‹#›</a:t>
            </a:fld>
            <a:endParaRPr lang="en-US"/>
          </a:p>
        </p:txBody>
      </p:sp>
    </p:spTree>
    <p:extLst>
      <p:ext uri="{BB962C8B-B14F-4D97-AF65-F5344CB8AC3E}">
        <p14:creationId xmlns:p14="http://schemas.microsoft.com/office/powerpoint/2010/main" val="29345527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8DCD2B3-4096-40EB-99D4-8C9978C9F45E}" type="datetime1">
              <a:rPr lang="en-US"/>
              <a:pPr>
                <a:defRPr/>
              </a:pPr>
              <a:t>4/26/2012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BF27972-7882-490E-AE95-C2BC711C53FA}" type="slidenum">
              <a:rPr lang="en-US"/>
              <a:pPr>
                <a:defRPr/>
              </a:pPr>
              <a:t>‹#›</a:t>
            </a:fld>
            <a:endParaRPr lang="en-US"/>
          </a:p>
        </p:txBody>
      </p:sp>
    </p:spTree>
    <p:extLst>
      <p:ext uri="{BB962C8B-B14F-4D97-AF65-F5344CB8AC3E}">
        <p14:creationId xmlns:p14="http://schemas.microsoft.com/office/powerpoint/2010/main" val="8675550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B8DCD2B3-4096-40EB-99D4-8C9978C9F45E}" type="datetime1">
              <a:rPr lang="en-US"/>
              <a:pPr>
                <a:defRPr/>
              </a:pPr>
              <a:t>4/26/2012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41DBA94-0DFC-4673-90CD-DBF62ACF308C}" type="slidenum">
              <a:rPr lang="en-US"/>
              <a:pPr>
                <a:defRPr/>
              </a:pPr>
              <a:t>‹#›</a:t>
            </a:fld>
            <a:endParaRPr lang="en-US"/>
          </a:p>
        </p:txBody>
      </p:sp>
    </p:spTree>
    <p:extLst>
      <p:ext uri="{BB962C8B-B14F-4D97-AF65-F5344CB8AC3E}">
        <p14:creationId xmlns:p14="http://schemas.microsoft.com/office/powerpoint/2010/main" val="30885658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B8DCD2B3-4096-40EB-99D4-8C9978C9F45E}" type="datetime1">
              <a:rPr lang="en-US"/>
              <a:pPr>
                <a:defRPr/>
              </a:pPr>
              <a:t>4/26/2012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836C06-3450-4F6A-85C5-2970AC71B936}" type="slidenum">
              <a:rPr lang="en-US"/>
              <a:pPr>
                <a:defRPr/>
              </a:pPr>
              <a:t>‹#›</a:t>
            </a:fld>
            <a:endParaRPr lang="en-US"/>
          </a:p>
        </p:txBody>
      </p:sp>
    </p:spTree>
    <p:extLst>
      <p:ext uri="{BB962C8B-B14F-4D97-AF65-F5344CB8AC3E}">
        <p14:creationId xmlns:p14="http://schemas.microsoft.com/office/powerpoint/2010/main" val="14407601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81256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68194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560095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82750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5048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1973F9-422E-457B-9F92-077D34CBCE65}" type="datetimeFigureOut">
              <a:rPr lang="en-US" smtClean="0"/>
              <a:pPr/>
              <a:t>4/26/2012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E956D-45F3-4A01-AD7B-ECDBB547F542}"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68807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61532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894677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97895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76705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7812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83EFE75-80DB-4511-934C-1469BD60B44B}" type="datetime1">
              <a:rPr lang="en-US">
                <a:solidFill>
                  <a:prstClr val="black">
                    <a:tint val="75000"/>
                  </a:prstClr>
                </a:solidFill>
              </a:rPr>
              <a:pPr>
                <a:defRPr/>
              </a:pPr>
              <a:t>4/26/2012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45230B4-8843-46E6-9028-6389501192F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550118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EA36703-75DE-4066-82B5-0D72C220E2B3}" type="datetime1">
              <a:rPr lang="en-US">
                <a:solidFill>
                  <a:prstClr val="black">
                    <a:tint val="75000"/>
                  </a:prstClr>
                </a:solidFill>
              </a:rPr>
              <a:pPr>
                <a:defRPr/>
              </a:pPr>
              <a:t>4/26/2012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FF19102-D608-44ED-B03E-674E46E92CD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666765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B2CE1E8-CA3C-4F36-82DE-E2BF2651524B}" type="datetime1">
              <a:rPr lang="en-US">
                <a:solidFill>
                  <a:prstClr val="black">
                    <a:tint val="75000"/>
                  </a:prstClr>
                </a:solidFill>
              </a:rPr>
              <a:pPr>
                <a:defRPr/>
              </a:pPr>
              <a:t>4/26/2012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B06C36E-A2D0-4599-8B92-5422C1FF7A9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3782580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9E73419-077F-4FF2-9BD2-91890EDD9686}" type="datetime1">
              <a:rPr lang="en-US">
                <a:solidFill>
                  <a:prstClr val="black">
                    <a:tint val="75000"/>
                  </a:prstClr>
                </a:solidFill>
              </a:rPr>
              <a:pPr>
                <a:defRPr/>
              </a:pPr>
              <a:t>4/26/2012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E143188-F3C8-4A38-9712-50FEE8CA2CB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14540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1973F9-422E-457B-9F92-077D34CBCE65}" type="datetimeFigureOut">
              <a:rPr lang="en-US" smtClean="0"/>
              <a:pPr/>
              <a:t>4/26/2012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7E956D-45F3-4A01-AD7B-ECDBB547F542}"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462939C-BEA5-44AE-9B32-EA4005E1BDE0}" type="datetime1">
              <a:rPr lang="en-US">
                <a:solidFill>
                  <a:prstClr val="black">
                    <a:tint val="75000"/>
                  </a:prstClr>
                </a:solidFill>
              </a:rPr>
              <a:pPr>
                <a:defRPr/>
              </a:pPr>
              <a:t>4/26/2012</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30EB6AC-84E5-439B-833B-96649F26CDA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586091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0DE7103-ED3C-4821-86BB-FB4C0BEE58E5}" type="datetime1">
              <a:rPr lang="en-US">
                <a:solidFill>
                  <a:prstClr val="black">
                    <a:tint val="75000"/>
                  </a:prstClr>
                </a:solidFill>
              </a:rPr>
              <a:pPr>
                <a:defRPr/>
              </a:pPr>
              <a:t>4/26/2012</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F568DDA0-9FA7-4B19-B10C-FAF2CFAC24E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934014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02F2170-8CA7-4498-844B-2B5E336E9FFB}" type="datetime1">
              <a:rPr lang="en-US">
                <a:solidFill>
                  <a:prstClr val="black">
                    <a:tint val="75000"/>
                  </a:prstClr>
                </a:solidFill>
              </a:rPr>
              <a:pPr>
                <a:defRPr/>
              </a:pPr>
              <a:t>4/26/2012</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554A930E-D3DE-4836-B9FD-0210ED33E25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983916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8B4F5C9-AC9E-4EE5-B999-3D0DE9CC82C8}" type="datetime1">
              <a:rPr lang="en-US">
                <a:solidFill>
                  <a:prstClr val="black">
                    <a:tint val="75000"/>
                  </a:prstClr>
                </a:solidFill>
              </a:rPr>
              <a:pPr>
                <a:defRPr/>
              </a:pPr>
              <a:t>4/26/2012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8268C98-C529-4A7E-98DF-CF9F9637069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0276111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3E6E7F2-4985-4497-A5EE-F5BACECE98E7}" type="datetime1">
              <a:rPr lang="en-US">
                <a:solidFill>
                  <a:prstClr val="black">
                    <a:tint val="75000"/>
                  </a:prstClr>
                </a:solidFill>
              </a:rPr>
              <a:pPr>
                <a:defRPr/>
              </a:pPr>
              <a:t>4/26/2012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D44271A-44CE-42B5-99AC-6D5C9F94E6A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4974233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D9E2E86-1572-4D53-9D3B-16FC8F86E23C}" type="datetime1">
              <a:rPr lang="en-US">
                <a:solidFill>
                  <a:prstClr val="black">
                    <a:tint val="75000"/>
                  </a:prstClr>
                </a:solidFill>
              </a:rPr>
              <a:pPr>
                <a:defRPr/>
              </a:pPr>
              <a:t>4/26/2012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A6DC338-4F36-47EE-981D-F12B8399232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1186517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295088A-287A-4CB4-ADC8-BC0CE2AB9552}" type="datetime1">
              <a:rPr lang="en-US">
                <a:solidFill>
                  <a:prstClr val="black">
                    <a:tint val="75000"/>
                  </a:prstClr>
                </a:solidFill>
              </a:rPr>
              <a:pPr>
                <a:defRPr/>
              </a:pPr>
              <a:t>4/26/2012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0B89E10-E680-45E4-ADE2-4462E2069D5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70742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1973F9-422E-457B-9F92-077D34CBCE65}" type="datetimeFigureOut">
              <a:rPr lang="en-US" smtClean="0"/>
              <a:pPr/>
              <a:t>4/26/2012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7E956D-45F3-4A01-AD7B-ECDBB547F5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1973F9-422E-457B-9F92-077D34CBCE65}" type="datetimeFigureOut">
              <a:rPr lang="en-US" smtClean="0"/>
              <a:pPr/>
              <a:t>4/26/2012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E956D-45F3-4A01-AD7B-ECDBB547F5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1973F9-422E-457B-9F92-077D34CBCE65}" type="datetimeFigureOut">
              <a:rPr lang="en-US" smtClean="0"/>
              <a:pPr/>
              <a:t>4/26/2012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E956D-45F3-4A01-AD7B-ECDBB547F5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973F9-422E-457B-9F92-077D34CBCE65}" type="datetimeFigureOut">
              <a:rPr lang="en-US" smtClean="0"/>
              <a:pPr/>
              <a:t>4/26/2012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E956D-45F3-4A01-AD7B-ECDBB547F5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14" tIns="45707" rIns="91414" bIns="45707" numCol="1" anchor="ctr" anchorCtr="0" compatLnSpc="1">
            <a:prstTxWarp prst="textNoShape">
              <a:avLst/>
            </a:prstTxWarp>
          </a:bodyPr>
          <a:lstStyle/>
          <a:p>
            <a:pPr lvl="0"/>
            <a:r>
              <a:rPr lang="en-US" smtClean="0"/>
              <a:t>Click to edit Master title style</a:t>
            </a:r>
          </a:p>
        </p:txBody>
      </p:sp>
      <p:sp>
        <p:nvSpPr>
          <p:cNvPr id="7171" name="Text Placeholder 2"/>
          <p:cNvSpPr>
            <a:spLocks noGrp="1"/>
          </p:cNvSpPr>
          <p:nvPr>
            <p:ph type="body" idx="1"/>
          </p:nvPr>
        </p:nvSpPr>
        <p:spPr bwMode="auto">
          <a:xfrm>
            <a:off x="457200" y="1600204"/>
            <a:ext cx="8229600" cy="4525963"/>
          </a:xfrm>
          <a:prstGeom prst="rect">
            <a:avLst/>
          </a:prstGeom>
          <a:noFill/>
          <a:ln w="9525">
            <a:noFill/>
            <a:miter lim="800000"/>
            <a:headEnd/>
            <a:tailEnd/>
          </a:ln>
        </p:spPr>
        <p:txBody>
          <a:bodyPr vert="horz" wrap="square" lIns="91414" tIns="45707" rIns="91414" bIns="4570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14" tIns="45707" rIns="91414" bIns="45707" rtlCol="0" anchor="ctr"/>
          <a:lstStyle>
            <a:lvl1pPr algn="l" fontAlgn="auto">
              <a:spcBef>
                <a:spcPts val="0"/>
              </a:spcBef>
              <a:spcAft>
                <a:spcPts val="0"/>
              </a:spcAft>
              <a:defRPr sz="1200">
                <a:solidFill>
                  <a:schemeClr val="tx1">
                    <a:tint val="75000"/>
                  </a:schemeClr>
                </a:solidFill>
                <a:latin typeface="+mn-lt"/>
              </a:defRPr>
            </a:lvl1pPr>
          </a:lstStyle>
          <a:p>
            <a:pPr defTabSz="914144">
              <a:defRPr/>
            </a:pPr>
            <a:endParaRPr lang="en-US">
              <a:solidFill>
                <a:prstClr val="black">
                  <a:tint val="75000"/>
                </a:prstClr>
              </a:solidFill>
            </a:endParaRPr>
          </a:p>
        </p:txBody>
      </p:sp>
      <p:sp>
        <p:nvSpPr>
          <p:cNvPr id="5" name="Footer Placeholder 4"/>
          <p:cNvSpPr>
            <a:spLocks noGrp="1"/>
          </p:cNvSpPr>
          <p:nvPr>
            <p:ph type="ftr" sz="quarter" idx="3"/>
          </p:nvPr>
        </p:nvSpPr>
        <p:spPr>
          <a:xfrm>
            <a:off x="3124204" y="6356350"/>
            <a:ext cx="2895600" cy="365125"/>
          </a:xfrm>
          <a:prstGeom prst="rect">
            <a:avLst/>
          </a:prstGeom>
        </p:spPr>
        <p:txBody>
          <a:bodyPr vert="horz" lIns="91414" tIns="45707" rIns="91414" bIns="45707" rtlCol="0" anchor="ctr"/>
          <a:lstStyle>
            <a:lvl1pPr algn="ctr" fontAlgn="auto">
              <a:spcBef>
                <a:spcPts val="0"/>
              </a:spcBef>
              <a:spcAft>
                <a:spcPts val="0"/>
              </a:spcAft>
              <a:defRPr sz="1200">
                <a:solidFill>
                  <a:schemeClr val="tx1">
                    <a:tint val="75000"/>
                  </a:schemeClr>
                </a:solidFill>
                <a:latin typeface="+mn-lt"/>
              </a:defRPr>
            </a:lvl1pPr>
          </a:lstStyle>
          <a:p>
            <a:pPr defTabSz="914144">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14" tIns="45707" rIns="91414" bIns="45707" rtlCol="0" anchor="ctr"/>
          <a:lstStyle>
            <a:lvl1pPr algn="r" fontAlgn="auto">
              <a:spcBef>
                <a:spcPts val="0"/>
              </a:spcBef>
              <a:spcAft>
                <a:spcPts val="0"/>
              </a:spcAft>
              <a:defRPr sz="1200" smtClean="0">
                <a:solidFill>
                  <a:schemeClr val="tx1">
                    <a:tint val="75000"/>
                  </a:schemeClr>
                </a:solidFill>
                <a:latin typeface="+mn-lt"/>
              </a:defRPr>
            </a:lvl1pPr>
          </a:lstStyle>
          <a:p>
            <a:pPr defTabSz="914144">
              <a:defRPr/>
            </a:pPr>
            <a:fld id="{DA2DE6F3-36E6-4887-9609-5A4E44053164}" type="slidenum">
              <a:rPr lang="en-US">
                <a:solidFill>
                  <a:prstClr val="black">
                    <a:tint val="75000"/>
                  </a:prstClr>
                </a:solidFill>
              </a:rPr>
              <a:pPr defTabSz="914144">
                <a:defRPr/>
              </a:pPr>
              <a:t>‹#›</a:t>
            </a:fld>
            <a:endParaRPr lang="en-US">
              <a:solidFill>
                <a:prstClr val="black">
                  <a:tint val="75000"/>
                </a:prstClr>
              </a:solidFill>
            </a:endParaRPr>
          </a:p>
        </p:txBody>
      </p:sp>
    </p:spTree>
    <p:extLst>
      <p:ext uri="{BB962C8B-B14F-4D97-AF65-F5344CB8AC3E}">
        <p14:creationId xmlns:p14="http://schemas.microsoft.com/office/powerpoint/2010/main" val="1478399616"/>
      </p:ext>
    </p:extLst>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 id="214748411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072" algn="ctr" rtl="0" fontAlgn="base">
        <a:spcBef>
          <a:spcPct val="0"/>
        </a:spcBef>
        <a:spcAft>
          <a:spcPct val="0"/>
        </a:spcAft>
        <a:defRPr sz="4400">
          <a:solidFill>
            <a:schemeClr val="tx1"/>
          </a:solidFill>
          <a:latin typeface="Calibri" pitchFamily="34" charset="0"/>
        </a:defRPr>
      </a:lvl6pPr>
      <a:lvl7pPr marL="914144" algn="ctr" rtl="0" fontAlgn="base">
        <a:spcBef>
          <a:spcPct val="0"/>
        </a:spcBef>
        <a:spcAft>
          <a:spcPct val="0"/>
        </a:spcAft>
        <a:defRPr sz="4400">
          <a:solidFill>
            <a:schemeClr val="tx1"/>
          </a:solidFill>
          <a:latin typeface="Calibri" pitchFamily="34" charset="0"/>
        </a:defRPr>
      </a:lvl7pPr>
      <a:lvl8pPr marL="1371214" algn="ctr" rtl="0" fontAlgn="base">
        <a:spcBef>
          <a:spcPct val="0"/>
        </a:spcBef>
        <a:spcAft>
          <a:spcPct val="0"/>
        </a:spcAft>
        <a:defRPr sz="4400">
          <a:solidFill>
            <a:schemeClr val="tx1"/>
          </a:solidFill>
          <a:latin typeface="Calibri" pitchFamily="34" charset="0"/>
        </a:defRPr>
      </a:lvl8pPr>
      <a:lvl9pPr marL="1828284" algn="ctr" rtl="0" fontAlgn="base">
        <a:spcBef>
          <a:spcPct val="0"/>
        </a:spcBef>
        <a:spcAft>
          <a:spcPct val="0"/>
        </a:spcAft>
        <a:defRPr sz="4400">
          <a:solidFill>
            <a:schemeClr val="tx1"/>
          </a:solidFill>
          <a:latin typeface="Calibri" pitchFamily="34" charset="0"/>
        </a:defRPr>
      </a:lvl9pPr>
    </p:titleStyle>
    <p:bodyStyle>
      <a:lvl1pPr marL="342803" indent="-342803"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740" indent="-28567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2677" indent="-228536"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599749" indent="-228536"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6821" indent="-228536"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3893" indent="-228536" algn="l" defTabSz="91414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965" indent="-228536" algn="l" defTabSz="91414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36" indent="-228536" algn="l" defTabSz="91414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06" indent="-228536" algn="l" defTabSz="91414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44" rtl="0" eaLnBrk="1" latinLnBrk="0" hangingPunct="1">
        <a:defRPr sz="1800" kern="1200">
          <a:solidFill>
            <a:schemeClr val="tx1"/>
          </a:solidFill>
          <a:latin typeface="+mn-lt"/>
          <a:ea typeface="+mn-ea"/>
          <a:cs typeface="+mn-cs"/>
        </a:defRPr>
      </a:lvl1pPr>
      <a:lvl2pPr marL="457072" algn="l" defTabSz="914144" rtl="0" eaLnBrk="1" latinLnBrk="0" hangingPunct="1">
        <a:defRPr sz="1800" kern="1200">
          <a:solidFill>
            <a:schemeClr val="tx1"/>
          </a:solidFill>
          <a:latin typeface="+mn-lt"/>
          <a:ea typeface="+mn-ea"/>
          <a:cs typeface="+mn-cs"/>
        </a:defRPr>
      </a:lvl2pPr>
      <a:lvl3pPr marL="914144" algn="l" defTabSz="914144" rtl="0" eaLnBrk="1" latinLnBrk="0" hangingPunct="1">
        <a:defRPr sz="1800" kern="1200">
          <a:solidFill>
            <a:schemeClr val="tx1"/>
          </a:solidFill>
          <a:latin typeface="+mn-lt"/>
          <a:ea typeface="+mn-ea"/>
          <a:cs typeface="+mn-cs"/>
        </a:defRPr>
      </a:lvl3pPr>
      <a:lvl4pPr marL="1371214" algn="l" defTabSz="914144" rtl="0" eaLnBrk="1" latinLnBrk="0" hangingPunct="1">
        <a:defRPr sz="1800" kern="1200">
          <a:solidFill>
            <a:schemeClr val="tx1"/>
          </a:solidFill>
          <a:latin typeface="+mn-lt"/>
          <a:ea typeface="+mn-ea"/>
          <a:cs typeface="+mn-cs"/>
        </a:defRPr>
      </a:lvl4pPr>
      <a:lvl5pPr marL="1828284" algn="l" defTabSz="914144" rtl="0" eaLnBrk="1" latinLnBrk="0" hangingPunct="1">
        <a:defRPr sz="1800" kern="1200">
          <a:solidFill>
            <a:schemeClr val="tx1"/>
          </a:solidFill>
          <a:latin typeface="+mn-lt"/>
          <a:ea typeface="+mn-ea"/>
          <a:cs typeface="+mn-cs"/>
        </a:defRPr>
      </a:lvl5pPr>
      <a:lvl6pPr marL="2285357" algn="l" defTabSz="914144" rtl="0" eaLnBrk="1" latinLnBrk="0" hangingPunct="1">
        <a:defRPr sz="1800" kern="1200">
          <a:solidFill>
            <a:schemeClr val="tx1"/>
          </a:solidFill>
          <a:latin typeface="+mn-lt"/>
          <a:ea typeface="+mn-ea"/>
          <a:cs typeface="+mn-cs"/>
        </a:defRPr>
      </a:lvl6pPr>
      <a:lvl7pPr marL="2742429" algn="l" defTabSz="914144" rtl="0" eaLnBrk="1" latinLnBrk="0" hangingPunct="1">
        <a:defRPr sz="1800" kern="1200">
          <a:solidFill>
            <a:schemeClr val="tx1"/>
          </a:solidFill>
          <a:latin typeface="+mn-lt"/>
          <a:ea typeface="+mn-ea"/>
          <a:cs typeface="+mn-cs"/>
        </a:defRPr>
      </a:lvl7pPr>
      <a:lvl8pPr marL="3199500" algn="l" defTabSz="914144" rtl="0" eaLnBrk="1" latinLnBrk="0" hangingPunct="1">
        <a:defRPr sz="1800" kern="1200">
          <a:solidFill>
            <a:schemeClr val="tx1"/>
          </a:solidFill>
          <a:latin typeface="+mn-lt"/>
          <a:ea typeface="+mn-ea"/>
          <a:cs typeface="+mn-cs"/>
        </a:defRPr>
      </a:lvl8pPr>
      <a:lvl9pPr marL="3656572" algn="l" defTabSz="91414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324775"/>
      </p:ext>
    </p:extLst>
  </p:cSld>
  <p:clrMap bg1="lt1" tx1="dk1" bg2="lt2" tx2="dk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1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00"/>
                </a:solidFill>
                <a:latin typeface="Arial" pitchFamily="34" charset="0"/>
              </a:defRPr>
            </a:lvl1pPr>
          </a:lstStyle>
          <a:p>
            <a:pPr fontAlgn="base">
              <a:spcBef>
                <a:spcPct val="0"/>
              </a:spcBef>
              <a:spcAft>
                <a:spcPct val="0"/>
              </a:spcAft>
              <a:defRPr/>
            </a:pPr>
            <a:fld id="{B8DCD2B3-4096-40EB-99D4-8C9978C9F45E}" type="datetime1">
              <a:rPr lang="en-US"/>
              <a:pPr fontAlgn="base">
                <a:spcBef>
                  <a:spcPct val="0"/>
                </a:spcBef>
                <a:spcAft>
                  <a:spcPct val="0"/>
                </a:spcAft>
                <a:defRPr/>
              </a:pPr>
              <a:t>4/26/2012</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Arial" pitchFamily="34" charset="0"/>
              </a:defRPr>
            </a:lvl1pPr>
          </a:lstStyle>
          <a:p>
            <a:pPr fontAlgn="base">
              <a:spcBef>
                <a:spcPct val="0"/>
              </a:spcBef>
              <a:spcAft>
                <a:spcPct val="0"/>
              </a:spcAft>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pitchFamily="34" charset="0"/>
              </a:defRPr>
            </a:lvl1pPr>
          </a:lstStyle>
          <a:p>
            <a:pPr fontAlgn="base">
              <a:spcBef>
                <a:spcPct val="0"/>
              </a:spcBef>
              <a:spcAft>
                <a:spcPct val="0"/>
              </a:spcAft>
              <a:defRPr/>
            </a:pPr>
            <a:fld id="{41BDDFF7-D179-4A32-B3AF-06921CBD698E}" type="slidenum">
              <a:rPr lang="en-US"/>
              <a:pPr fontAlgn="base">
                <a:spcBef>
                  <a:spcPct val="0"/>
                </a:spcBef>
                <a:spcAft>
                  <a:spcPct val="0"/>
                </a:spcAft>
                <a:defRPr/>
              </a:pPr>
              <a:t>‹#›</a:t>
            </a:fld>
            <a:endParaRPr lang="en-US"/>
          </a:p>
        </p:txBody>
      </p:sp>
    </p:spTree>
    <p:extLst>
      <p:ext uri="{BB962C8B-B14F-4D97-AF65-F5344CB8AC3E}">
        <p14:creationId xmlns:p14="http://schemas.microsoft.com/office/powerpoint/2010/main" val="2603767540"/>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13" r:id="rId6"/>
    <p:sldLayoutId id="2147484214" r:id="rId7"/>
    <p:sldLayoutId id="2147484215" r:id="rId8"/>
    <p:sldLayoutId id="2147484216" r:id="rId9"/>
    <p:sldLayoutId id="2147484217" r:id="rId10"/>
    <p:sldLayoutId id="214748421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EA1EFD-B6FA-4524-8DDB-D70C6E4177A5}" type="datetimeFigureOut">
              <a:rPr lang="en-US" smtClean="0">
                <a:solidFill>
                  <a:prstClr val="black">
                    <a:tint val="75000"/>
                  </a:prstClr>
                </a:solidFill>
              </a:rPr>
              <a:pPr/>
              <a:t>4/26/2012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C2161E-DE29-413E-B481-4519F97D48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15321441"/>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1396E80C-2263-44C9-BB16-402B6E1A2EFD}" type="datetime1">
              <a:rPr lang="en-US">
                <a:solidFill>
                  <a:prstClr val="black">
                    <a:tint val="75000"/>
                  </a:prstClr>
                </a:solidFill>
              </a:rPr>
              <a:pPr>
                <a:defRPr/>
              </a:pPr>
              <a:t>4/26/2012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C9DEDB90-FCE6-4539-8159-91005FF9768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0538323"/>
      </p:ext>
    </p:extLst>
  </p:cSld>
  <p:clrMap bg1="lt1" tx1="dk1" bg2="lt2" tx2="dk2" accent1="accent1" accent2="accent2" accent3="accent3" accent4="accent4" accent5="accent5" accent6="accent6" hlink="hlink" folHlink="folHlink"/>
  <p:sldLayoutIdLst>
    <p:sldLayoutId id="2147484323" r:id="rId1"/>
    <p:sldLayoutId id="2147484324" r:id="rId2"/>
    <p:sldLayoutId id="2147484325" r:id="rId3"/>
    <p:sldLayoutId id="2147484326" r:id="rId4"/>
    <p:sldLayoutId id="2147484327" r:id="rId5"/>
    <p:sldLayoutId id="2147484328" r:id="rId6"/>
    <p:sldLayoutId id="2147484329" r:id="rId7"/>
    <p:sldLayoutId id="2147484330" r:id="rId8"/>
    <p:sldLayoutId id="2147484331" r:id="rId9"/>
    <p:sldLayoutId id="2147484332" r:id="rId10"/>
    <p:sldLayoutId id="214748433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his.cuahsi.org/"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hyperlink" Target="http://www.campbellsci.com/03001-wind-sentry" TargetMode="External"/><Relationship Id="rId9"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4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hyperlink" Target="http://hydrodesktop.codeplex.com/" TargetMode="External"/><Relationship Id="rId2" Type="http://schemas.openxmlformats.org/officeDocument/2006/relationships/image" Target="../media/image24.png"/><Relationship Id="rId1" Type="http://schemas.openxmlformats.org/officeDocument/2006/relationships/slideLayout" Target="../slideLayouts/slideLayout13.xml"/><Relationship Id="rId5" Type="http://schemas.openxmlformats.org/officeDocument/2006/relationships/hyperlink" Target="http://hydrocatalog.codeplex.com/" TargetMode="External"/><Relationship Id="rId4" Type="http://schemas.openxmlformats.org/officeDocument/2006/relationships/hyperlink" Target="http://hydroserver.codeplex.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1.xml"/><Relationship Id="rId5" Type="http://schemas.openxmlformats.org/officeDocument/2006/relationships/image" Target="../media/image2.png"/><Relationship Id="rId4" Type="http://schemas.openxmlformats.org/officeDocument/2006/relationships/hyperlink" Target="http://his.cuahsi.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790762" y="1447800"/>
            <a:ext cx="7562477" cy="2362200"/>
          </a:xfrm>
        </p:spPr>
        <p:txBody>
          <a:bodyPr/>
          <a:lstStyle/>
          <a:p>
            <a:pPr eaLnBrk="1" hangingPunct="1">
              <a:lnSpc>
                <a:spcPct val="80000"/>
              </a:lnSpc>
            </a:pPr>
            <a:r>
              <a:rPr lang="en-US" dirty="0" smtClean="0"/>
              <a:t>The CUAHSI Community Hydrologic Information System</a:t>
            </a:r>
          </a:p>
        </p:txBody>
      </p:sp>
      <p:sp>
        <p:nvSpPr>
          <p:cNvPr id="32774" name="Rectangle 10"/>
          <p:cNvSpPr>
            <a:spLocks noChangeArrowheads="1"/>
          </p:cNvSpPr>
          <p:nvPr/>
        </p:nvSpPr>
        <p:spPr bwMode="auto">
          <a:xfrm>
            <a:off x="1181100" y="3535740"/>
            <a:ext cx="6781800" cy="1384995"/>
          </a:xfrm>
          <a:prstGeom prst="rect">
            <a:avLst/>
          </a:prstGeom>
          <a:noFill/>
          <a:ln w="9525">
            <a:noFill/>
            <a:miter lim="800000"/>
            <a:headEnd/>
            <a:tailEnd/>
          </a:ln>
        </p:spPr>
        <p:txBody>
          <a:bodyPr wrap="square">
            <a:spAutoFit/>
          </a:bodyPr>
          <a:lstStyle/>
          <a:p>
            <a:pPr algn="ctr"/>
            <a:r>
              <a:rPr lang="en-US" sz="2800" b="1" dirty="0" smtClean="0">
                <a:solidFill>
                  <a:srgbClr val="0070C0"/>
                </a:solidFill>
              </a:rPr>
              <a:t>Jeffery S. Horsburgh</a:t>
            </a:r>
          </a:p>
          <a:p>
            <a:pPr algn="ctr"/>
            <a:r>
              <a:rPr lang="en-US" sz="2800" b="1" dirty="0" smtClean="0">
                <a:solidFill>
                  <a:srgbClr val="0070C0"/>
                </a:solidFill>
              </a:rPr>
              <a:t>Utah Water Research Laboratory</a:t>
            </a:r>
          </a:p>
          <a:p>
            <a:pPr algn="ctr"/>
            <a:r>
              <a:rPr lang="en-US" sz="2800" b="1" dirty="0" smtClean="0">
                <a:solidFill>
                  <a:srgbClr val="0070C0"/>
                </a:solidFill>
              </a:rPr>
              <a:t>Utah State University</a:t>
            </a:r>
            <a:endParaRPr lang="en-US" sz="2800" b="1" dirty="0"/>
          </a:p>
        </p:txBody>
      </p:sp>
      <p:grpSp>
        <p:nvGrpSpPr>
          <p:cNvPr id="14" name="Group 11"/>
          <p:cNvGrpSpPr>
            <a:grpSpLocks/>
          </p:cNvGrpSpPr>
          <p:nvPr/>
        </p:nvGrpSpPr>
        <p:grpSpPr bwMode="auto">
          <a:xfrm>
            <a:off x="152400" y="152400"/>
            <a:ext cx="3465513" cy="1300162"/>
            <a:chOff x="228600" y="5232772"/>
            <a:chExt cx="3733800" cy="1400590"/>
          </a:xfrm>
        </p:grpSpPr>
        <p:pic>
          <p:nvPicPr>
            <p:cNvPr id="15" name="Picture 4" descr="cuahsi_logo_4"/>
            <p:cNvPicPr>
              <a:picLocks noChangeAspect="1" noChangeArrowheads="1"/>
            </p:cNvPicPr>
            <p:nvPr/>
          </p:nvPicPr>
          <p:blipFill>
            <a:blip r:embed="rId2" cstate="print"/>
            <a:srcRect r="69569"/>
            <a:stretch>
              <a:fillRect/>
            </a:stretch>
          </p:blipFill>
          <p:spPr bwMode="auto">
            <a:xfrm>
              <a:off x="228600" y="5232772"/>
              <a:ext cx="1447800" cy="1400590"/>
            </a:xfrm>
            <a:prstGeom prst="rect">
              <a:avLst/>
            </a:prstGeom>
            <a:noFill/>
            <a:ln w="9525">
              <a:noFill/>
              <a:miter lim="800000"/>
              <a:headEnd/>
              <a:tailEnd/>
            </a:ln>
          </p:spPr>
        </p:pic>
        <p:sp>
          <p:nvSpPr>
            <p:cNvPr id="16" name="Rectangle 9"/>
            <p:cNvSpPr>
              <a:spLocks noChangeArrowheads="1"/>
            </p:cNvSpPr>
            <p:nvPr/>
          </p:nvSpPr>
          <p:spPr bwMode="auto">
            <a:xfrm>
              <a:off x="1600200" y="5257800"/>
              <a:ext cx="2362200" cy="1326325"/>
            </a:xfrm>
            <a:prstGeom prst="rect">
              <a:avLst/>
            </a:prstGeom>
            <a:noFill/>
            <a:ln w="9525">
              <a:noFill/>
              <a:miter lim="800000"/>
              <a:headEnd/>
              <a:tailEnd/>
            </a:ln>
          </p:spPr>
          <p:txBody>
            <a:bodyPr>
              <a:spAutoFit/>
            </a:bodyPr>
            <a:lstStyle/>
            <a:p>
              <a:pPr>
                <a:lnSpc>
                  <a:spcPct val="90000"/>
                </a:lnSpc>
              </a:pPr>
              <a:r>
                <a:rPr lang="en-US" sz="2800" dirty="0"/>
                <a:t>CUAHSI</a:t>
              </a:r>
            </a:p>
            <a:p>
              <a:pPr>
                <a:lnSpc>
                  <a:spcPct val="80000"/>
                </a:lnSpc>
              </a:pPr>
              <a:r>
                <a:rPr lang="en-US" sz="5400" dirty="0"/>
                <a:t>HIS</a:t>
              </a:r>
            </a:p>
            <a:p>
              <a:pPr>
                <a:lnSpc>
                  <a:spcPct val="40000"/>
                </a:lnSpc>
              </a:pPr>
              <a:r>
                <a:rPr lang="en-US" sz="1400" i="1" dirty="0"/>
                <a:t>Sharing hydrologic data</a:t>
              </a:r>
            </a:p>
          </p:txBody>
        </p:sp>
      </p:grpSp>
      <p:sp>
        <p:nvSpPr>
          <p:cNvPr id="17" name="Subtitle 10"/>
          <p:cNvSpPr>
            <a:spLocks noGrp="1"/>
          </p:cNvSpPr>
          <p:nvPr>
            <p:ph type="subTitle" idx="1"/>
          </p:nvPr>
        </p:nvSpPr>
        <p:spPr>
          <a:xfrm>
            <a:off x="914400" y="1371600"/>
            <a:ext cx="2133600" cy="304800"/>
          </a:xfrm>
        </p:spPr>
        <p:txBody>
          <a:bodyPr>
            <a:normAutofit fontScale="47500" lnSpcReduction="20000"/>
          </a:bodyPr>
          <a:lstStyle/>
          <a:p>
            <a:pPr eaLnBrk="1" hangingPunct="1">
              <a:buFont typeface="Arial" pitchFamily="34" charset="0"/>
              <a:buNone/>
              <a:defRPr/>
            </a:pPr>
            <a:r>
              <a:rPr lang="en-US" dirty="0" smtClean="0">
                <a:hlinkClick r:id="rId3"/>
              </a:rPr>
              <a:t>http://his.cuahsi.org/</a:t>
            </a:r>
            <a:r>
              <a:rPr lang="en-US" dirty="0" smtClean="0"/>
              <a:t> </a:t>
            </a:r>
          </a:p>
        </p:txBody>
      </p:sp>
      <p:pic>
        <p:nvPicPr>
          <p:cNvPr id="18" name="Picture 11" descr="nsf4c"/>
          <p:cNvPicPr>
            <a:picLocks noChangeAspect="1" noChangeArrowheads="1"/>
          </p:cNvPicPr>
          <p:nvPr/>
        </p:nvPicPr>
        <p:blipFill>
          <a:blip r:embed="rId4" cstate="print"/>
          <a:srcRect/>
          <a:stretch>
            <a:fillRect/>
          </a:stretch>
        </p:blipFill>
        <p:spPr bwMode="auto">
          <a:xfrm>
            <a:off x="7924800" y="5715000"/>
            <a:ext cx="995362" cy="966787"/>
          </a:xfrm>
          <a:prstGeom prst="rect">
            <a:avLst/>
          </a:prstGeom>
          <a:noFill/>
          <a:ln w="9525">
            <a:noFill/>
            <a:miter lim="800000"/>
            <a:headEnd/>
            <a:tailEnd/>
          </a:ln>
        </p:spPr>
      </p:pic>
      <p:sp>
        <p:nvSpPr>
          <p:cNvPr id="19" name="Text Box 12"/>
          <p:cNvSpPr txBox="1">
            <a:spLocks noChangeArrowheads="1"/>
          </p:cNvSpPr>
          <p:nvPr/>
        </p:nvSpPr>
        <p:spPr bwMode="auto">
          <a:xfrm>
            <a:off x="6410325" y="5943600"/>
            <a:ext cx="1666875" cy="641350"/>
          </a:xfrm>
          <a:prstGeom prst="rect">
            <a:avLst/>
          </a:prstGeom>
          <a:noFill/>
          <a:ln w="9525" algn="ctr">
            <a:noFill/>
            <a:miter lim="800000"/>
            <a:headEnd/>
            <a:tailEnd/>
          </a:ln>
        </p:spPr>
        <p:txBody>
          <a:bodyPr>
            <a:spAutoFit/>
          </a:bodyPr>
          <a:lstStyle/>
          <a:p>
            <a:pPr defTabSz="4389438"/>
            <a:r>
              <a:rPr lang="en-US" dirty="0"/>
              <a:t>Support</a:t>
            </a:r>
          </a:p>
          <a:p>
            <a:pPr defTabSz="4389438"/>
            <a:r>
              <a:rPr lang="en-US" dirty="0"/>
              <a:t>EAR 0622374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041"/>
            <a:ext cx="5360283" cy="1127159"/>
          </a:xfrm>
        </p:spPr>
        <p:txBody>
          <a:bodyPr>
            <a:normAutofit fontScale="90000"/>
          </a:bodyPr>
          <a:lstStyle/>
          <a:p>
            <a:r>
              <a:rPr lang="en-US" dirty="0" smtClean="0"/>
              <a:t>Hydrologic Data Challenges</a:t>
            </a:r>
            <a:endParaRPr lang="en-US" dirty="0"/>
          </a:p>
        </p:txBody>
      </p:sp>
      <p:sp>
        <p:nvSpPr>
          <p:cNvPr id="3" name="Content Placeholder 2"/>
          <p:cNvSpPr>
            <a:spLocks noGrp="1"/>
          </p:cNvSpPr>
          <p:nvPr>
            <p:ph idx="1"/>
          </p:nvPr>
        </p:nvSpPr>
        <p:spPr>
          <a:xfrm>
            <a:off x="533400" y="1341262"/>
            <a:ext cx="4369361" cy="4525963"/>
          </a:xfrm>
        </p:spPr>
        <p:txBody>
          <a:bodyPr>
            <a:noAutofit/>
          </a:bodyPr>
          <a:lstStyle/>
          <a:p>
            <a:r>
              <a:rPr lang="en-US" sz="2000" dirty="0" smtClean="0"/>
              <a:t>From dispersed federal agencies</a:t>
            </a:r>
          </a:p>
          <a:p>
            <a:r>
              <a:rPr lang="en-US" sz="2000" dirty="0" smtClean="0"/>
              <a:t>From investigators collected for different purposes</a:t>
            </a:r>
          </a:p>
          <a:p>
            <a:r>
              <a:rPr lang="en-US" sz="2000" dirty="0" smtClean="0"/>
              <a:t>Different formats</a:t>
            </a:r>
          </a:p>
          <a:p>
            <a:pPr lvl="1"/>
            <a:r>
              <a:rPr lang="en-US" sz="1800" dirty="0" smtClean="0"/>
              <a:t>Points</a:t>
            </a:r>
          </a:p>
          <a:p>
            <a:pPr lvl="1"/>
            <a:r>
              <a:rPr lang="en-US" sz="1800" dirty="0" smtClean="0"/>
              <a:t>Lines</a:t>
            </a:r>
          </a:p>
          <a:p>
            <a:pPr lvl="1"/>
            <a:r>
              <a:rPr lang="en-US" sz="1800" dirty="0" smtClean="0"/>
              <a:t>Polygons</a:t>
            </a:r>
          </a:p>
          <a:p>
            <a:pPr lvl="1"/>
            <a:r>
              <a:rPr lang="en-US" sz="1800" dirty="0" smtClean="0"/>
              <a:t>Fields</a:t>
            </a:r>
          </a:p>
          <a:p>
            <a:pPr lvl="1"/>
            <a:r>
              <a:rPr lang="en-US" sz="1800" dirty="0" smtClean="0"/>
              <a:t>Time Series</a:t>
            </a:r>
          </a:p>
          <a:p>
            <a:pPr marL="0" indent="0">
              <a:buNone/>
            </a:pPr>
            <a:endParaRPr lang="en-US" sz="2000" dirty="0" smtClean="0"/>
          </a:p>
          <a:p>
            <a:pPr marL="0" indent="0">
              <a:buNone/>
            </a:pPr>
            <a:endParaRPr lang="en-US" sz="2000" dirty="0"/>
          </a:p>
        </p:txBody>
      </p:sp>
      <p:grpSp>
        <p:nvGrpSpPr>
          <p:cNvPr id="4" name="Group 18"/>
          <p:cNvGrpSpPr>
            <a:grpSpLocks/>
          </p:cNvGrpSpPr>
          <p:nvPr/>
        </p:nvGrpSpPr>
        <p:grpSpPr bwMode="auto">
          <a:xfrm>
            <a:off x="5038987" y="2347441"/>
            <a:ext cx="2276213" cy="2122164"/>
            <a:chOff x="3108865" y="609284"/>
            <a:chExt cx="3011220" cy="2808993"/>
          </a:xfrm>
        </p:grpSpPr>
        <p:pic>
          <p:nvPicPr>
            <p:cNvPr id="5" name="Picture 4" descr="rain-gauge-platform-400"/>
            <p:cNvPicPr>
              <a:picLocks noChangeAspect="1" noChangeArrowheads="1"/>
            </p:cNvPicPr>
            <p:nvPr/>
          </p:nvPicPr>
          <p:blipFill>
            <a:blip r:embed="rId2" cstate="print"/>
            <a:srcRect l="6047" r="9295"/>
            <a:stretch>
              <a:fillRect/>
            </a:stretch>
          </p:blipFill>
          <p:spPr bwMode="auto">
            <a:xfrm>
              <a:off x="3108865" y="1470049"/>
              <a:ext cx="2921508" cy="1948228"/>
            </a:xfrm>
            <a:prstGeom prst="rect">
              <a:avLst/>
            </a:prstGeom>
            <a:noFill/>
            <a:ln w="9525">
              <a:noFill/>
              <a:miter lim="800000"/>
              <a:headEnd/>
              <a:tailEnd/>
            </a:ln>
            <a:effectLst>
              <a:outerShdw blurRad="127000" dist="63500" dir="2700000">
                <a:srgbClr val="000000">
                  <a:alpha val="40000"/>
                </a:srgbClr>
              </a:outerShdw>
            </a:effectLst>
          </p:spPr>
        </p:pic>
        <p:sp>
          <p:nvSpPr>
            <p:cNvPr id="6" name="Text Box 4"/>
            <p:cNvSpPr txBox="1">
              <a:spLocks noChangeArrowheads="1"/>
            </p:cNvSpPr>
            <p:nvPr/>
          </p:nvSpPr>
          <p:spPr bwMode="auto">
            <a:xfrm>
              <a:off x="3108865" y="609284"/>
              <a:ext cx="3011220" cy="855513"/>
            </a:xfrm>
            <a:prstGeom prst="rect">
              <a:avLst/>
            </a:prstGeom>
            <a:noFill/>
            <a:ln w="9525">
              <a:noFill/>
              <a:miter lim="800000"/>
              <a:headEnd/>
              <a:tailEnd/>
            </a:ln>
          </p:spPr>
          <p:txBody>
            <a:bodyPr wrap="square">
              <a:spAutoFit/>
            </a:bodyPr>
            <a:lstStyle/>
            <a:p>
              <a:pPr algn="ctr" eaLnBrk="0" hangingPunct="0">
                <a:spcBef>
                  <a:spcPct val="50000"/>
                </a:spcBef>
                <a:defRPr/>
              </a:pPr>
              <a:r>
                <a:rPr lang="en-US" dirty="0" smtClean="0">
                  <a:effectLst>
                    <a:outerShdw blurRad="38100" dist="38100" dir="2700000" algn="tl">
                      <a:srgbClr val="000000">
                        <a:alpha val="43137"/>
                      </a:srgbClr>
                    </a:outerShdw>
                  </a:effectLst>
                </a:rPr>
                <a:t>Rainfall and Meteorology</a:t>
              </a:r>
              <a:endParaRPr lang="en-US" dirty="0">
                <a:effectLst>
                  <a:outerShdw blurRad="38100" dist="38100" dir="2700000" algn="tl">
                    <a:srgbClr val="000000">
                      <a:alpha val="43137"/>
                    </a:srgbClr>
                  </a:outerShdw>
                </a:effectLst>
              </a:endParaRPr>
            </a:p>
          </p:txBody>
        </p:sp>
      </p:grpSp>
      <p:pic>
        <p:nvPicPr>
          <p:cNvPr id="8" name="Picture 7" descr="stream3"/>
          <p:cNvPicPr>
            <a:picLocks noChangeArrowheads="1"/>
          </p:cNvPicPr>
          <p:nvPr/>
        </p:nvPicPr>
        <p:blipFill>
          <a:blip r:embed="rId3" cstate="print"/>
          <a:stretch>
            <a:fillRect/>
          </a:stretch>
        </p:blipFill>
        <p:spPr bwMode="auto">
          <a:xfrm>
            <a:off x="7543800" y="486260"/>
            <a:ext cx="1413893" cy="1935616"/>
          </a:xfrm>
          <a:prstGeom prst="rect">
            <a:avLst/>
          </a:prstGeom>
          <a:noFill/>
          <a:ln w="9525">
            <a:noFill/>
            <a:miter lim="800000"/>
            <a:headEnd/>
            <a:tailEnd/>
          </a:ln>
          <a:effectLst>
            <a:outerShdw blurRad="127000" dist="63500" dir="2700000">
              <a:srgbClr val="000000">
                <a:alpha val="40000"/>
              </a:srgbClr>
            </a:outerShdw>
          </a:effectLst>
        </p:spPr>
      </p:pic>
      <p:sp>
        <p:nvSpPr>
          <p:cNvPr id="9" name="Text Box 7"/>
          <p:cNvSpPr txBox="1">
            <a:spLocks noChangeArrowheads="1"/>
          </p:cNvSpPr>
          <p:nvPr/>
        </p:nvSpPr>
        <p:spPr bwMode="auto">
          <a:xfrm>
            <a:off x="7421557" y="76200"/>
            <a:ext cx="1722443" cy="369332"/>
          </a:xfrm>
          <a:prstGeom prst="rect">
            <a:avLst/>
          </a:prstGeom>
          <a:noFill/>
          <a:ln w="9525">
            <a:noFill/>
            <a:miter lim="800000"/>
            <a:headEnd/>
            <a:tailEnd/>
          </a:ln>
        </p:spPr>
        <p:txBody>
          <a:bodyPr>
            <a:spAutoFit/>
          </a:bodyPr>
          <a:lstStyle/>
          <a:p>
            <a:pPr algn="ctr" eaLnBrk="0" hangingPunct="0">
              <a:spcBef>
                <a:spcPct val="50000"/>
              </a:spcBef>
              <a:defRPr/>
            </a:pPr>
            <a:r>
              <a:rPr lang="en-US" dirty="0">
                <a:effectLst>
                  <a:outerShdw blurRad="38100" dist="38100" dir="2700000" algn="tl">
                    <a:srgbClr val="000000">
                      <a:alpha val="43137"/>
                    </a:srgbClr>
                  </a:outerShdw>
                </a:effectLst>
              </a:rPr>
              <a:t>Water quantity</a:t>
            </a:r>
          </a:p>
        </p:txBody>
      </p:sp>
      <p:grpSp>
        <p:nvGrpSpPr>
          <p:cNvPr id="13" name="Group 20"/>
          <p:cNvGrpSpPr>
            <a:grpSpLocks/>
          </p:cNvGrpSpPr>
          <p:nvPr/>
        </p:nvGrpSpPr>
        <p:grpSpPr bwMode="auto">
          <a:xfrm>
            <a:off x="7543800" y="2402079"/>
            <a:ext cx="1447800" cy="2067526"/>
            <a:chOff x="6626225" y="1290638"/>
            <a:chExt cx="1600200" cy="2319631"/>
          </a:xfrm>
        </p:grpSpPr>
        <p:pic>
          <p:nvPicPr>
            <p:cNvPr id="14" name="Picture 6" descr="tdr"/>
            <p:cNvPicPr>
              <a:picLocks noChangeAspect="1" noChangeArrowheads="1"/>
            </p:cNvPicPr>
            <p:nvPr/>
          </p:nvPicPr>
          <p:blipFill>
            <a:blip r:embed="rId4" cstate="print"/>
            <a:srcRect t="15483"/>
            <a:stretch>
              <a:fillRect/>
            </a:stretch>
          </p:blipFill>
          <p:spPr bwMode="auto">
            <a:xfrm>
              <a:off x="6626225" y="1668511"/>
              <a:ext cx="1600200" cy="1941758"/>
            </a:xfrm>
            <a:prstGeom prst="rect">
              <a:avLst/>
            </a:prstGeom>
            <a:noFill/>
            <a:ln w="9525">
              <a:noFill/>
              <a:miter lim="800000"/>
              <a:headEnd/>
              <a:tailEnd/>
            </a:ln>
            <a:effectLst>
              <a:outerShdw blurRad="127000" dist="63500" dir="2700000">
                <a:srgbClr val="000000">
                  <a:alpha val="40000"/>
                </a:srgbClr>
              </a:outerShdw>
            </a:effectLst>
          </p:spPr>
        </p:pic>
        <p:sp>
          <p:nvSpPr>
            <p:cNvPr id="15" name="Text Box 18"/>
            <p:cNvSpPr txBox="1">
              <a:spLocks noChangeArrowheads="1"/>
            </p:cNvSpPr>
            <p:nvPr/>
          </p:nvSpPr>
          <p:spPr bwMode="auto">
            <a:xfrm>
              <a:off x="6761163" y="1290638"/>
              <a:ext cx="1465262" cy="369379"/>
            </a:xfrm>
            <a:prstGeom prst="rect">
              <a:avLst/>
            </a:prstGeom>
            <a:noFill/>
            <a:ln w="9525">
              <a:noFill/>
              <a:miter lim="800000"/>
              <a:headEnd/>
              <a:tailEnd/>
            </a:ln>
          </p:spPr>
          <p:txBody>
            <a:bodyPr>
              <a:spAutoFit/>
            </a:bodyPr>
            <a:lstStyle/>
            <a:p>
              <a:pPr algn="ctr" eaLnBrk="0" hangingPunct="0">
                <a:spcBef>
                  <a:spcPct val="50000"/>
                </a:spcBef>
                <a:defRPr/>
              </a:pPr>
              <a:r>
                <a:rPr lang="en-US" dirty="0">
                  <a:effectLst>
                    <a:outerShdw blurRad="38100" dist="38100" dir="2700000" algn="tl">
                      <a:srgbClr val="000000">
                        <a:alpha val="43137"/>
                      </a:srgbClr>
                    </a:outerShdw>
                  </a:effectLst>
                </a:rPr>
                <a:t>Soil water </a:t>
              </a:r>
            </a:p>
          </p:txBody>
        </p:sp>
      </p:grpSp>
      <p:grpSp>
        <p:nvGrpSpPr>
          <p:cNvPr id="16" name="Group 21"/>
          <p:cNvGrpSpPr>
            <a:grpSpLocks/>
          </p:cNvGrpSpPr>
          <p:nvPr/>
        </p:nvGrpSpPr>
        <p:grpSpPr bwMode="auto">
          <a:xfrm>
            <a:off x="7543800" y="4549548"/>
            <a:ext cx="1447800" cy="2123684"/>
            <a:chOff x="6626225" y="3835400"/>
            <a:chExt cx="1600200" cy="2321794"/>
          </a:xfrm>
        </p:grpSpPr>
        <p:sp>
          <p:nvSpPr>
            <p:cNvPr id="17" name="Text Box 10"/>
            <p:cNvSpPr txBox="1">
              <a:spLocks noChangeArrowheads="1"/>
            </p:cNvSpPr>
            <p:nvPr/>
          </p:nvSpPr>
          <p:spPr bwMode="auto">
            <a:xfrm>
              <a:off x="6626225" y="3835400"/>
              <a:ext cx="1600200" cy="369218"/>
            </a:xfrm>
            <a:prstGeom prst="rect">
              <a:avLst/>
            </a:prstGeom>
            <a:noFill/>
            <a:ln w="9525">
              <a:noFill/>
              <a:miter lim="800000"/>
              <a:headEnd/>
              <a:tailEnd/>
            </a:ln>
          </p:spPr>
          <p:txBody>
            <a:bodyPr>
              <a:spAutoFit/>
            </a:bodyPr>
            <a:lstStyle/>
            <a:p>
              <a:pPr algn="ctr" eaLnBrk="0" hangingPunct="0">
                <a:spcBef>
                  <a:spcPct val="50000"/>
                </a:spcBef>
                <a:defRPr/>
              </a:pPr>
              <a:r>
                <a:rPr lang="en-US" dirty="0">
                  <a:effectLst>
                    <a:outerShdw blurRad="38100" dist="38100" dir="2700000" algn="tl">
                      <a:srgbClr val="000000">
                        <a:alpha val="43137"/>
                      </a:srgbClr>
                    </a:outerShdw>
                  </a:effectLst>
                </a:rPr>
                <a:t>Groundwater</a:t>
              </a:r>
            </a:p>
          </p:txBody>
        </p:sp>
        <p:pic>
          <p:nvPicPr>
            <p:cNvPr id="18" name="Picture 2"/>
            <p:cNvPicPr>
              <a:picLocks noChangeAspect="1" noChangeArrowheads="1"/>
            </p:cNvPicPr>
            <p:nvPr/>
          </p:nvPicPr>
          <p:blipFill>
            <a:blip r:embed="rId5" cstate="print"/>
            <a:srcRect b="3039"/>
            <a:stretch>
              <a:fillRect/>
            </a:stretch>
          </p:blipFill>
          <p:spPr bwMode="auto">
            <a:xfrm>
              <a:off x="6626225" y="4224218"/>
              <a:ext cx="1600200" cy="1932976"/>
            </a:xfrm>
            <a:prstGeom prst="rect">
              <a:avLst/>
            </a:prstGeom>
            <a:noFill/>
            <a:ln w="9525">
              <a:noFill/>
              <a:miter lim="800000"/>
              <a:headEnd/>
              <a:tailEnd/>
            </a:ln>
            <a:effectLst>
              <a:outerShdw blurRad="127000" dist="63500" dir="2700000">
                <a:srgbClr val="000000">
                  <a:alpha val="40000"/>
                </a:srgbClr>
              </a:outerShdw>
            </a:effectLst>
          </p:spPr>
        </p:pic>
      </p:grpSp>
      <p:sp>
        <p:nvSpPr>
          <p:cNvPr id="19" name="Text Box 7"/>
          <p:cNvSpPr txBox="1">
            <a:spLocks noChangeArrowheads="1"/>
          </p:cNvSpPr>
          <p:nvPr/>
        </p:nvSpPr>
        <p:spPr bwMode="auto">
          <a:xfrm>
            <a:off x="5343087" y="76200"/>
            <a:ext cx="1600200" cy="369332"/>
          </a:xfrm>
          <a:prstGeom prst="rect">
            <a:avLst/>
          </a:prstGeom>
          <a:noFill/>
          <a:ln w="9525">
            <a:noFill/>
            <a:miter lim="800000"/>
            <a:headEnd/>
            <a:tailEnd/>
          </a:ln>
        </p:spPr>
        <p:txBody>
          <a:bodyPr>
            <a:spAutoFit/>
          </a:bodyPr>
          <a:lstStyle/>
          <a:p>
            <a:pPr algn="ctr" eaLnBrk="0" hangingPunct="0">
              <a:spcBef>
                <a:spcPct val="50000"/>
              </a:spcBef>
              <a:defRPr/>
            </a:pPr>
            <a:r>
              <a:rPr lang="en-US" dirty="0">
                <a:effectLst>
                  <a:outerShdw blurRad="38100" dist="38100" dir="2700000" algn="tl">
                    <a:srgbClr val="000000">
                      <a:alpha val="43137"/>
                    </a:srgbClr>
                  </a:outerShdw>
                </a:effectLst>
              </a:rPr>
              <a:t>Water quality </a:t>
            </a:r>
          </a:p>
        </p:txBody>
      </p:sp>
      <p:pic>
        <p:nvPicPr>
          <p:cNvPr id="20" name="Picture 5" descr="Contaminants biologists monitoring water quality"/>
          <p:cNvPicPr>
            <a:picLocks noChangeAspect="1" noChangeArrowheads="1"/>
          </p:cNvPicPr>
          <p:nvPr/>
        </p:nvPicPr>
        <p:blipFill>
          <a:blip r:embed="rId6" cstate="print"/>
          <a:srcRect b="22210"/>
          <a:stretch>
            <a:fillRect/>
          </a:stretch>
        </p:blipFill>
        <p:spPr bwMode="auto">
          <a:xfrm>
            <a:off x="5343087" y="486260"/>
            <a:ext cx="1600200" cy="1915820"/>
          </a:xfrm>
          <a:prstGeom prst="rect">
            <a:avLst/>
          </a:prstGeom>
          <a:noFill/>
          <a:ln w="9525">
            <a:noFill/>
            <a:miter lim="800000"/>
            <a:headEnd/>
            <a:tailEnd/>
          </a:ln>
          <a:effectLst>
            <a:outerShdw blurRad="127000" dist="63500" dir="2700000">
              <a:srgbClr val="000000">
                <a:alpha val="40000"/>
              </a:srgbClr>
            </a:outerShdw>
          </a:effectLst>
        </p:spPr>
      </p:pic>
      <p:pic>
        <p:nvPicPr>
          <p:cNvPr id="22" name="Picture 9"/>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902761" y="5052919"/>
            <a:ext cx="2529682" cy="1397694"/>
          </a:xfrm>
          <a:prstGeom prst="rect">
            <a:avLst/>
          </a:prstGeom>
          <a:noFill/>
          <a:ln w="9525">
            <a:noFill/>
            <a:miter lim="800000"/>
            <a:headEnd/>
            <a:tailEnd/>
          </a:ln>
        </p:spPr>
      </p:pic>
      <p:sp>
        <p:nvSpPr>
          <p:cNvPr id="23" name="TextBox 24"/>
          <p:cNvSpPr txBox="1">
            <a:spLocks noChangeArrowheads="1"/>
          </p:cNvSpPr>
          <p:nvPr/>
        </p:nvSpPr>
        <p:spPr bwMode="auto">
          <a:xfrm>
            <a:off x="5817161" y="4748119"/>
            <a:ext cx="494046" cy="369332"/>
          </a:xfrm>
          <a:prstGeom prst="rect">
            <a:avLst/>
          </a:prstGeom>
          <a:noFill/>
          <a:ln w="9525">
            <a:noFill/>
            <a:miter lim="800000"/>
            <a:headEnd/>
            <a:tailEnd/>
          </a:ln>
        </p:spPr>
        <p:txBody>
          <a:bodyPr wrap="none">
            <a:spAutoFit/>
          </a:bodyPr>
          <a:lstStyle/>
          <a:p>
            <a:r>
              <a:rPr lang="en-US" dirty="0" smtClean="0">
                <a:solidFill>
                  <a:prstClr val="black"/>
                </a:solidFill>
                <a:effectLst>
                  <a:outerShdw blurRad="38100" dist="38100" dir="2700000" algn="tl">
                    <a:srgbClr val="000000">
                      <a:alpha val="43137"/>
                    </a:srgbClr>
                  </a:outerShdw>
                </a:effectLst>
              </a:rPr>
              <a:t>GIS</a:t>
            </a:r>
            <a:endParaRPr lang="en-US" dirty="0">
              <a:solidFill>
                <a:prstClr val="black"/>
              </a:solidFill>
              <a:effectLst>
                <a:outerShdw blurRad="38100" dist="38100" dir="2700000" algn="tl">
                  <a:srgbClr val="000000">
                    <a:alpha val="43137"/>
                  </a:srgbClr>
                </a:outerShdw>
              </a:effectLst>
            </a:endParaRPr>
          </a:p>
        </p:txBody>
      </p:sp>
      <p:sp>
        <p:nvSpPr>
          <p:cNvPr id="7" name="TextBox 6"/>
          <p:cNvSpPr txBox="1"/>
          <p:nvPr/>
        </p:nvSpPr>
        <p:spPr>
          <a:xfrm>
            <a:off x="533400" y="4486509"/>
            <a:ext cx="3810000" cy="523220"/>
          </a:xfrm>
          <a:prstGeom prst="rect">
            <a:avLst/>
          </a:prstGeom>
          <a:noFill/>
        </p:spPr>
        <p:txBody>
          <a:bodyPr wrap="square" rtlCol="0">
            <a:spAutoFit/>
          </a:bodyPr>
          <a:lstStyle/>
          <a:p>
            <a:r>
              <a:rPr lang="en-US" sz="2800" dirty="0" smtClean="0">
                <a:solidFill>
                  <a:srgbClr val="FF0000"/>
                </a:solidFill>
              </a:rPr>
              <a:t>Data Heterogeneity</a:t>
            </a:r>
            <a:endParaRPr lang="en-US" sz="2800" dirty="0">
              <a:solidFill>
                <a:srgbClr val="FF0000"/>
              </a:solidFill>
            </a:endParaRPr>
          </a:p>
        </p:txBody>
      </p:sp>
      <p:sp>
        <p:nvSpPr>
          <p:cNvPr id="21" name="Title 1"/>
          <p:cNvSpPr txBox="1">
            <a:spLocks/>
          </p:cNvSpPr>
          <p:nvPr/>
        </p:nvSpPr>
        <p:spPr>
          <a:xfrm>
            <a:off x="152400" y="4788153"/>
            <a:ext cx="4648200" cy="192722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smtClean="0">
                <a:solidFill>
                  <a:srgbClr val="7030A0"/>
                </a:solidFill>
              </a:rPr>
              <a:t>The way that data is organized can enhance or inhibit the analysis that can be done</a:t>
            </a:r>
            <a:endParaRPr lang="en-US" sz="2800" dirty="0" smtClean="0">
              <a:solidFill>
                <a:srgbClr val="7030A0"/>
              </a:solidFill>
            </a:endParaRPr>
          </a:p>
        </p:txBody>
      </p:sp>
    </p:spTree>
    <p:extLst>
      <p:ext uri="{BB962C8B-B14F-4D97-AF65-F5344CB8AC3E}">
        <p14:creationId xmlns:p14="http://schemas.microsoft.com/office/powerpoint/2010/main" val="356208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7938"/>
            <a:ext cx="8229600" cy="1042987"/>
          </a:xfrm>
        </p:spPr>
        <p:txBody>
          <a:bodyPr/>
          <a:lstStyle/>
          <a:p>
            <a:r>
              <a:rPr lang="en-US" smtClean="0">
                <a:solidFill>
                  <a:srgbClr val="000000"/>
                </a:solidFill>
              </a:rPr>
              <a:t>CUAHSI HIS</a:t>
            </a:r>
            <a:endParaRPr lang="en-US" smtClean="0">
              <a:solidFill>
                <a:srgbClr val="FF0000"/>
              </a:solidFill>
            </a:endParaRPr>
          </a:p>
        </p:txBody>
      </p:sp>
      <p:sp>
        <p:nvSpPr>
          <p:cNvPr id="60" name="TextBox 59"/>
          <p:cNvSpPr txBox="1"/>
          <p:nvPr/>
        </p:nvSpPr>
        <p:spPr>
          <a:xfrm>
            <a:off x="544513" y="858838"/>
            <a:ext cx="8304212" cy="1200150"/>
          </a:xfrm>
          <a:prstGeom prst="rect">
            <a:avLst/>
          </a:prstGeom>
          <a:noFill/>
        </p:spPr>
        <p:txBody>
          <a:bodyPr>
            <a:spAutoFit/>
          </a:bodyPr>
          <a:lstStyle/>
          <a:p>
            <a:pPr fontAlgn="auto">
              <a:spcBef>
                <a:spcPts val="0"/>
              </a:spcBef>
              <a:spcAft>
                <a:spcPts val="0"/>
              </a:spcAft>
              <a:defRPr/>
            </a:pPr>
            <a:r>
              <a:rPr lang="en-US" kern="0" dirty="0">
                <a:solidFill>
                  <a:sysClr val="windowText" lastClr="000000"/>
                </a:solidFill>
                <a:latin typeface="Arial" pitchFamily="34" charset="0"/>
              </a:rPr>
              <a:t>The CUAHSI Hydrologic Information System (HIS) is an internet based system to support the sharing of hydrologic data. It is comprised of hydrologic databases and servers connected through web services as well as software for data publication, discovery and access. </a:t>
            </a:r>
          </a:p>
        </p:txBody>
      </p:sp>
      <p:grpSp>
        <p:nvGrpSpPr>
          <p:cNvPr id="2" name="Group 27"/>
          <p:cNvGrpSpPr>
            <a:grpSpLocks/>
          </p:cNvGrpSpPr>
          <p:nvPr/>
        </p:nvGrpSpPr>
        <p:grpSpPr bwMode="auto">
          <a:xfrm>
            <a:off x="955675" y="1816100"/>
            <a:ext cx="7751763" cy="4611688"/>
            <a:chOff x="792163" y="1924735"/>
            <a:chExt cx="7891462" cy="4695825"/>
          </a:xfrm>
        </p:grpSpPr>
        <p:sp>
          <p:nvSpPr>
            <p:cNvPr id="61" name="Rectangle 60"/>
            <p:cNvSpPr/>
            <p:nvPr/>
          </p:nvSpPr>
          <p:spPr>
            <a:xfrm>
              <a:off x="3418341" y="2380578"/>
              <a:ext cx="2338510" cy="877740"/>
            </a:xfrm>
            <a:prstGeom prst="rect">
              <a:avLst/>
            </a:prstGeom>
            <a:solidFill>
              <a:srgbClr val="4F81BD"/>
            </a:solidFill>
            <a:ln w="25400" cap="flat" cmpd="sng" algn="ctr">
              <a:solidFill>
                <a:srgbClr val="4F81BD">
                  <a:shade val="50000"/>
                </a:srgbClr>
              </a:solidFill>
              <a:prstDash val="solid"/>
            </a:ln>
            <a:effectLst/>
          </p:spPr>
          <p:txBody>
            <a:bodyPr anchor="b"/>
            <a:lstStyle/>
            <a:p>
              <a:pPr algn="ctr" fontAlgn="auto">
                <a:spcBef>
                  <a:spcPts val="0"/>
                </a:spcBef>
                <a:spcAft>
                  <a:spcPts val="0"/>
                </a:spcAft>
                <a:defRPr/>
              </a:pPr>
              <a:r>
                <a:rPr lang="en-US" kern="0" dirty="0">
                  <a:solidFill>
                    <a:sysClr val="window" lastClr="FFFFFF"/>
                  </a:solidFill>
                  <a:latin typeface="Calibri"/>
                </a:rPr>
                <a:t>Data Discovery and Integration platform</a:t>
              </a:r>
            </a:p>
          </p:txBody>
        </p:sp>
        <p:sp>
          <p:nvSpPr>
            <p:cNvPr id="62" name="Rectangle 61"/>
            <p:cNvSpPr/>
            <p:nvPr/>
          </p:nvSpPr>
          <p:spPr>
            <a:xfrm>
              <a:off x="792163" y="5096235"/>
              <a:ext cx="2113871" cy="877740"/>
            </a:xfrm>
            <a:prstGeom prst="rect">
              <a:avLst/>
            </a:prstGeom>
            <a:solidFill>
              <a:srgbClr val="4F81BD"/>
            </a:solidFill>
            <a:ln w="25400" cap="flat" cmpd="sng" algn="ctr">
              <a:solidFill>
                <a:srgbClr val="4F81BD">
                  <a:shade val="50000"/>
                </a:srgbClr>
              </a:solidFill>
              <a:prstDash val="solid"/>
            </a:ln>
            <a:effectLst/>
          </p:spPr>
          <p:txBody>
            <a:bodyPr anchor="b"/>
            <a:lstStyle/>
            <a:p>
              <a:pPr algn="ctr" fontAlgn="auto">
                <a:spcBef>
                  <a:spcPts val="0"/>
                </a:spcBef>
                <a:spcAft>
                  <a:spcPts val="0"/>
                </a:spcAft>
                <a:defRPr/>
              </a:pPr>
              <a:r>
                <a:rPr lang="en-US" kern="0" dirty="0">
                  <a:solidFill>
                    <a:sysClr val="window" lastClr="FFFFFF"/>
                  </a:solidFill>
                  <a:latin typeface="Calibri"/>
                </a:rPr>
                <a:t>Data Publication platform</a:t>
              </a:r>
            </a:p>
          </p:txBody>
        </p:sp>
        <p:sp>
          <p:nvSpPr>
            <p:cNvPr id="63" name="Rectangle 62"/>
            <p:cNvSpPr/>
            <p:nvPr/>
          </p:nvSpPr>
          <p:spPr>
            <a:xfrm>
              <a:off x="6572986" y="5089769"/>
              <a:ext cx="2110639" cy="877740"/>
            </a:xfrm>
            <a:prstGeom prst="rect">
              <a:avLst/>
            </a:prstGeom>
            <a:solidFill>
              <a:srgbClr val="4F81BD"/>
            </a:solidFill>
            <a:ln w="25400" cap="flat" cmpd="sng" algn="ctr">
              <a:solidFill>
                <a:srgbClr val="4F81BD">
                  <a:shade val="50000"/>
                </a:srgbClr>
              </a:solidFill>
              <a:prstDash val="solid"/>
            </a:ln>
            <a:effectLst/>
          </p:spPr>
          <p:txBody>
            <a:bodyPr anchor="b"/>
            <a:lstStyle/>
            <a:p>
              <a:pPr algn="ctr" fontAlgn="auto">
                <a:spcBef>
                  <a:spcPts val="0"/>
                </a:spcBef>
                <a:spcAft>
                  <a:spcPts val="0"/>
                </a:spcAft>
                <a:defRPr/>
              </a:pPr>
              <a:r>
                <a:rPr lang="en-US" kern="0" dirty="0">
                  <a:solidFill>
                    <a:sysClr val="window" lastClr="FFFFFF"/>
                  </a:solidFill>
                  <a:latin typeface="Calibri"/>
                </a:rPr>
                <a:t>Data Synthesis and Research platform</a:t>
              </a:r>
            </a:p>
          </p:txBody>
        </p:sp>
        <p:cxnSp>
          <p:nvCxnSpPr>
            <p:cNvPr id="34824" name="Straight Arrow Connector 63"/>
            <p:cNvCxnSpPr>
              <a:cxnSpLocks noChangeShapeType="1"/>
              <a:stCxn id="62" idx="0"/>
              <a:endCxn id="61" idx="2"/>
            </p:cNvCxnSpPr>
            <p:nvPr/>
          </p:nvCxnSpPr>
          <p:spPr bwMode="auto">
            <a:xfrm rot="5400000" flipH="1" flipV="1">
              <a:off x="2299141" y="2808533"/>
              <a:ext cx="1838324" cy="2737729"/>
            </a:xfrm>
            <a:prstGeom prst="straightConnector1">
              <a:avLst/>
            </a:prstGeom>
            <a:noFill/>
            <a:ln w="57150" algn="ctr">
              <a:solidFill>
                <a:srgbClr val="4A7EBB"/>
              </a:solidFill>
              <a:round/>
              <a:headEnd/>
              <a:tailEnd type="arrow" w="med" len="med"/>
            </a:ln>
          </p:spPr>
        </p:cxnSp>
        <p:cxnSp>
          <p:nvCxnSpPr>
            <p:cNvPr id="34825" name="Straight Arrow Connector 64"/>
            <p:cNvCxnSpPr>
              <a:cxnSpLocks noChangeShapeType="1"/>
            </p:cNvCxnSpPr>
            <p:nvPr/>
          </p:nvCxnSpPr>
          <p:spPr bwMode="auto">
            <a:xfrm rot="16200000" flipH="1">
              <a:off x="5153025" y="2616885"/>
              <a:ext cx="1866900" cy="3079750"/>
            </a:xfrm>
            <a:prstGeom prst="straightConnector1">
              <a:avLst/>
            </a:prstGeom>
            <a:noFill/>
            <a:ln w="57150" algn="ctr">
              <a:solidFill>
                <a:srgbClr val="4A7EBB"/>
              </a:solidFill>
              <a:round/>
              <a:headEnd/>
              <a:tailEnd type="arrow" w="med" len="med"/>
            </a:ln>
          </p:spPr>
        </p:cxnSp>
        <p:cxnSp>
          <p:nvCxnSpPr>
            <p:cNvPr id="34826" name="Straight Arrow Connector 65"/>
            <p:cNvCxnSpPr>
              <a:cxnSpLocks noChangeShapeType="1"/>
              <a:stCxn id="62" idx="3"/>
              <a:endCxn id="63" idx="1"/>
            </p:cNvCxnSpPr>
            <p:nvPr/>
          </p:nvCxnSpPr>
          <p:spPr bwMode="auto">
            <a:xfrm flipV="1">
              <a:off x="2906713" y="5529947"/>
              <a:ext cx="3665537" cy="6350"/>
            </a:xfrm>
            <a:prstGeom prst="straightConnector1">
              <a:avLst/>
            </a:prstGeom>
            <a:noFill/>
            <a:ln w="57150" algn="ctr">
              <a:solidFill>
                <a:srgbClr val="4A7EBB"/>
              </a:solidFill>
              <a:round/>
              <a:headEnd/>
              <a:tailEnd type="arrow" w="med" len="med"/>
            </a:ln>
          </p:spPr>
        </p:cxnSp>
        <p:sp>
          <p:nvSpPr>
            <p:cNvPr id="34827" name="TextBox 15"/>
            <p:cNvSpPr txBox="1">
              <a:spLocks noChangeArrowheads="1"/>
            </p:cNvSpPr>
            <p:nvPr/>
          </p:nvSpPr>
          <p:spPr bwMode="auto">
            <a:xfrm>
              <a:off x="3759200" y="4977497"/>
              <a:ext cx="1609725" cy="400050"/>
            </a:xfrm>
            <a:prstGeom prst="rect">
              <a:avLst/>
            </a:prstGeom>
            <a:noFill/>
            <a:ln w="9525">
              <a:noFill/>
              <a:miter lim="800000"/>
              <a:headEnd/>
              <a:tailEnd/>
            </a:ln>
          </p:spPr>
          <p:txBody>
            <a:bodyPr wrap="none">
              <a:spAutoFit/>
            </a:bodyPr>
            <a:lstStyle/>
            <a:p>
              <a:pPr algn="ctr"/>
              <a:r>
                <a:rPr lang="en-US" sz="2000" b="1">
                  <a:solidFill>
                    <a:srgbClr val="000000"/>
                  </a:solidFill>
                  <a:latin typeface="Calibri" pitchFamily="34" charset="0"/>
                </a:rPr>
                <a:t>Data Services</a:t>
              </a:r>
            </a:p>
          </p:txBody>
        </p:sp>
        <p:sp>
          <p:nvSpPr>
            <p:cNvPr id="34828" name="TextBox 16"/>
            <p:cNvSpPr txBox="1">
              <a:spLocks noChangeArrowheads="1"/>
            </p:cNvSpPr>
            <p:nvPr/>
          </p:nvSpPr>
          <p:spPr bwMode="auto">
            <a:xfrm rot="-2100000">
              <a:off x="1676400" y="3812272"/>
              <a:ext cx="2151063" cy="400050"/>
            </a:xfrm>
            <a:prstGeom prst="rect">
              <a:avLst/>
            </a:prstGeom>
            <a:noFill/>
            <a:ln w="9525">
              <a:noFill/>
              <a:miter lim="800000"/>
              <a:headEnd/>
              <a:tailEnd/>
            </a:ln>
          </p:spPr>
          <p:txBody>
            <a:bodyPr wrap="none">
              <a:spAutoFit/>
            </a:bodyPr>
            <a:lstStyle/>
            <a:p>
              <a:pPr algn="ctr"/>
              <a:r>
                <a:rPr lang="en-US" sz="2000" b="1">
                  <a:solidFill>
                    <a:srgbClr val="000000"/>
                  </a:solidFill>
                  <a:latin typeface="Calibri" pitchFamily="34" charset="0"/>
                </a:rPr>
                <a:t>Metadata Services</a:t>
              </a:r>
            </a:p>
          </p:txBody>
        </p:sp>
        <p:sp>
          <p:nvSpPr>
            <p:cNvPr id="34829" name="TextBox 17"/>
            <p:cNvSpPr txBox="1">
              <a:spLocks noChangeArrowheads="1"/>
            </p:cNvSpPr>
            <p:nvPr/>
          </p:nvSpPr>
          <p:spPr bwMode="auto">
            <a:xfrm rot="1860000">
              <a:off x="5411788" y="3756710"/>
              <a:ext cx="1993900" cy="400050"/>
            </a:xfrm>
            <a:prstGeom prst="rect">
              <a:avLst/>
            </a:prstGeom>
            <a:noFill/>
            <a:ln w="9525">
              <a:noFill/>
              <a:miter lim="800000"/>
              <a:headEnd/>
              <a:tailEnd/>
            </a:ln>
          </p:spPr>
          <p:txBody>
            <a:bodyPr wrap="none">
              <a:spAutoFit/>
            </a:bodyPr>
            <a:lstStyle/>
            <a:p>
              <a:r>
                <a:rPr lang="en-US" sz="2000" b="1">
                  <a:solidFill>
                    <a:srgbClr val="000000"/>
                  </a:solidFill>
                  <a:latin typeface="Calibri" pitchFamily="34" charset="0"/>
                </a:rPr>
                <a:t>Metadata Search</a:t>
              </a:r>
            </a:p>
          </p:txBody>
        </p:sp>
        <p:sp>
          <p:nvSpPr>
            <p:cNvPr id="70" name="TextBox 13"/>
            <p:cNvSpPr txBox="1">
              <a:spLocks noChangeArrowheads="1"/>
            </p:cNvSpPr>
            <p:nvPr/>
          </p:nvSpPr>
          <p:spPr bwMode="auto">
            <a:xfrm>
              <a:off x="3767421" y="2380578"/>
              <a:ext cx="1511062" cy="368554"/>
            </a:xfrm>
            <a:prstGeom prst="rect">
              <a:avLst/>
            </a:prstGeom>
            <a:noFill/>
            <a:ln w="9525">
              <a:noFill/>
              <a:miter lim="800000"/>
              <a:headEnd/>
              <a:tailEnd/>
            </a:ln>
          </p:spPr>
          <p:txBody>
            <a:bodyPr>
              <a:spAutoFit/>
            </a:bodyPr>
            <a:lstStyle/>
            <a:p>
              <a:pPr algn="ctr" fontAlgn="auto">
                <a:spcBef>
                  <a:spcPts val="0"/>
                </a:spcBef>
                <a:spcAft>
                  <a:spcPts val="0"/>
                </a:spcAft>
                <a:defRPr/>
              </a:pPr>
              <a:r>
                <a:rPr lang="en-US" b="1" kern="0" dirty="0">
                  <a:solidFill>
                    <a:srgbClr val="FFFF00"/>
                  </a:solidFill>
                  <a:latin typeface="Arial" pitchFamily="34" charset="0"/>
                </a:rPr>
                <a:t>HIS Central</a:t>
              </a:r>
            </a:p>
          </p:txBody>
        </p:sp>
        <p:sp>
          <p:nvSpPr>
            <p:cNvPr id="71" name="TextBox 14"/>
            <p:cNvSpPr txBox="1">
              <a:spLocks noChangeArrowheads="1"/>
            </p:cNvSpPr>
            <p:nvPr/>
          </p:nvSpPr>
          <p:spPr bwMode="auto">
            <a:xfrm>
              <a:off x="6589147" y="5078454"/>
              <a:ext cx="2065388" cy="370169"/>
            </a:xfrm>
            <a:prstGeom prst="rect">
              <a:avLst/>
            </a:prstGeom>
            <a:noFill/>
            <a:ln w="9525">
              <a:noFill/>
              <a:miter lim="800000"/>
              <a:headEnd/>
              <a:tailEnd/>
            </a:ln>
          </p:spPr>
          <p:txBody>
            <a:bodyPr>
              <a:spAutoFit/>
            </a:bodyPr>
            <a:lstStyle/>
            <a:p>
              <a:pPr algn="ctr" fontAlgn="auto">
                <a:spcBef>
                  <a:spcPts val="0"/>
                </a:spcBef>
                <a:spcAft>
                  <a:spcPts val="0"/>
                </a:spcAft>
                <a:defRPr/>
              </a:pPr>
              <a:r>
                <a:rPr lang="en-US" b="1" kern="0" dirty="0" err="1">
                  <a:solidFill>
                    <a:srgbClr val="FFFF00"/>
                  </a:solidFill>
                  <a:latin typeface="Arial" pitchFamily="34" charset="0"/>
                </a:rPr>
                <a:t>HydroDesktop</a:t>
              </a:r>
              <a:endParaRPr lang="en-US" b="1" kern="0" dirty="0">
                <a:solidFill>
                  <a:srgbClr val="FFFF00"/>
                </a:solidFill>
                <a:latin typeface="Arial" pitchFamily="34" charset="0"/>
              </a:endParaRPr>
            </a:p>
          </p:txBody>
        </p:sp>
        <p:sp>
          <p:nvSpPr>
            <p:cNvPr id="72" name="TextBox 15"/>
            <p:cNvSpPr txBox="1">
              <a:spLocks noChangeArrowheads="1"/>
            </p:cNvSpPr>
            <p:nvPr/>
          </p:nvSpPr>
          <p:spPr bwMode="auto">
            <a:xfrm>
              <a:off x="961855" y="5078454"/>
              <a:ext cx="1737317" cy="376635"/>
            </a:xfrm>
            <a:prstGeom prst="rect">
              <a:avLst/>
            </a:prstGeom>
            <a:noFill/>
            <a:ln w="9525">
              <a:noFill/>
              <a:miter lim="800000"/>
              <a:headEnd/>
              <a:tailEnd/>
            </a:ln>
          </p:spPr>
          <p:txBody>
            <a:bodyPr>
              <a:spAutoFit/>
            </a:bodyPr>
            <a:lstStyle/>
            <a:p>
              <a:pPr algn="ctr" fontAlgn="auto">
                <a:spcBef>
                  <a:spcPts val="0"/>
                </a:spcBef>
                <a:spcAft>
                  <a:spcPts val="0"/>
                </a:spcAft>
                <a:defRPr/>
              </a:pPr>
              <a:r>
                <a:rPr lang="en-US" b="1" kern="0" dirty="0" err="1">
                  <a:solidFill>
                    <a:srgbClr val="FFFF00"/>
                  </a:solidFill>
                  <a:latin typeface="Arial" pitchFamily="34" charset="0"/>
                </a:rPr>
                <a:t>HydroServer</a:t>
              </a:r>
              <a:endParaRPr lang="en-US" b="1" kern="0" dirty="0">
                <a:solidFill>
                  <a:srgbClr val="FFFF00"/>
                </a:solidFill>
                <a:latin typeface="Arial" pitchFamily="34" charset="0"/>
              </a:endParaRPr>
            </a:p>
          </p:txBody>
        </p:sp>
        <p:sp>
          <p:nvSpPr>
            <p:cNvPr id="34833" name="TextBox 16"/>
            <p:cNvSpPr txBox="1">
              <a:spLocks noChangeArrowheads="1"/>
            </p:cNvSpPr>
            <p:nvPr/>
          </p:nvSpPr>
          <p:spPr bwMode="auto">
            <a:xfrm rot="-2081353">
              <a:off x="2047875" y="4018647"/>
              <a:ext cx="1824038" cy="338138"/>
            </a:xfrm>
            <a:prstGeom prst="rect">
              <a:avLst/>
            </a:prstGeom>
            <a:noFill/>
            <a:ln w="9525">
              <a:noFill/>
              <a:miter lim="800000"/>
              <a:headEnd/>
              <a:tailEnd/>
            </a:ln>
          </p:spPr>
          <p:txBody>
            <a:bodyPr wrap="none">
              <a:spAutoFit/>
            </a:bodyPr>
            <a:lstStyle/>
            <a:p>
              <a:pPr algn="ctr"/>
              <a:r>
                <a:rPr lang="en-US" sz="1600" b="1">
                  <a:solidFill>
                    <a:srgbClr val="000000"/>
                  </a:solidFill>
                  <a:latin typeface="Calibri" pitchFamily="34" charset="0"/>
                </a:rPr>
                <a:t>Service registration</a:t>
              </a:r>
            </a:p>
          </p:txBody>
        </p:sp>
        <p:sp>
          <p:nvSpPr>
            <p:cNvPr id="34834" name="TextBox 24"/>
            <p:cNvSpPr txBox="1">
              <a:spLocks noChangeArrowheads="1"/>
            </p:cNvSpPr>
            <p:nvPr/>
          </p:nvSpPr>
          <p:spPr bwMode="auto">
            <a:xfrm rot="-2087033">
              <a:off x="2316163" y="4158347"/>
              <a:ext cx="1760537" cy="339725"/>
            </a:xfrm>
            <a:prstGeom prst="rect">
              <a:avLst/>
            </a:prstGeom>
            <a:noFill/>
            <a:ln w="9525">
              <a:noFill/>
              <a:miter lim="800000"/>
              <a:headEnd/>
              <a:tailEnd/>
            </a:ln>
          </p:spPr>
          <p:txBody>
            <a:bodyPr wrap="none">
              <a:spAutoFit/>
            </a:bodyPr>
            <a:lstStyle/>
            <a:p>
              <a:pPr algn="ctr"/>
              <a:r>
                <a:rPr lang="en-US" sz="1600" b="1">
                  <a:solidFill>
                    <a:srgbClr val="000000"/>
                  </a:solidFill>
                  <a:latin typeface="Calibri" pitchFamily="34" charset="0"/>
                </a:rPr>
                <a:t>Catalog harvesting</a:t>
              </a:r>
            </a:p>
          </p:txBody>
        </p:sp>
        <p:sp>
          <p:nvSpPr>
            <p:cNvPr id="34835" name="TextBox 17"/>
            <p:cNvSpPr txBox="1">
              <a:spLocks noChangeArrowheads="1"/>
            </p:cNvSpPr>
            <p:nvPr/>
          </p:nvSpPr>
          <p:spPr bwMode="auto">
            <a:xfrm rot="1860000">
              <a:off x="4668838" y="3905935"/>
              <a:ext cx="3054350" cy="338137"/>
            </a:xfrm>
            <a:prstGeom prst="rect">
              <a:avLst/>
            </a:prstGeom>
            <a:noFill/>
            <a:ln w="9525">
              <a:noFill/>
              <a:miter lim="800000"/>
              <a:headEnd/>
              <a:tailEnd/>
            </a:ln>
          </p:spPr>
          <p:txBody>
            <a:bodyPr wrap="none">
              <a:spAutoFit/>
            </a:bodyPr>
            <a:lstStyle/>
            <a:p>
              <a:r>
                <a:rPr lang="en-US" sz="1600" b="1">
                  <a:solidFill>
                    <a:srgbClr val="000000"/>
                  </a:solidFill>
                  <a:latin typeface="Calibri" pitchFamily="34" charset="0"/>
                </a:rPr>
                <a:t>Service and data theme metadata</a:t>
              </a:r>
            </a:p>
          </p:txBody>
        </p:sp>
        <p:sp>
          <p:nvSpPr>
            <p:cNvPr id="34836" name="TextBox 23"/>
            <p:cNvSpPr txBox="1">
              <a:spLocks noChangeArrowheads="1"/>
            </p:cNvSpPr>
            <p:nvPr/>
          </p:nvSpPr>
          <p:spPr bwMode="auto">
            <a:xfrm rot="1860000">
              <a:off x="5486400" y="4069447"/>
              <a:ext cx="1041400" cy="338138"/>
            </a:xfrm>
            <a:prstGeom prst="rect">
              <a:avLst/>
            </a:prstGeom>
            <a:noFill/>
            <a:ln w="9525">
              <a:noFill/>
              <a:miter lim="800000"/>
              <a:headEnd/>
              <a:tailEnd/>
            </a:ln>
          </p:spPr>
          <p:txBody>
            <a:bodyPr wrap="none">
              <a:spAutoFit/>
            </a:bodyPr>
            <a:lstStyle/>
            <a:p>
              <a:r>
                <a:rPr lang="en-US" sz="1600" b="1">
                  <a:solidFill>
                    <a:srgbClr val="000000"/>
                  </a:solidFill>
                  <a:latin typeface="Calibri" pitchFamily="34" charset="0"/>
                </a:rPr>
                <a:t>Data carts</a:t>
              </a:r>
            </a:p>
          </p:txBody>
        </p:sp>
        <p:sp>
          <p:nvSpPr>
            <p:cNvPr id="34837" name="TextBox 15"/>
            <p:cNvSpPr txBox="1">
              <a:spLocks noChangeArrowheads="1"/>
            </p:cNvSpPr>
            <p:nvPr/>
          </p:nvSpPr>
          <p:spPr bwMode="auto">
            <a:xfrm>
              <a:off x="3617913" y="5225147"/>
              <a:ext cx="1892300" cy="338138"/>
            </a:xfrm>
            <a:prstGeom prst="rect">
              <a:avLst/>
            </a:prstGeom>
            <a:noFill/>
            <a:ln w="9525">
              <a:noFill/>
              <a:miter lim="800000"/>
              <a:headEnd/>
              <a:tailEnd/>
            </a:ln>
          </p:spPr>
          <p:txBody>
            <a:bodyPr wrap="none">
              <a:spAutoFit/>
            </a:bodyPr>
            <a:lstStyle/>
            <a:p>
              <a:pPr algn="ctr"/>
              <a:r>
                <a:rPr lang="en-US" sz="1600" b="1">
                  <a:solidFill>
                    <a:srgbClr val="000000"/>
                  </a:solidFill>
                  <a:latin typeface="Calibri" pitchFamily="34" charset="0"/>
                </a:rPr>
                <a:t>Water Data Services</a:t>
              </a:r>
            </a:p>
          </p:txBody>
        </p:sp>
        <p:sp>
          <p:nvSpPr>
            <p:cNvPr id="34838" name="TextBox 13"/>
            <p:cNvSpPr txBox="1">
              <a:spLocks noChangeArrowheads="1"/>
            </p:cNvSpPr>
            <p:nvPr/>
          </p:nvSpPr>
          <p:spPr bwMode="auto">
            <a:xfrm>
              <a:off x="3589338" y="5483910"/>
              <a:ext cx="1949450" cy="339725"/>
            </a:xfrm>
            <a:prstGeom prst="rect">
              <a:avLst/>
            </a:prstGeom>
            <a:noFill/>
            <a:ln w="9525">
              <a:noFill/>
              <a:miter lim="800000"/>
              <a:headEnd/>
              <a:tailEnd/>
            </a:ln>
          </p:spPr>
          <p:txBody>
            <a:bodyPr wrap="none">
              <a:spAutoFit/>
            </a:bodyPr>
            <a:lstStyle/>
            <a:p>
              <a:pPr algn="ctr"/>
              <a:r>
                <a:rPr lang="en-US" sz="1600" b="1">
                  <a:solidFill>
                    <a:srgbClr val="000000"/>
                  </a:solidFill>
                  <a:latin typeface="Calibri" pitchFamily="34" charset="0"/>
                </a:rPr>
                <a:t>Spatial Data Services</a:t>
              </a:r>
            </a:p>
          </p:txBody>
        </p:sp>
        <p:sp>
          <p:nvSpPr>
            <p:cNvPr id="79" name="TextBox 78"/>
            <p:cNvSpPr txBox="1"/>
            <p:nvPr/>
          </p:nvSpPr>
          <p:spPr>
            <a:xfrm>
              <a:off x="2810684" y="1924735"/>
              <a:ext cx="185852" cy="462308"/>
            </a:xfrm>
            <a:prstGeom prst="rect">
              <a:avLst/>
            </a:prstGeom>
            <a:noFill/>
          </p:spPr>
          <p:txBody>
            <a:bodyPr wrap="none">
              <a:spAutoFit/>
            </a:bodyPr>
            <a:lstStyle/>
            <a:p>
              <a:pPr fontAlgn="auto">
                <a:spcBef>
                  <a:spcPts val="0"/>
                </a:spcBef>
                <a:spcAft>
                  <a:spcPts val="0"/>
                </a:spcAft>
                <a:defRPr/>
              </a:pPr>
              <a:endParaRPr lang="en-US" sz="2400" kern="0" dirty="0">
                <a:solidFill>
                  <a:sysClr val="windowText" lastClr="000000"/>
                </a:solidFill>
                <a:latin typeface="Arial" pitchFamily="34" charset="0"/>
              </a:endParaRPr>
            </a:p>
          </p:txBody>
        </p:sp>
        <p:sp>
          <p:nvSpPr>
            <p:cNvPr id="80" name="TextBox 79"/>
            <p:cNvSpPr txBox="1"/>
            <p:nvPr/>
          </p:nvSpPr>
          <p:spPr>
            <a:xfrm>
              <a:off x="5750386" y="2380578"/>
              <a:ext cx="2412852" cy="646585"/>
            </a:xfrm>
            <a:prstGeom prst="rect">
              <a:avLst/>
            </a:prstGeom>
            <a:noFill/>
          </p:spPr>
          <p:txBody>
            <a:bodyPr>
              <a:spAutoFit/>
            </a:bodyPr>
            <a:lstStyle/>
            <a:p>
              <a:pPr fontAlgn="auto">
                <a:spcBef>
                  <a:spcPts val="0"/>
                </a:spcBef>
                <a:spcAft>
                  <a:spcPts val="0"/>
                </a:spcAft>
                <a:defRPr/>
              </a:pPr>
              <a:r>
                <a:rPr lang="en-US" kern="0" dirty="0">
                  <a:solidFill>
                    <a:sysClr val="windowText" lastClr="000000">
                      <a:lumMod val="50000"/>
                      <a:lumOff val="50000"/>
                    </a:sysClr>
                  </a:solidFill>
                  <a:latin typeface="Arial" pitchFamily="34" charset="0"/>
                </a:rPr>
                <a:t>Like search portals Google, Yahoo, Bing</a:t>
              </a:r>
            </a:p>
          </p:txBody>
        </p:sp>
        <p:sp>
          <p:nvSpPr>
            <p:cNvPr id="81" name="TextBox 80"/>
            <p:cNvSpPr txBox="1"/>
            <p:nvPr/>
          </p:nvSpPr>
          <p:spPr>
            <a:xfrm>
              <a:off x="6660256" y="5973975"/>
              <a:ext cx="2023369" cy="370169"/>
            </a:xfrm>
            <a:prstGeom prst="rect">
              <a:avLst/>
            </a:prstGeom>
            <a:noFill/>
          </p:spPr>
          <p:txBody>
            <a:bodyPr>
              <a:spAutoFit/>
            </a:bodyPr>
            <a:lstStyle/>
            <a:p>
              <a:pPr fontAlgn="auto">
                <a:spcBef>
                  <a:spcPts val="0"/>
                </a:spcBef>
                <a:spcAft>
                  <a:spcPts val="0"/>
                </a:spcAft>
                <a:defRPr/>
              </a:pPr>
              <a:r>
                <a:rPr lang="en-US" kern="0" dirty="0">
                  <a:solidFill>
                    <a:sysClr val="windowText" lastClr="000000">
                      <a:lumMod val="50000"/>
                      <a:lumOff val="50000"/>
                    </a:sysClr>
                  </a:solidFill>
                  <a:latin typeface="Arial" pitchFamily="34" charset="0"/>
                </a:rPr>
                <a:t>Like browsers</a:t>
              </a:r>
            </a:p>
          </p:txBody>
        </p:sp>
        <p:sp>
          <p:nvSpPr>
            <p:cNvPr id="82" name="TextBox 81"/>
            <p:cNvSpPr txBox="1"/>
            <p:nvPr/>
          </p:nvSpPr>
          <p:spPr>
            <a:xfrm>
              <a:off x="999025" y="5973975"/>
              <a:ext cx="1611261" cy="646585"/>
            </a:xfrm>
            <a:prstGeom prst="rect">
              <a:avLst/>
            </a:prstGeom>
            <a:noFill/>
          </p:spPr>
          <p:txBody>
            <a:bodyPr>
              <a:spAutoFit/>
            </a:bodyPr>
            <a:lstStyle/>
            <a:p>
              <a:pPr fontAlgn="auto">
                <a:spcBef>
                  <a:spcPts val="0"/>
                </a:spcBef>
                <a:spcAft>
                  <a:spcPts val="0"/>
                </a:spcAft>
                <a:defRPr/>
              </a:pPr>
              <a:r>
                <a:rPr lang="en-US" kern="0" dirty="0">
                  <a:solidFill>
                    <a:sysClr val="windowText" lastClr="000000">
                      <a:lumMod val="50000"/>
                      <a:lumOff val="50000"/>
                    </a:sysClr>
                  </a:solidFill>
                  <a:latin typeface="Arial" pitchFamily="34" charset="0"/>
                </a:rPr>
                <a:t>Like web servers</a:t>
              </a:r>
            </a:p>
          </p:txBody>
        </p:sp>
        <p:sp>
          <p:nvSpPr>
            <p:cNvPr id="83" name="TextBox 82"/>
            <p:cNvSpPr txBox="1"/>
            <p:nvPr/>
          </p:nvSpPr>
          <p:spPr>
            <a:xfrm>
              <a:off x="4014685" y="5933563"/>
              <a:ext cx="1611261" cy="370170"/>
            </a:xfrm>
            <a:prstGeom prst="rect">
              <a:avLst/>
            </a:prstGeom>
            <a:noFill/>
          </p:spPr>
          <p:txBody>
            <a:bodyPr>
              <a:spAutoFit/>
            </a:bodyPr>
            <a:lstStyle/>
            <a:p>
              <a:pPr fontAlgn="auto">
                <a:spcBef>
                  <a:spcPts val="0"/>
                </a:spcBef>
                <a:spcAft>
                  <a:spcPts val="0"/>
                </a:spcAft>
                <a:defRPr/>
              </a:pPr>
              <a:r>
                <a:rPr lang="en-US" kern="0" dirty="0">
                  <a:solidFill>
                    <a:sysClr val="windowText" lastClr="000000">
                      <a:lumMod val="50000"/>
                      <a:lumOff val="50000"/>
                    </a:sysClr>
                  </a:solidFill>
                  <a:latin typeface="Arial" pitchFamily="34" charset="0"/>
                </a:rPr>
                <a:t>Like HTML</a:t>
              </a:r>
            </a:p>
          </p:txBody>
        </p:sp>
      </p:grpSp>
    </p:spTree>
    <p:extLst>
      <p:ext uri="{BB962C8B-B14F-4D97-AF65-F5344CB8AC3E}">
        <p14:creationId xmlns:p14="http://schemas.microsoft.com/office/powerpoint/2010/main" val="420602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C:\Users\jeff\AppData\Local\Microsoft\Windows\Temporary Internet Files\Content.IE5\Q8RGWUXA\MCj04348450000[1].png"/>
          <p:cNvPicPr>
            <a:picLocks noChangeAspect="1" noChangeArrowheads="1"/>
          </p:cNvPicPr>
          <p:nvPr/>
        </p:nvPicPr>
        <p:blipFill>
          <a:blip r:embed="rId3" cstate="print"/>
          <a:srcRect/>
          <a:stretch>
            <a:fillRect/>
          </a:stretch>
        </p:blipFill>
        <p:spPr bwMode="auto">
          <a:xfrm>
            <a:off x="3124200" y="3922448"/>
            <a:ext cx="2133600" cy="1948206"/>
          </a:xfrm>
          <a:prstGeom prst="rect">
            <a:avLst/>
          </a:prstGeom>
          <a:noFill/>
        </p:spPr>
      </p:pic>
      <p:sp>
        <p:nvSpPr>
          <p:cNvPr id="80" name="Line 29"/>
          <p:cNvSpPr>
            <a:spLocks noChangeShapeType="1"/>
          </p:cNvSpPr>
          <p:nvPr/>
        </p:nvSpPr>
        <p:spPr bwMode="auto">
          <a:xfrm flipH="1" flipV="1">
            <a:off x="4114800" y="5801076"/>
            <a:ext cx="1752600" cy="834945"/>
          </a:xfrm>
          <a:prstGeom prst="line">
            <a:avLst/>
          </a:prstGeom>
          <a:noFill/>
          <a:ln w="63500">
            <a:solidFill>
              <a:schemeClr val="tx1"/>
            </a:solidFill>
            <a:prstDash val="sysDot"/>
            <a:round/>
            <a:headEnd/>
            <a:tailEnd/>
          </a:ln>
        </p:spPr>
        <p:txBody>
          <a:bodyPr/>
          <a:lstStyle/>
          <a:p>
            <a:endParaRPr lang="en-US">
              <a:solidFill>
                <a:prstClr val="black"/>
              </a:solidFill>
            </a:endParaRPr>
          </a:p>
        </p:txBody>
      </p:sp>
      <p:sp>
        <p:nvSpPr>
          <p:cNvPr id="79" name="Line 29"/>
          <p:cNvSpPr>
            <a:spLocks noChangeShapeType="1"/>
          </p:cNvSpPr>
          <p:nvPr/>
        </p:nvSpPr>
        <p:spPr bwMode="auto">
          <a:xfrm flipH="1">
            <a:off x="4038600" y="791403"/>
            <a:ext cx="1828800" cy="3200624"/>
          </a:xfrm>
          <a:prstGeom prst="line">
            <a:avLst/>
          </a:prstGeom>
          <a:noFill/>
          <a:ln w="63500">
            <a:solidFill>
              <a:schemeClr val="tx1"/>
            </a:solidFill>
            <a:prstDash val="sysDot"/>
            <a:round/>
            <a:headEnd/>
            <a:tailEnd type="none"/>
          </a:ln>
        </p:spPr>
        <p:txBody>
          <a:bodyPr/>
          <a:lstStyle/>
          <a:p>
            <a:endParaRPr lang="en-US">
              <a:solidFill>
                <a:prstClr val="black"/>
              </a:solidFill>
            </a:endParaRPr>
          </a:p>
        </p:txBody>
      </p:sp>
      <p:sp>
        <p:nvSpPr>
          <p:cNvPr id="11286" name="Rectangle 23"/>
          <p:cNvSpPr>
            <a:spLocks noChangeArrowheads="1"/>
          </p:cNvSpPr>
          <p:nvPr/>
        </p:nvSpPr>
        <p:spPr bwMode="auto">
          <a:xfrm>
            <a:off x="5867400" y="721824"/>
            <a:ext cx="3124200" cy="5983776"/>
          </a:xfrm>
          <a:prstGeom prst="rect">
            <a:avLst/>
          </a:prstGeom>
          <a:solidFill>
            <a:schemeClr val="accent1">
              <a:lumMod val="20000"/>
              <a:lumOff val="80000"/>
            </a:schemeClr>
          </a:solidFill>
          <a:ln>
            <a:noFill/>
            <a:headEnd/>
            <a:tailEnd/>
          </a:ln>
          <a:effectLst>
            <a:outerShdw blurRad="107950" dist="12700" dir="5400000" algn="ctr">
              <a:srgbClr val="000000"/>
            </a:outerShdw>
          </a:effectLst>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solidFill>
                <a:srgbClr val="000000"/>
              </a:solidFill>
              <a:latin typeface="Arial" charset="0"/>
            </a:endParaRPr>
          </a:p>
        </p:txBody>
      </p:sp>
      <p:sp>
        <p:nvSpPr>
          <p:cNvPr id="11266" name="Rectangle 2"/>
          <p:cNvSpPr>
            <a:spLocks noChangeArrowheads="1"/>
          </p:cNvSpPr>
          <p:nvPr/>
        </p:nvSpPr>
        <p:spPr bwMode="auto">
          <a:xfrm>
            <a:off x="160252" y="721824"/>
            <a:ext cx="4868948" cy="2852730"/>
          </a:xfrm>
          <a:prstGeom prst="rect">
            <a:avLst/>
          </a:prstGeom>
          <a:solidFill>
            <a:schemeClr val="bg1"/>
          </a:solidFill>
          <a:ln>
            <a:noFill/>
            <a:headEnd/>
            <a:tailEnd/>
          </a:ln>
          <a:effectLst>
            <a:outerShdw blurRad="107950" dist="12700" dir="5400000" algn="ctr">
              <a:srgbClr val="000000"/>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endParaRPr lang="en-US">
              <a:solidFill>
                <a:srgbClr val="000000"/>
              </a:solidFill>
              <a:latin typeface="Arial" charset="0"/>
            </a:endParaRPr>
          </a:p>
        </p:txBody>
      </p:sp>
      <p:pic>
        <p:nvPicPr>
          <p:cNvPr id="6161" name="Picture 14" descr="R.M. Young Wind Sentry Set">
            <a:hlinkClick r:id="rId4"/>
          </p:cNvPr>
          <p:cNvPicPr>
            <a:picLocks noChangeAspect="1" noChangeArrowheads="1"/>
          </p:cNvPicPr>
          <p:nvPr/>
        </p:nvPicPr>
        <p:blipFill>
          <a:blip r:embed="rId5" cstate="print"/>
          <a:srcRect/>
          <a:stretch>
            <a:fillRect/>
          </a:stretch>
        </p:blipFill>
        <p:spPr bwMode="auto">
          <a:xfrm>
            <a:off x="228600" y="1417612"/>
            <a:ext cx="497624" cy="626209"/>
          </a:xfrm>
          <a:prstGeom prst="rect">
            <a:avLst/>
          </a:prstGeom>
          <a:noFill/>
          <a:ln w="9525">
            <a:noFill/>
            <a:miter lim="800000"/>
            <a:headEnd/>
            <a:tailEnd/>
          </a:ln>
        </p:spPr>
      </p:pic>
      <p:sp>
        <p:nvSpPr>
          <p:cNvPr id="6164" name="Text Box 18"/>
          <p:cNvSpPr txBox="1">
            <a:spLocks noChangeArrowheads="1"/>
          </p:cNvSpPr>
          <p:nvPr/>
        </p:nvSpPr>
        <p:spPr bwMode="auto">
          <a:xfrm>
            <a:off x="152400" y="1069718"/>
            <a:ext cx="2590800" cy="337240"/>
          </a:xfrm>
          <a:prstGeom prst="rect">
            <a:avLst/>
          </a:prstGeom>
          <a:noFill/>
          <a:ln w="9525">
            <a:noFill/>
            <a:miter lim="800000"/>
            <a:headEnd/>
            <a:tailEnd/>
          </a:ln>
        </p:spPr>
        <p:txBody>
          <a:bodyPr>
            <a:spAutoFit/>
          </a:bodyPr>
          <a:lstStyle/>
          <a:p>
            <a:pPr>
              <a:spcBef>
                <a:spcPct val="50000"/>
              </a:spcBef>
            </a:pPr>
            <a:r>
              <a:rPr lang="en-US" dirty="0" smtClean="0">
                <a:solidFill>
                  <a:prstClr val="black"/>
                </a:solidFill>
              </a:rPr>
              <a:t>Ongoing Data Collection</a:t>
            </a:r>
            <a:endParaRPr lang="en-US" dirty="0">
              <a:solidFill>
                <a:prstClr val="black"/>
              </a:solidFill>
            </a:endParaRPr>
          </a:p>
        </p:txBody>
      </p:sp>
      <p:sp>
        <p:nvSpPr>
          <p:cNvPr id="6166" name="Text Box 26"/>
          <p:cNvSpPr txBox="1">
            <a:spLocks noChangeArrowheads="1"/>
          </p:cNvSpPr>
          <p:nvPr/>
        </p:nvSpPr>
        <p:spPr bwMode="auto">
          <a:xfrm>
            <a:off x="5791200" y="5827168"/>
            <a:ext cx="3352800" cy="836396"/>
          </a:xfrm>
          <a:prstGeom prst="rect">
            <a:avLst/>
          </a:prstGeom>
          <a:noFill/>
          <a:ln w="9525">
            <a:noFill/>
            <a:miter lim="800000"/>
            <a:headEnd/>
            <a:tailEnd/>
          </a:ln>
        </p:spPr>
        <p:txBody>
          <a:bodyPr>
            <a:spAutoFit/>
          </a:bodyPr>
          <a:lstStyle/>
          <a:p>
            <a:pPr algn="ctr">
              <a:spcBef>
                <a:spcPct val="50000"/>
              </a:spcBef>
            </a:pPr>
            <a:r>
              <a:rPr lang="en-US" dirty="0">
                <a:solidFill>
                  <a:prstClr val="black"/>
                </a:solidFill>
              </a:rPr>
              <a:t>Data </a:t>
            </a:r>
            <a:r>
              <a:rPr lang="en-US" dirty="0" smtClean="0">
                <a:solidFill>
                  <a:prstClr val="black"/>
                </a:solidFill>
              </a:rPr>
              <a:t>presentation, </a:t>
            </a:r>
            <a:r>
              <a:rPr lang="en-US" dirty="0">
                <a:solidFill>
                  <a:prstClr val="black"/>
                </a:solidFill>
              </a:rPr>
              <a:t>visualization, </a:t>
            </a:r>
            <a:br>
              <a:rPr lang="en-US" dirty="0">
                <a:solidFill>
                  <a:prstClr val="black"/>
                </a:solidFill>
              </a:rPr>
            </a:br>
            <a:r>
              <a:rPr lang="en-US" dirty="0">
                <a:solidFill>
                  <a:prstClr val="black"/>
                </a:solidFill>
              </a:rPr>
              <a:t>and analysis through Internet enabled applications</a:t>
            </a:r>
          </a:p>
        </p:txBody>
      </p:sp>
      <p:sp>
        <p:nvSpPr>
          <p:cNvPr id="6172" name="Text Box 36"/>
          <p:cNvSpPr txBox="1">
            <a:spLocks noChangeArrowheads="1"/>
          </p:cNvSpPr>
          <p:nvPr/>
        </p:nvSpPr>
        <p:spPr bwMode="auto">
          <a:xfrm>
            <a:off x="5943600" y="721824"/>
            <a:ext cx="2971800" cy="421550"/>
          </a:xfrm>
          <a:prstGeom prst="rect">
            <a:avLst/>
          </a:prstGeom>
          <a:noFill/>
          <a:ln w="9525">
            <a:noFill/>
            <a:miter lim="800000"/>
            <a:headEnd/>
            <a:tailEnd/>
          </a:ln>
        </p:spPr>
        <p:txBody>
          <a:bodyPr>
            <a:spAutoFit/>
          </a:bodyPr>
          <a:lstStyle/>
          <a:p>
            <a:pPr algn="ctr"/>
            <a:r>
              <a:rPr lang="en-US" sz="2400" b="1" dirty="0" smtClean="0">
                <a:solidFill>
                  <a:prstClr val="black"/>
                </a:solidFill>
              </a:rPr>
              <a:t>Internet Applications</a:t>
            </a:r>
            <a:endParaRPr lang="en-US" sz="2000" b="1" dirty="0">
              <a:solidFill>
                <a:prstClr val="black"/>
              </a:solidFill>
            </a:endParaRPr>
          </a:p>
        </p:txBody>
      </p:sp>
      <p:sp>
        <p:nvSpPr>
          <p:cNvPr id="6173" name="Text Box 18"/>
          <p:cNvSpPr txBox="1">
            <a:spLocks noChangeArrowheads="1"/>
          </p:cNvSpPr>
          <p:nvPr/>
        </p:nvSpPr>
        <p:spPr bwMode="auto">
          <a:xfrm>
            <a:off x="685800" y="721824"/>
            <a:ext cx="4343400" cy="365343"/>
          </a:xfrm>
          <a:prstGeom prst="rect">
            <a:avLst/>
          </a:prstGeom>
          <a:noFill/>
          <a:ln w="9525">
            <a:noFill/>
            <a:miter lim="800000"/>
            <a:headEnd/>
            <a:tailEnd/>
          </a:ln>
        </p:spPr>
        <p:txBody>
          <a:bodyPr wrap="square">
            <a:spAutoFit/>
          </a:bodyPr>
          <a:lstStyle/>
          <a:p>
            <a:pPr algn="ctr">
              <a:spcBef>
                <a:spcPct val="50000"/>
              </a:spcBef>
            </a:pPr>
            <a:r>
              <a:rPr lang="en-US" sz="2000" b="1" dirty="0" smtClean="0">
                <a:solidFill>
                  <a:prstClr val="black"/>
                </a:solidFill>
              </a:rPr>
              <a:t>Point Observations Data</a:t>
            </a:r>
            <a:endParaRPr lang="en-US" sz="2000" b="1" dirty="0">
              <a:solidFill>
                <a:prstClr val="black"/>
              </a:solidFill>
            </a:endParaRPr>
          </a:p>
        </p:txBody>
      </p:sp>
      <p:sp>
        <p:nvSpPr>
          <p:cNvPr id="41" name="Text Box 18"/>
          <p:cNvSpPr txBox="1">
            <a:spLocks noChangeArrowheads="1"/>
          </p:cNvSpPr>
          <p:nvPr/>
        </p:nvSpPr>
        <p:spPr bwMode="auto">
          <a:xfrm>
            <a:off x="152400" y="2182979"/>
            <a:ext cx="2590800" cy="337240"/>
          </a:xfrm>
          <a:prstGeom prst="rect">
            <a:avLst/>
          </a:prstGeom>
          <a:noFill/>
          <a:ln w="9525">
            <a:noFill/>
            <a:miter lim="800000"/>
            <a:headEnd/>
            <a:tailEnd/>
          </a:ln>
        </p:spPr>
        <p:txBody>
          <a:bodyPr>
            <a:spAutoFit/>
          </a:bodyPr>
          <a:lstStyle/>
          <a:p>
            <a:pPr>
              <a:spcBef>
                <a:spcPct val="50000"/>
              </a:spcBef>
            </a:pPr>
            <a:r>
              <a:rPr lang="en-US" dirty="0" smtClean="0">
                <a:solidFill>
                  <a:prstClr val="black"/>
                </a:solidFill>
              </a:rPr>
              <a:t>Historical Data Files</a:t>
            </a:r>
            <a:endParaRPr lang="en-US" dirty="0">
              <a:solidFill>
                <a:prstClr val="black"/>
              </a:solidFill>
            </a:endParaRPr>
          </a:p>
        </p:txBody>
      </p:sp>
      <p:sp>
        <p:nvSpPr>
          <p:cNvPr id="42" name="Documents"/>
          <p:cNvSpPr>
            <a:spLocks noEditPoints="1" noChangeArrowheads="1"/>
          </p:cNvSpPr>
          <p:nvPr/>
        </p:nvSpPr>
        <p:spPr bwMode="auto">
          <a:xfrm>
            <a:off x="228600" y="2600451"/>
            <a:ext cx="773112" cy="859588"/>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chemeClr val="accent3">
              <a:lumMod val="20000"/>
              <a:lumOff val="80000"/>
            </a:schemeClr>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sz="1000" dirty="0">
              <a:solidFill>
                <a:prstClr val="black"/>
              </a:solidFill>
            </a:endParaRPr>
          </a:p>
        </p:txBody>
      </p:sp>
      <p:sp>
        <p:nvSpPr>
          <p:cNvPr id="44" name="Documents"/>
          <p:cNvSpPr>
            <a:spLocks noEditPoints="1" noChangeArrowheads="1"/>
          </p:cNvSpPr>
          <p:nvPr/>
        </p:nvSpPr>
        <p:spPr bwMode="auto">
          <a:xfrm>
            <a:off x="1447800" y="2600451"/>
            <a:ext cx="838200" cy="834945"/>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sz="1000" dirty="0">
              <a:solidFill>
                <a:prstClr val="black"/>
              </a:solidFill>
            </a:endParaRPr>
          </a:p>
        </p:txBody>
      </p:sp>
      <p:sp>
        <p:nvSpPr>
          <p:cNvPr id="54" name="Rectangle 2"/>
          <p:cNvSpPr>
            <a:spLocks noChangeArrowheads="1"/>
          </p:cNvSpPr>
          <p:nvPr/>
        </p:nvSpPr>
        <p:spPr bwMode="auto">
          <a:xfrm>
            <a:off x="152400" y="3713712"/>
            <a:ext cx="3124200" cy="2991888"/>
          </a:xfrm>
          <a:prstGeom prst="rect">
            <a:avLst/>
          </a:prstGeom>
          <a:solidFill>
            <a:schemeClr val="accent2">
              <a:lumMod val="20000"/>
              <a:lumOff val="80000"/>
            </a:schemeClr>
          </a:solidFill>
          <a:ln>
            <a:noFill/>
            <a:headEnd/>
            <a:tailEnd/>
          </a:ln>
          <a:effectLst>
            <a:outerShdw blurRad="107950" dist="12700" dir="5400000" algn="ctr">
              <a:srgbClr val="000000"/>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endParaRPr lang="en-US">
              <a:solidFill>
                <a:srgbClr val="000000"/>
              </a:solidFill>
              <a:latin typeface="Arial" charset="0"/>
            </a:endParaRPr>
          </a:p>
        </p:txBody>
      </p:sp>
      <p:pic>
        <p:nvPicPr>
          <p:cNvPr id="64" name="Picture 5"/>
          <p:cNvPicPr>
            <a:picLocks noChangeAspect="1" noChangeArrowheads="1"/>
          </p:cNvPicPr>
          <p:nvPr/>
        </p:nvPicPr>
        <p:blipFill>
          <a:blip r:embed="rId6" cstate="print"/>
          <a:srcRect/>
          <a:stretch>
            <a:fillRect/>
          </a:stretch>
        </p:blipFill>
        <p:spPr bwMode="auto">
          <a:xfrm>
            <a:off x="990600" y="1626348"/>
            <a:ext cx="723997" cy="263747"/>
          </a:xfrm>
          <a:prstGeom prst="rect">
            <a:avLst/>
          </a:prstGeom>
          <a:noFill/>
          <a:ln w="9525">
            <a:noFill/>
            <a:miter lim="800000"/>
            <a:headEnd/>
            <a:tailEnd/>
          </a:ln>
        </p:spPr>
      </p:pic>
      <p:pic>
        <p:nvPicPr>
          <p:cNvPr id="65" name="Picture 4"/>
          <p:cNvPicPr>
            <a:picLocks noChangeAspect="1" noChangeArrowheads="1"/>
          </p:cNvPicPr>
          <p:nvPr/>
        </p:nvPicPr>
        <p:blipFill>
          <a:blip r:embed="rId7" cstate="print"/>
          <a:srcRect/>
          <a:stretch>
            <a:fillRect/>
          </a:stretch>
        </p:blipFill>
        <p:spPr bwMode="auto">
          <a:xfrm>
            <a:off x="1905000" y="1626348"/>
            <a:ext cx="931228" cy="487052"/>
          </a:xfrm>
          <a:prstGeom prst="rect">
            <a:avLst/>
          </a:prstGeom>
          <a:noFill/>
          <a:ln w="9525">
            <a:noFill/>
            <a:miter lim="800000"/>
            <a:headEnd/>
            <a:tailEnd/>
          </a:ln>
        </p:spPr>
      </p:pic>
      <p:pic>
        <p:nvPicPr>
          <p:cNvPr id="72" name="Picture 4"/>
          <p:cNvPicPr>
            <a:picLocks noChangeAspect="1" noChangeArrowheads="1"/>
          </p:cNvPicPr>
          <p:nvPr/>
        </p:nvPicPr>
        <p:blipFill>
          <a:blip r:embed="rId8" cstate="print"/>
          <a:srcRect/>
          <a:stretch>
            <a:fillRect/>
          </a:stretch>
        </p:blipFill>
        <p:spPr bwMode="auto">
          <a:xfrm>
            <a:off x="381000" y="4339921"/>
            <a:ext cx="2653864" cy="2226521"/>
          </a:xfrm>
          <a:prstGeom prst="rect">
            <a:avLst/>
          </a:prstGeom>
          <a:noFill/>
          <a:ln w="9525">
            <a:noFill/>
            <a:miter lim="800000"/>
            <a:headEnd/>
            <a:tailEnd/>
          </a:ln>
        </p:spPr>
      </p:pic>
      <p:sp>
        <p:nvSpPr>
          <p:cNvPr id="73" name="Text Box 18"/>
          <p:cNvSpPr txBox="1">
            <a:spLocks noChangeArrowheads="1"/>
          </p:cNvSpPr>
          <p:nvPr/>
        </p:nvSpPr>
        <p:spPr bwMode="auto">
          <a:xfrm>
            <a:off x="457200" y="3922448"/>
            <a:ext cx="2057400" cy="365343"/>
          </a:xfrm>
          <a:prstGeom prst="rect">
            <a:avLst/>
          </a:prstGeom>
          <a:noFill/>
          <a:ln w="9525">
            <a:noFill/>
            <a:miter lim="800000"/>
            <a:headEnd/>
            <a:tailEnd/>
          </a:ln>
        </p:spPr>
        <p:txBody>
          <a:bodyPr wrap="square">
            <a:spAutoFit/>
          </a:bodyPr>
          <a:lstStyle/>
          <a:p>
            <a:pPr algn="ctr">
              <a:spcBef>
                <a:spcPct val="50000"/>
              </a:spcBef>
            </a:pPr>
            <a:r>
              <a:rPr lang="en-US" sz="2000" b="1" dirty="0" smtClean="0">
                <a:solidFill>
                  <a:prstClr val="black"/>
                </a:solidFill>
              </a:rPr>
              <a:t>GIS Data</a:t>
            </a:r>
            <a:endParaRPr lang="en-US" sz="2000" b="1" dirty="0">
              <a:solidFill>
                <a:prstClr val="black"/>
              </a:solidFill>
            </a:endParaRPr>
          </a:p>
        </p:txBody>
      </p:sp>
      <p:pic>
        <p:nvPicPr>
          <p:cNvPr id="81" name="Picture 9"/>
          <p:cNvPicPr>
            <a:picLocks noChangeAspect="1" noChangeArrowheads="1"/>
          </p:cNvPicPr>
          <p:nvPr/>
        </p:nvPicPr>
        <p:blipFill>
          <a:blip r:embed="rId9" cstate="print"/>
          <a:srcRect/>
          <a:stretch>
            <a:fillRect/>
          </a:stretch>
        </p:blipFill>
        <p:spPr bwMode="auto">
          <a:xfrm>
            <a:off x="2819400" y="1348033"/>
            <a:ext cx="2155336" cy="1132322"/>
          </a:xfrm>
          <a:prstGeom prst="rect">
            <a:avLst/>
          </a:prstGeom>
          <a:noFill/>
          <a:ln w="9525" cap="flat">
            <a:noFill/>
            <a:miter lim="800000"/>
            <a:headEnd/>
            <a:tailEnd/>
          </a:ln>
          <a:effectLst/>
        </p:spPr>
      </p:pic>
      <p:sp>
        <p:nvSpPr>
          <p:cNvPr id="28" name="Can 27"/>
          <p:cNvSpPr/>
          <p:nvPr/>
        </p:nvSpPr>
        <p:spPr>
          <a:xfrm>
            <a:off x="3429000" y="2600451"/>
            <a:ext cx="1219200" cy="904524"/>
          </a:xfrm>
          <a:prstGeom prst="can">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prstClr val="black"/>
                </a:solidFill>
              </a:rPr>
              <a:t>ODM </a:t>
            </a:r>
            <a:r>
              <a:rPr lang="en-US" sz="1400" dirty="0" smtClean="0">
                <a:solidFill>
                  <a:prstClr val="black"/>
                </a:solidFill>
              </a:rPr>
              <a:t>Database</a:t>
            </a:r>
            <a:endParaRPr lang="en-US" sz="1200" dirty="0">
              <a:solidFill>
                <a:prstClr val="black"/>
              </a:solidFill>
            </a:endParaRPr>
          </a:p>
        </p:txBody>
      </p:sp>
      <p:sp>
        <p:nvSpPr>
          <p:cNvPr id="29" name="Right Arrow 28"/>
          <p:cNvSpPr/>
          <p:nvPr/>
        </p:nvSpPr>
        <p:spPr>
          <a:xfrm rot="2187603">
            <a:off x="2666990" y="2516251"/>
            <a:ext cx="609600" cy="4174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026" name="Picture 2"/>
          <p:cNvPicPr>
            <a:picLocks noChangeAspect="1" noChangeArrowheads="1"/>
          </p:cNvPicPr>
          <p:nvPr/>
        </p:nvPicPr>
        <p:blipFill>
          <a:blip r:embed="rId10" cstate="print"/>
          <a:srcRect/>
          <a:stretch>
            <a:fillRect/>
          </a:stretch>
        </p:blipFill>
        <p:spPr bwMode="auto">
          <a:xfrm>
            <a:off x="6477000" y="3783291"/>
            <a:ext cx="2406465" cy="2052574"/>
          </a:xfrm>
          <a:prstGeom prst="rect">
            <a:avLst/>
          </a:prstGeom>
          <a:noFill/>
          <a:ln w="9525">
            <a:noFill/>
            <a:miter lim="800000"/>
            <a:headEnd/>
            <a:tailEnd/>
          </a:ln>
        </p:spPr>
      </p:pic>
      <p:pic>
        <p:nvPicPr>
          <p:cNvPr id="1027" name="Picture 3"/>
          <p:cNvPicPr>
            <a:picLocks noChangeAspect="1" noChangeArrowheads="1"/>
          </p:cNvPicPr>
          <p:nvPr/>
        </p:nvPicPr>
        <p:blipFill>
          <a:blip r:embed="rId11" cstate="print"/>
          <a:srcRect/>
          <a:stretch>
            <a:fillRect/>
          </a:stretch>
        </p:blipFill>
        <p:spPr bwMode="auto">
          <a:xfrm>
            <a:off x="6096000" y="1139297"/>
            <a:ext cx="2732766" cy="2330889"/>
          </a:xfrm>
          <a:prstGeom prst="rect">
            <a:avLst/>
          </a:prstGeom>
          <a:noFill/>
          <a:ln w="9525">
            <a:noFill/>
            <a:miter lim="800000"/>
            <a:headEnd/>
            <a:tailEnd/>
          </a:ln>
        </p:spPr>
      </p:pic>
      <p:pic>
        <p:nvPicPr>
          <p:cNvPr id="6148" name="Picture 25"/>
          <p:cNvPicPr>
            <a:picLocks noChangeAspect="1" noChangeArrowheads="1"/>
          </p:cNvPicPr>
          <p:nvPr/>
        </p:nvPicPr>
        <p:blipFill>
          <a:blip r:embed="rId12" cstate="print"/>
          <a:srcRect/>
          <a:stretch>
            <a:fillRect/>
          </a:stretch>
        </p:blipFill>
        <p:spPr bwMode="auto">
          <a:xfrm>
            <a:off x="6096000" y="2600451"/>
            <a:ext cx="2009775" cy="1448108"/>
          </a:xfrm>
          <a:prstGeom prst="rect">
            <a:avLst/>
          </a:prstGeom>
          <a:noFill/>
          <a:ln w="9525">
            <a:noFill/>
            <a:miter lim="800000"/>
            <a:headEnd/>
            <a:tailEnd/>
          </a:ln>
        </p:spPr>
      </p:pic>
      <p:sp>
        <p:nvSpPr>
          <p:cNvPr id="32" name="Rectangle 8"/>
          <p:cNvSpPr>
            <a:spLocks noChangeArrowheads="1"/>
          </p:cNvSpPr>
          <p:nvPr/>
        </p:nvSpPr>
        <p:spPr bwMode="auto">
          <a:xfrm>
            <a:off x="4552076" y="3574554"/>
            <a:ext cx="1405534" cy="1669891"/>
          </a:xfrm>
          <a:prstGeom prst="rect">
            <a:avLst/>
          </a:prstGeom>
          <a:solidFill>
            <a:srgbClr val="DEFEE3"/>
          </a:solidFill>
          <a:ln w="9525">
            <a:solidFill>
              <a:srgbClr val="000000"/>
            </a:solidFill>
            <a:miter lim="800000"/>
            <a:headEnd/>
            <a:tailEnd/>
          </a:ln>
        </p:spPr>
        <p:txBody>
          <a:bodyPr wrap="none" anchor="ctr"/>
          <a:lstStyle/>
          <a:p>
            <a:pPr algn="ctr"/>
            <a:endParaRPr lang="en-US" sz="1400">
              <a:solidFill>
                <a:srgbClr val="000000"/>
              </a:solidFill>
            </a:endParaRPr>
          </a:p>
        </p:txBody>
      </p:sp>
      <p:sp>
        <p:nvSpPr>
          <p:cNvPr id="33" name="Text Box 12"/>
          <p:cNvSpPr txBox="1">
            <a:spLocks noChangeArrowheads="1"/>
          </p:cNvSpPr>
          <p:nvPr/>
        </p:nvSpPr>
        <p:spPr bwMode="auto">
          <a:xfrm>
            <a:off x="4608404" y="3605959"/>
            <a:ext cx="1158587" cy="758791"/>
          </a:xfrm>
          <a:prstGeom prst="rect">
            <a:avLst/>
          </a:prstGeom>
          <a:noFill/>
          <a:ln w="9525">
            <a:noFill/>
            <a:miter lim="800000"/>
            <a:headEnd/>
            <a:tailEnd/>
          </a:ln>
        </p:spPr>
        <p:txBody>
          <a:bodyPr wrap="none">
            <a:spAutoFit/>
          </a:bodyPr>
          <a:lstStyle/>
          <a:p>
            <a:r>
              <a:rPr lang="en-US" sz="1200" dirty="0" err="1">
                <a:solidFill>
                  <a:srgbClr val="0066FF"/>
                </a:solidFill>
              </a:rPr>
              <a:t>GetSites</a:t>
            </a:r>
            <a:endParaRPr lang="en-US" sz="1200" dirty="0">
              <a:solidFill>
                <a:srgbClr val="0066FF"/>
              </a:solidFill>
            </a:endParaRPr>
          </a:p>
          <a:p>
            <a:r>
              <a:rPr lang="en-US" sz="1200" dirty="0" err="1">
                <a:solidFill>
                  <a:srgbClr val="0066FF"/>
                </a:solidFill>
              </a:rPr>
              <a:t>GetSiteInfo</a:t>
            </a:r>
            <a:endParaRPr lang="en-US" sz="1200" dirty="0">
              <a:solidFill>
                <a:srgbClr val="0066FF"/>
              </a:solidFill>
            </a:endParaRPr>
          </a:p>
          <a:p>
            <a:r>
              <a:rPr lang="en-US" sz="1200" dirty="0" err="1">
                <a:solidFill>
                  <a:srgbClr val="0066FF"/>
                </a:solidFill>
              </a:rPr>
              <a:t>GetVariableInfo</a:t>
            </a:r>
            <a:endParaRPr lang="en-US" sz="1200" dirty="0">
              <a:solidFill>
                <a:srgbClr val="0066FF"/>
              </a:solidFill>
            </a:endParaRPr>
          </a:p>
          <a:p>
            <a:r>
              <a:rPr lang="en-US" sz="1200" dirty="0" err="1">
                <a:solidFill>
                  <a:srgbClr val="0066FF"/>
                </a:solidFill>
              </a:rPr>
              <a:t>GetValues</a:t>
            </a:r>
            <a:endParaRPr lang="en-US" sz="1200" dirty="0">
              <a:solidFill>
                <a:srgbClr val="0066FF"/>
              </a:solidFill>
            </a:endParaRPr>
          </a:p>
        </p:txBody>
      </p:sp>
      <p:sp>
        <p:nvSpPr>
          <p:cNvPr id="37" name="Text Box 16"/>
          <p:cNvSpPr txBox="1">
            <a:spLocks noChangeArrowheads="1"/>
          </p:cNvSpPr>
          <p:nvPr/>
        </p:nvSpPr>
        <p:spPr bwMode="auto">
          <a:xfrm>
            <a:off x="4506211" y="4714198"/>
            <a:ext cx="1481461" cy="412974"/>
          </a:xfrm>
          <a:prstGeom prst="rect">
            <a:avLst/>
          </a:prstGeom>
          <a:noFill/>
          <a:ln w="9525">
            <a:noFill/>
            <a:miter lim="800000"/>
            <a:headEnd/>
            <a:tailEnd/>
          </a:ln>
        </p:spPr>
        <p:txBody>
          <a:bodyPr>
            <a:spAutoFit/>
          </a:bodyPr>
          <a:lstStyle/>
          <a:p>
            <a:pPr algn="ctr"/>
            <a:r>
              <a:rPr lang="en-US" sz="1400" b="1" dirty="0">
                <a:solidFill>
                  <a:srgbClr val="000000"/>
                </a:solidFill>
              </a:rPr>
              <a:t>WaterOneFlow</a:t>
            </a:r>
          </a:p>
          <a:p>
            <a:pPr algn="ctr"/>
            <a:r>
              <a:rPr lang="en-US" sz="1400" b="1" dirty="0">
                <a:solidFill>
                  <a:srgbClr val="000000"/>
                </a:solidFill>
              </a:rPr>
              <a:t>Web Service</a:t>
            </a:r>
          </a:p>
        </p:txBody>
      </p:sp>
      <p:sp>
        <p:nvSpPr>
          <p:cNvPr id="38" name="AutoShape 30"/>
          <p:cNvSpPr>
            <a:spLocks noChangeArrowheads="1"/>
          </p:cNvSpPr>
          <p:nvPr/>
        </p:nvSpPr>
        <p:spPr bwMode="auto">
          <a:xfrm>
            <a:off x="4823033" y="4430420"/>
            <a:ext cx="884149" cy="307761"/>
          </a:xfrm>
          <a:prstGeom prst="foldedCorner">
            <a:avLst>
              <a:gd name="adj" fmla="val 12500"/>
            </a:avLst>
          </a:prstGeom>
          <a:solidFill>
            <a:srgbClr val="BBE0E3"/>
          </a:solidFill>
          <a:ln w="9525">
            <a:solidFill>
              <a:srgbClr val="000000"/>
            </a:solidFill>
            <a:round/>
            <a:headEnd/>
            <a:tailEnd/>
          </a:ln>
        </p:spPr>
        <p:txBody>
          <a:bodyPr wrap="none" anchor="ctr"/>
          <a:lstStyle/>
          <a:p>
            <a:pPr algn="ctr"/>
            <a:r>
              <a:rPr lang="en-US" sz="1400" dirty="0" err="1">
                <a:solidFill>
                  <a:srgbClr val="000000"/>
                </a:solidFill>
              </a:rPr>
              <a:t>WaterML</a:t>
            </a:r>
            <a:endParaRPr lang="en-US" sz="1400" dirty="0">
              <a:solidFill>
                <a:srgbClr val="000000"/>
              </a:solidFill>
            </a:endParaRPr>
          </a:p>
        </p:txBody>
      </p:sp>
      <p:grpSp>
        <p:nvGrpSpPr>
          <p:cNvPr id="4" name="Group 3"/>
          <p:cNvGrpSpPr/>
          <p:nvPr/>
        </p:nvGrpSpPr>
        <p:grpSpPr>
          <a:xfrm>
            <a:off x="4267200" y="3676576"/>
            <a:ext cx="407732" cy="670389"/>
            <a:chOff x="4267200" y="3733800"/>
            <a:chExt cx="407732" cy="613166"/>
          </a:xfrm>
        </p:grpSpPr>
        <p:sp>
          <p:nvSpPr>
            <p:cNvPr id="34" name="Oval 13"/>
            <p:cNvSpPr>
              <a:spLocks noChangeArrowheads="1"/>
            </p:cNvSpPr>
            <p:nvPr/>
          </p:nvSpPr>
          <p:spPr bwMode="auto">
            <a:xfrm>
              <a:off x="4275777" y="3733800"/>
              <a:ext cx="110518" cy="87470"/>
            </a:xfrm>
            <a:prstGeom prst="ellipse">
              <a:avLst/>
            </a:prstGeom>
            <a:solidFill>
              <a:srgbClr val="DEFEE3"/>
            </a:solidFill>
            <a:ln w="9525">
              <a:solidFill>
                <a:srgbClr val="000000"/>
              </a:solidFill>
              <a:round/>
              <a:headEnd/>
              <a:tailEnd/>
            </a:ln>
          </p:spPr>
          <p:txBody>
            <a:bodyPr wrap="none" anchor="ctr"/>
            <a:lstStyle/>
            <a:p>
              <a:pPr algn="ctr"/>
              <a:endParaRPr lang="en-US" sz="1400">
                <a:solidFill>
                  <a:srgbClr val="000000"/>
                </a:solidFill>
              </a:endParaRPr>
            </a:p>
          </p:txBody>
        </p:sp>
        <p:sp>
          <p:nvSpPr>
            <p:cNvPr id="35" name="Oval 14"/>
            <p:cNvSpPr>
              <a:spLocks noChangeArrowheads="1"/>
            </p:cNvSpPr>
            <p:nvPr/>
          </p:nvSpPr>
          <p:spPr bwMode="auto">
            <a:xfrm>
              <a:off x="4275777" y="3908741"/>
              <a:ext cx="110518" cy="87470"/>
            </a:xfrm>
            <a:prstGeom prst="ellipse">
              <a:avLst/>
            </a:prstGeom>
            <a:solidFill>
              <a:srgbClr val="DEFEE3"/>
            </a:solidFill>
            <a:ln w="9525">
              <a:solidFill>
                <a:srgbClr val="000000"/>
              </a:solidFill>
              <a:round/>
              <a:headEnd/>
              <a:tailEnd/>
            </a:ln>
          </p:spPr>
          <p:txBody>
            <a:bodyPr wrap="none" anchor="ctr"/>
            <a:lstStyle/>
            <a:p>
              <a:pPr algn="ctr"/>
              <a:endParaRPr lang="en-US" sz="1400">
                <a:solidFill>
                  <a:srgbClr val="000000"/>
                </a:solidFill>
              </a:endParaRPr>
            </a:p>
          </p:txBody>
        </p:sp>
        <p:sp>
          <p:nvSpPr>
            <p:cNvPr id="36" name="Oval 15"/>
            <p:cNvSpPr>
              <a:spLocks noChangeArrowheads="1"/>
            </p:cNvSpPr>
            <p:nvPr/>
          </p:nvSpPr>
          <p:spPr bwMode="auto">
            <a:xfrm>
              <a:off x="4275777" y="4083683"/>
              <a:ext cx="110518" cy="87470"/>
            </a:xfrm>
            <a:prstGeom prst="ellipse">
              <a:avLst/>
            </a:prstGeom>
            <a:solidFill>
              <a:srgbClr val="DEFEE3"/>
            </a:solidFill>
            <a:ln w="9525">
              <a:solidFill>
                <a:srgbClr val="000000"/>
              </a:solidFill>
              <a:round/>
              <a:headEnd/>
              <a:tailEnd/>
            </a:ln>
          </p:spPr>
          <p:txBody>
            <a:bodyPr wrap="none" anchor="ctr"/>
            <a:lstStyle/>
            <a:p>
              <a:pPr algn="ctr"/>
              <a:endParaRPr lang="en-US" sz="1400">
                <a:solidFill>
                  <a:srgbClr val="000000"/>
                </a:solidFill>
              </a:endParaRPr>
            </a:p>
          </p:txBody>
        </p:sp>
        <p:sp>
          <p:nvSpPr>
            <p:cNvPr id="43" name="Line 9"/>
            <p:cNvSpPr>
              <a:spLocks noChangeShapeType="1"/>
            </p:cNvSpPr>
            <p:nvPr/>
          </p:nvSpPr>
          <p:spPr bwMode="auto">
            <a:xfrm>
              <a:off x="4331038" y="3777540"/>
              <a:ext cx="342742" cy="0"/>
            </a:xfrm>
            <a:prstGeom prst="line">
              <a:avLst/>
            </a:prstGeom>
            <a:noFill/>
            <a:ln w="9525">
              <a:solidFill>
                <a:srgbClr val="000000"/>
              </a:solidFill>
              <a:round/>
              <a:headEnd/>
              <a:tailEnd/>
            </a:ln>
          </p:spPr>
          <p:txBody>
            <a:bodyPr/>
            <a:lstStyle/>
            <a:p>
              <a:endParaRPr lang="en-US">
                <a:solidFill>
                  <a:prstClr val="black"/>
                </a:solidFill>
              </a:endParaRPr>
            </a:p>
          </p:txBody>
        </p:sp>
        <p:sp>
          <p:nvSpPr>
            <p:cNvPr id="45" name="Line 10"/>
            <p:cNvSpPr>
              <a:spLocks noChangeShapeType="1"/>
            </p:cNvSpPr>
            <p:nvPr/>
          </p:nvSpPr>
          <p:spPr bwMode="auto">
            <a:xfrm>
              <a:off x="4331038" y="3952482"/>
              <a:ext cx="342742" cy="0"/>
            </a:xfrm>
            <a:prstGeom prst="line">
              <a:avLst/>
            </a:prstGeom>
            <a:noFill/>
            <a:ln w="9525">
              <a:solidFill>
                <a:srgbClr val="000000"/>
              </a:solidFill>
              <a:round/>
              <a:headEnd/>
              <a:tailEnd/>
            </a:ln>
          </p:spPr>
          <p:txBody>
            <a:bodyPr/>
            <a:lstStyle/>
            <a:p>
              <a:endParaRPr lang="en-US">
                <a:solidFill>
                  <a:prstClr val="black"/>
                </a:solidFill>
              </a:endParaRPr>
            </a:p>
          </p:txBody>
        </p:sp>
        <p:sp>
          <p:nvSpPr>
            <p:cNvPr id="46" name="Line 11"/>
            <p:cNvSpPr>
              <a:spLocks noChangeShapeType="1"/>
            </p:cNvSpPr>
            <p:nvPr/>
          </p:nvSpPr>
          <p:spPr bwMode="auto">
            <a:xfrm>
              <a:off x="4331038" y="4127423"/>
              <a:ext cx="342742" cy="0"/>
            </a:xfrm>
            <a:prstGeom prst="line">
              <a:avLst/>
            </a:prstGeom>
            <a:noFill/>
            <a:ln w="9525">
              <a:solidFill>
                <a:srgbClr val="000000"/>
              </a:solidFill>
              <a:round/>
              <a:headEnd/>
              <a:tailEnd/>
            </a:ln>
          </p:spPr>
          <p:txBody>
            <a:bodyPr/>
            <a:lstStyle/>
            <a:p>
              <a:endParaRPr lang="en-US">
                <a:solidFill>
                  <a:prstClr val="black"/>
                </a:solidFill>
              </a:endParaRPr>
            </a:p>
          </p:txBody>
        </p:sp>
        <p:sp>
          <p:nvSpPr>
            <p:cNvPr id="40" name="Oval 15"/>
            <p:cNvSpPr>
              <a:spLocks noChangeArrowheads="1"/>
            </p:cNvSpPr>
            <p:nvPr/>
          </p:nvSpPr>
          <p:spPr bwMode="auto">
            <a:xfrm>
              <a:off x="4267200" y="4259496"/>
              <a:ext cx="110518" cy="87470"/>
            </a:xfrm>
            <a:prstGeom prst="ellipse">
              <a:avLst/>
            </a:prstGeom>
            <a:solidFill>
              <a:srgbClr val="DEFEE3"/>
            </a:solidFill>
            <a:ln w="9525">
              <a:solidFill>
                <a:srgbClr val="000000"/>
              </a:solidFill>
              <a:round/>
              <a:headEnd/>
              <a:tailEnd/>
            </a:ln>
          </p:spPr>
          <p:txBody>
            <a:bodyPr wrap="none" anchor="ctr"/>
            <a:lstStyle/>
            <a:p>
              <a:pPr algn="ctr"/>
              <a:endParaRPr lang="en-US" sz="1400">
                <a:solidFill>
                  <a:srgbClr val="000000"/>
                </a:solidFill>
              </a:endParaRPr>
            </a:p>
          </p:txBody>
        </p:sp>
        <p:sp>
          <p:nvSpPr>
            <p:cNvPr id="47" name="Line 11"/>
            <p:cNvSpPr>
              <a:spLocks noChangeShapeType="1"/>
            </p:cNvSpPr>
            <p:nvPr/>
          </p:nvSpPr>
          <p:spPr bwMode="auto">
            <a:xfrm>
              <a:off x="4332190" y="4303228"/>
              <a:ext cx="342742" cy="0"/>
            </a:xfrm>
            <a:prstGeom prst="line">
              <a:avLst/>
            </a:prstGeom>
            <a:noFill/>
            <a:ln w="9525">
              <a:solidFill>
                <a:srgbClr val="000000"/>
              </a:solidFill>
              <a:round/>
              <a:headEnd/>
              <a:tailEnd/>
            </a:ln>
          </p:spPr>
          <p:txBody>
            <a:bodyPr/>
            <a:lstStyle/>
            <a:p>
              <a:endParaRPr lang="en-US">
                <a:solidFill>
                  <a:prstClr val="black"/>
                </a:solidFill>
              </a:endParaRPr>
            </a:p>
          </p:txBody>
        </p:sp>
      </p:grpSp>
      <p:sp>
        <p:nvSpPr>
          <p:cNvPr id="48" name="Title 39"/>
          <p:cNvSpPr>
            <a:spLocks noGrp="1"/>
          </p:cNvSpPr>
          <p:nvPr>
            <p:ph type="title"/>
          </p:nvPr>
        </p:nvSpPr>
        <p:spPr>
          <a:xfrm>
            <a:off x="457200" y="0"/>
            <a:ext cx="8229600" cy="721824"/>
          </a:xfrm>
        </p:spPr>
        <p:txBody>
          <a:bodyPr/>
          <a:lstStyle/>
          <a:p>
            <a:r>
              <a:rPr lang="en-US" sz="2800" dirty="0" err="1" smtClean="0"/>
              <a:t>HydroServer</a:t>
            </a:r>
            <a:r>
              <a:rPr lang="en-US" sz="2800" dirty="0" smtClean="0"/>
              <a:t> – Data Publication</a:t>
            </a:r>
            <a:endParaRPr lang="en-US" sz="2800" dirty="0"/>
          </a:p>
        </p:txBody>
      </p:sp>
      <p:pic>
        <p:nvPicPr>
          <p:cNvPr id="49" name="Picture 2"/>
          <p:cNvPicPr>
            <a:picLocks noChangeAspect="1" noChangeArrowheads="1"/>
          </p:cNvPicPr>
          <p:nvPr/>
        </p:nvPicPr>
        <p:blipFill>
          <a:blip r:embed="rId13" cstate="print"/>
          <a:srcRect/>
          <a:stretch>
            <a:fillRect/>
          </a:stretch>
        </p:blipFill>
        <p:spPr bwMode="auto">
          <a:xfrm>
            <a:off x="4568572" y="5244444"/>
            <a:ext cx="1375028" cy="1461155"/>
          </a:xfrm>
          <a:prstGeom prst="rect">
            <a:avLst/>
          </a:prstGeom>
          <a:noFill/>
          <a:ln w="9525">
            <a:noFill/>
            <a:miter lim="800000"/>
            <a:headEnd/>
            <a:tailEnd/>
          </a:ln>
        </p:spPr>
      </p:pic>
      <p:sp>
        <p:nvSpPr>
          <p:cNvPr id="50" name="Text Box 16"/>
          <p:cNvSpPr txBox="1">
            <a:spLocks noChangeArrowheads="1"/>
          </p:cNvSpPr>
          <p:nvPr/>
        </p:nvSpPr>
        <p:spPr bwMode="auto">
          <a:xfrm>
            <a:off x="4637315" y="5664167"/>
            <a:ext cx="1230086" cy="954107"/>
          </a:xfrm>
          <a:prstGeom prst="rect">
            <a:avLst/>
          </a:prstGeom>
          <a:solidFill>
            <a:schemeClr val="bg1">
              <a:alpha val="55000"/>
            </a:schemeClr>
          </a:solidFill>
          <a:ln w="9525">
            <a:noFill/>
            <a:miter lim="800000"/>
            <a:headEnd/>
            <a:tailEnd/>
          </a:ln>
        </p:spPr>
        <p:txBody>
          <a:bodyPr wrap="square">
            <a:spAutoFit/>
          </a:bodyPr>
          <a:lstStyle/>
          <a:p>
            <a:pPr algn="ctr"/>
            <a:r>
              <a:rPr lang="en-US" sz="1400" b="1" dirty="0" smtClean="0">
                <a:solidFill>
                  <a:srgbClr val="000000"/>
                </a:solidFill>
              </a:rPr>
              <a:t>OGC Spatial Data Service from ArcGIS Server</a:t>
            </a:r>
            <a:endParaRPr lang="en-US" sz="1400" b="1" dirty="0">
              <a:solidFill>
                <a:srgbClr val="000000"/>
              </a:solidFill>
            </a:endParaRPr>
          </a:p>
        </p:txBody>
      </p:sp>
    </p:spTree>
    <p:extLst>
      <p:ext uri="{BB962C8B-B14F-4D97-AF65-F5344CB8AC3E}">
        <p14:creationId xmlns:p14="http://schemas.microsoft.com/office/powerpoint/2010/main" val="740703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2"/>
          <p:cNvSpPr txBox="1">
            <a:spLocks/>
          </p:cNvSpPr>
          <p:nvPr/>
        </p:nvSpPr>
        <p:spPr>
          <a:xfrm>
            <a:off x="457200" y="152400"/>
            <a:ext cx="8229600" cy="1143000"/>
          </a:xfrm>
          <a:prstGeom prst="rect">
            <a:avLst/>
          </a:prstGeom>
        </p:spPr>
        <p:txBody>
          <a:bodyPr/>
          <a:lstStyle/>
          <a:p>
            <a:pPr algn="ctr" fontAlgn="base">
              <a:spcBef>
                <a:spcPct val="0"/>
              </a:spcBef>
              <a:spcAft>
                <a:spcPct val="0"/>
              </a:spcAft>
              <a:defRPr/>
            </a:pPr>
            <a:r>
              <a:rPr lang="en-US" sz="4400" kern="0" dirty="0" err="1" smtClean="0">
                <a:solidFill>
                  <a:srgbClr val="000000"/>
                </a:solidFill>
              </a:rPr>
              <a:t>HydroCatalog</a:t>
            </a:r>
            <a:endParaRPr lang="en-US" sz="4400" kern="0" dirty="0" smtClean="0">
              <a:solidFill>
                <a:srgbClr val="000000"/>
              </a:solidFill>
            </a:endParaRPr>
          </a:p>
        </p:txBody>
      </p:sp>
      <p:sp>
        <p:nvSpPr>
          <p:cNvPr id="67601" name="Rectangle 8"/>
          <p:cNvSpPr>
            <a:spLocks noChangeArrowheads="1"/>
          </p:cNvSpPr>
          <p:nvPr/>
        </p:nvSpPr>
        <p:spPr bwMode="auto">
          <a:xfrm>
            <a:off x="1130300" y="3013075"/>
            <a:ext cx="1617663" cy="1939925"/>
          </a:xfrm>
          <a:prstGeom prst="rect">
            <a:avLst/>
          </a:prstGeom>
          <a:solidFill>
            <a:srgbClr val="DEFEE3"/>
          </a:solidFill>
          <a:ln w="9525">
            <a:solidFill>
              <a:srgbClr val="000000"/>
            </a:solidFill>
            <a:miter lim="800000"/>
            <a:headEnd/>
            <a:tailEnd/>
          </a:ln>
        </p:spPr>
        <p:txBody>
          <a:bodyPr wrap="none" anchor="ctr"/>
          <a:lstStyle/>
          <a:p>
            <a:pPr algn="ctr" fontAlgn="base">
              <a:spcBef>
                <a:spcPct val="0"/>
              </a:spcBef>
              <a:spcAft>
                <a:spcPct val="0"/>
              </a:spcAft>
            </a:pPr>
            <a:endParaRPr lang="en-US" sz="1400" smtClean="0">
              <a:solidFill>
                <a:srgbClr val="000000"/>
              </a:solidFill>
            </a:endParaRPr>
          </a:p>
        </p:txBody>
      </p:sp>
      <p:sp>
        <p:nvSpPr>
          <p:cNvPr id="67602" name="Text Box 12"/>
          <p:cNvSpPr txBox="1">
            <a:spLocks noChangeArrowheads="1"/>
          </p:cNvSpPr>
          <p:nvPr/>
        </p:nvSpPr>
        <p:spPr bwMode="auto">
          <a:xfrm>
            <a:off x="1346200" y="3470275"/>
            <a:ext cx="1625600" cy="954087"/>
          </a:xfrm>
          <a:prstGeom prst="rect">
            <a:avLst/>
          </a:prstGeom>
          <a:noFill/>
          <a:ln w="9525">
            <a:noFill/>
            <a:miter lim="800000"/>
            <a:headEnd/>
            <a:tailEnd/>
          </a:ln>
        </p:spPr>
        <p:txBody>
          <a:bodyPr wrap="none">
            <a:spAutoFit/>
          </a:bodyPr>
          <a:lstStyle/>
          <a:p>
            <a:pPr fontAlgn="base">
              <a:spcBef>
                <a:spcPct val="0"/>
              </a:spcBef>
              <a:spcAft>
                <a:spcPct val="0"/>
              </a:spcAft>
            </a:pPr>
            <a:r>
              <a:rPr lang="en-US" sz="1400" smtClean="0">
                <a:solidFill>
                  <a:srgbClr val="0066FF"/>
                </a:solidFill>
              </a:rPr>
              <a:t>GetSites</a:t>
            </a:r>
          </a:p>
          <a:p>
            <a:pPr fontAlgn="base">
              <a:spcBef>
                <a:spcPct val="0"/>
              </a:spcBef>
              <a:spcAft>
                <a:spcPct val="0"/>
              </a:spcAft>
            </a:pPr>
            <a:r>
              <a:rPr lang="en-US" sz="1400" smtClean="0">
                <a:solidFill>
                  <a:srgbClr val="0066FF"/>
                </a:solidFill>
              </a:rPr>
              <a:t>GetSiteInfo</a:t>
            </a:r>
          </a:p>
          <a:p>
            <a:pPr fontAlgn="base">
              <a:spcBef>
                <a:spcPct val="0"/>
              </a:spcBef>
              <a:spcAft>
                <a:spcPct val="0"/>
              </a:spcAft>
            </a:pPr>
            <a:r>
              <a:rPr lang="en-US" sz="1400" smtClean="0">
                <a:solidFill>
                  <a:srgbClr val="0066FF"/>
                </a:solidFill>
              </a:rPr>
              <a:t>GetVariableInfo</a:t>
            </a:r>
          </a:p>
          <a:p>
            <a:pPr fontAlgn="base">
              <a:spcBef>
                <a:spcPct val="0"/>
              </a:spcBef>
              <a:spcAft>
                <a:spcPct val="0"/>
              </a:spcAft>
            </a:pPr>
            <a:r>
              <a:rPr lang="en-US" sz="1400" smtClean="0">
                <a:solidFill>
                  <a:srgbClr val="0066FF"/>
                </a:solidFill>
              </a:rPr>
              <a:t>GetValues</a:t>
            </a:r>
          </a:p>
        </p:txBody>
      </p:sp>
      <p:sp>
        <p:nvSpPr>
          <p:cNvPr id="67603" name="Text Box 16"/>
          <p:cNvSpPr txBox="1">
            <a:spLocks noChangeArrowheads="1"/>
          </p:cNvSpPr>
          <p:nvPr/>
        </p:nvSpPr>
        <p:spPr bwMode="auto">
          <a:xfrm>
            <a:off x="1076325" y="4424362"/>
            <a:ext cx="1706563" cy="522288"/>
          </a:xfrm>
          <a:prstGeom prst="rect">
            <a:avLst/>
          </a:prstGeom>
          <a:noFill/>
          <a:ln w="9525">
            <a:noFill/>
            <a:miter lim="800000"/>
            <a:headEnd/>
            <a:tailEnd/>
          </a:ln>
        </p:spPr>
        <p:txBody>
          <a:bodyPr>
            <a:spAutoFit/>
          </a:bodyPr>
          <a:lstStyle/>
          <a:p>
            <a:pPr algn="ctr" fontAlgn="base">
              <a:spcBef>
                <a:spcPct val="0"/>
              </a:spcBef>
              <a:spcAft>
                <a:spcPct val="0"/>
              </a:spcAft>
            </a:pPr>
            <a:r>
              <a:rPr lang="en-US" sz="1400" b="1" dirty="0" err="1" smtClean="0">
                <a:solidFill>
                  <a:srgbClr val="000000"/>
                </a:solidFill>
              </a:rPr>
              <a:t>WaterOneFlow</a:t>
            </a:r>
            <a:endParaRPr lang="en-US" sz="1400" b="1" dirty="0" smtClean="0">
              <a:solidFill>
                <a:srgbClr val="000000"/>
              </a:solidFill>
            </a:endParaRPr>
          </a:p>
          <a:p>
            <a:pPr algn="ctr" fontAlgn="base">
              <a:spcBef>
                <a:spcPct val="0"/>
              </a:spcBef>
              <a:spcAft>
                <a:spcPct val="0"/>
              </a:spcAft>
            </a:pPr>
            <a:r>
              <a:rPr lang="en-US" sz="1400" b="1" dirty="0" smtClean="0">
                <a:solidFill>
                  <a:srgbClr val="000000"/>
                </a:solidFill>
              </a:rPr>
              <a:t>Web Service</a:t>
            </a:r>
          </a:p>
        </p:txBody>
      </p:sp>
      <p:sp>
        <p:nvSpPr>
          <p:cNvPr id="67604" name="AutoShape 30"/>
          <p:cNvSpPr>
            <a:spLocks noChangeArrowheads="1"/>
          </p:cNvSpPr>
          <p:nvPr/>
        </p:nvSpPr>
        <p:spPr bwMode="auto">
          <a:xfrm>
            <a:off x="1447800" y="3052762"/>
            <a:ext cx="1017588" cy="390525"/>
          </a:xfrm>
          <a:prstGeom prst="foldedCorner">
            <a:avLst>
              <a:gd name="adj" fmla="val 12500"/>
            </a:avLst>
          </a:prstGeom>
          <a:solidFill>
            <a:srgbClr val="BBE0E3"/>
          </a:solidFill>
          <a:ln w="9525">
            <a:solidFill>
              <a:srgbClr val="000000"/>
            </a:solidFill>
            <a:round/>
            <a:headEnd/>
            <a:tailEnd/>
          </a:ln>
        </p:spPr>
        <p:txBody>
          <a:bodyPr wrap="none" anchor="ctr"/>
          <a:lstStyle/>
          <a:p>
            <a:pPr algn="ctr" fontAlgn="base">
              <a:spcBef>
                <a:spcPct val="0"/>
              </a:spcBef>
              <a:spcAft>
                <a:spcPct val="0"/>
              </a:spcAft>
            </a:pPr>
            <a:r>
              <a:rPr lang="en-US" sz="1400" smtClean="0">
                <a:solidFill>
                  <a:srgbClr val="000000"/>
                </a:solidFill>
              </a:rPr>
              <a:t>WaterML</a:t>
            </a:r>
          </a:p>
        </p:txBody>
      </p:sp>
      <p:grpSp>
        <p:nvGrpSpPr>
          <p:cNvPr id="2" name="Group 85"/>
          <p:cNvGrpSpPr/>
          <p:nvPr/>
        </p:nvGrpSpPr>
        <p:grpSpPr>
          <a:xfrm>
            <a:off x="5486400" y="5181600"/>
            <a:ext cx="2438400" cy="1254125"/>
            <a:chOff x="3657600" y="5334000"/>
            <a:chExt cx="2438400" cy="1254125"/>
          </a:xfrm>
        </p:grpSpPr>
        <p:sp>
          <p:nvSpPr>
            <p:cNvPr id="137" name="Rectangle 562"/>
            <p:cNvSpPr>
              <a:spLocks noChangeArrowheads="1"/>
            </p:cNvSpPr>
            <p:nvPr/>
          </p:nvSpPr>
          <p:spPr bwMode="auto">
            <a:xfrm>
              <a:off x="3733800" y="5334000"/>
              <a:ext cx="2286000" cy="1254125"/>
            </a:xfrm>
            <a:prstGeom prst="rect">
              <a:avLst/>
            </a:prstGeom>
            <a:solidFill>
              <a:schemeClr val="bg1"/>
            </a:solidFill>
            <a:ln w="25400">
              <a:solidFill>
                <a:schemeClr val="tx2">
                  <a:lumMod val="75000"/>
                </a:schemeClr>
              </a:solidFill>
              <a:miter lim="800000"/>
              <a:headEnd/>
              <a:tailEnd/>
            </a:ln>
            <a:effectLst/>
          </p:spPr>
          <p:txBody>
            <a:bodyPr wrap="none" anchor="ctr"/>
            <a:lstStyle/>
            <a:p>
              <a:pPr fontAlgn="base">
                <a:spcBef>
                  <a:spcPct val="0"/>
                </a:spcBef>
                <a:spcAft>
                  <a:spcPct val="0"/>
                </a:spcAft>
                <a:defRPr/>
              </a:pPr>
              <a:endParaRPr lang="en-US">
                <a:solidFill>
                  <a:srgbClr val="000000"/>
                </a:solidFill>
              </a:endParaRPr>
            </a:p>
          </p:txBody>
        </p:sp>
        <p:sp>
          <p:nvSpPr>
            <p:cNvPr id="67664" name="Line 595"/>
            <p:cNvSpPr>
              <a:spLocks noChangeShapeType="1"/>
            </p:cNvSpPr>
            <p:nvPr/>
          </p:nvSpPr>
          <p:spPr bwMode="auto">
            <a:xfrm>
              <a:off x="3810000" y="5791200"/>
              <a:ext cx="2133599" cy="0"/>
            </a:xfrm>
            <a:prstGeom prst="line">
              <a:avLst/>
            </a:prstGeom>
            <a:noFill/>
            <a:ln w="9525">
              <a:solidFill>
                <a:schemeClr val="tx1"/>
              </a:solidFill>
              <a:round/>
              <a:headEnd/>
              <a:tailEnd/>
            </a:ln>
          </p:spPr>
          <p:txBody>
            <a:bodyPr/>
            <a:lstStyle/>
            <a:p>
              <a:pPr fontAlgn="base">
                <a:spcBef>
                  <a:spcPct val="0"/>
                </a:spcBef>
                <a:spcAft>
                  <a:spcPct val="0"/>
                </a:spcAft>
              </a:pPr>
              <a:endParaRPr lang="en-US" smtClean="0">
                <a:solidFill>
                  <a:srgbClr val="000000"/>
                </a:solidFill>
              </a:endParaRPr>
            </a:p>
          </p:txBody>
        </p:sp>
        <p:sp>
          <p:nvSpPr>
            <p:cNvPr id="67607" name="Text Box 563"/>
            <p:cNvSpPr txBox="1">
              <a:spLocks noChangeArrowheads="1"/>
            </p:cNvSpPr>
            <p:nvPr/>
          </p:nvSpPr>
          <p:spPr bwMode="auto">
            <a:xfrm>
              <a:off x="3657600" y="5425690"/>
              <a:ext cx="2438400" cy="289310"/>
            </a:xfrm>
            <a:prstGeom prst="rect">
              <a:avLst/>
            </a:prstGeom>
            <a:noFill/>
            <a:ln w="9525">
              <a:noFill/>
              <a:miter lim="800000"/>
              <a:headEnd/>
              <a:tailEnd/>
            </a:ln>
          </p:spPr>
          <p:txBody>
            <a:bodyPr wrap="square">
              <a:spAutoFit/>
            </a:bodyPr>
            <a:lstStyle/>
            <a:p>
              <a:pPr algn="ctr" fontAlgn="base">
                <a:lnSpc>
                  <a:spcPct val="80000"/>
                </a:lnSpc>
                <a:spcBef>
                  <a:spcPct val="0"/>
                </a:spcBef>
                <a:spcAft>
                  <a:spcPct val="0"/>
                </a:spcAft>
              </a:pPr>
              <a:r>
                <a:rPr lang="en-US" sz="1600" dirty="0" smtClean="0">
                  <a:solidFill>
                    <a:srgbClr val="000000"/>
                  </a:solidFill>
                </a:rPr>
                <a:t>Discovery and Access</a:t>
              </a:r>
            </a:p>
          </p:txBody>
        </p:sp>
        <p:pic>
          <p:nvPicPr>
            <p:cNvPr id="67608" name="Picture 584" descr="MCj03871500000[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86200" y="5797248"/>
              <a:ext cx="762000" cy="755952"/>
            </a:xfrm>
            <a:prstGeom prst="rect">
              <a:avLst/>
            </a:prstGeom>
            <a:noFill/>
            <a:ln w="9525">
              <a:noFill/>
              <a:miter lim="800000"/>
              <a:headEnd/>
              <a:tailEnd/>
            </a:ln>
          </p:spPr>
        </p:pic>
        <p:sp>
          <p:nvSpPr>
            <p:cNvPr id="67616" name="Text Box 596"/>
            <p:cNvSpPr txBox="1">
              <a:spLocks noChangeArrowheads="1"/>
            </p:cNvSpPr>
            <p:nvPr/>
          </p:nvSpPr>
          <p:spPr bwMode="auto">
            <a:xfrm>
              <a:off x="4800600" y="5941469"/>
              <a:ext cx="1031052" cy="535531"/>
            </a:xfrm>
            <a:prstGeom prst="rect">
              <a:avLst/>
            </a:prstGeom>
            <a:noFill/>
            <a:ln w="9525">
              <a:noFill/>
              <a:miter lim="800000"/>
              <a:headEnd/>
              <a:tailEnd/>
            </a:ln>
          </p:spPr>
          <p:txBody>
            <a:bodyPr wrap="none">
              <a:spAutoFit/>
            </a:bodyPr>
            <a:lstStyle/>
            <a:p>
              <a:pPr algn="ctr" fontAlgn="base">
                <a:lnSpc>
                  <a:spcPct val="80000"/>
                </a:lnSpc>
                <a:spcBef>
                  <a:spcPct val="0"/>
                </a:spcBef>
                <a:spcAft>
                  <a:spcPct val="0"/>
                </a:spcAft>
              </a:pPr>
              <a:r>
                <a:rPr lang="en-US" dirty="0" smtClean="0">
                  <a:solidFill>
                    <a:srgbClr val="000000"/>
                  </a:solidFill>
                </a:rPr>
                <a:t>Hydro </a:t>
              </a:r>
            </a:p>
            <a:p>
              <a:pPr algn="ctr" fontAlgn="base">
                <a:lnSpc>
                  <a:spcPct val="80000"/>
                </a:lnSpc>
                <a:spcBef>
                  <a:spcPct val="0"/>
                </a:spcBef>
                <a:spcAft>
                  <a:spcPct val="0"/>
                </a:spcAft>
              </a:pPr>
              <a:r>
                <a:rPr lang="en-US" dirty="0" smtClean="0">
                  <a:solidFill>
                    <a:srgbClr val="000000"/>
                  </a:solidFill>
                </a:rPr>
                <a:t>Desktop</a:t>
              </a:r>
            </a:p>
          </p:txBody>
        </p:sp>
      </p:grpSp>
      <p:sp>
        <p:nvSpPr>
          <p:cNvPr id="67622" name="AutoShape 146"/>
          <p:cNvSpPr>
            <a:spLocks noChangeArrowheads="1"/>
          </p:cNvSpPr>
          <p:nvPr/>
        </p:nvSpPr>
        <p:spPr bwMode="auto">
          <a:xfrm rot="2043552">
            <a:off x="3741738" y="2967036"/>
            <a:ext cx="512762" cy="314325"/>
          </a:xfrm>
          <a:prstGeom prst="rightArrow">
            <a:avLst>
              <a:gd name="adj1" fmla="val 41667"/>
              <a:gd name="adj2" fmla="val 74935"/>
            </a:avLst>
          </a:prstGeom>
          <a:solidFill>
            <a:srgbClr val="080808"/>
          </a:solidFill>
          <a:ln w="9525">
            <a:solidFill>
              <a:schemeClr val="tx1"/>
            </a:solidFill>
            <a:miter lim="800000"/>
            <a:headEnd/>
            <a:tailEnd/>
          </a:ln>
        </p:spPr>
        <p:txBody>
          <a:bodyPr wrap="none" anchor="ctr"/>
          <a:lstStyle/>
          <a:p>
            <a:pPr fontAlgn="base">
              <a:spcBef>
                <a:spcPct val="0"/>
              </a:spcBef>
              <a:spcAft>
                <a:spcPct val="0"/>
              </a:spcAft>
            </a:pPr>
            <a:endParaRPr lang="en-US" sz="800" smtClean="0">
              <a:solidFill>
                <a:srgbClr val="000000"/>
              </a:solidFill>
            </a:endParaRPr>
          </a:p>
        </p:txBody>
      </p:sp>
      <p:sp>
        <p:nvSpPr>
          <p:cNvPr id="165" name="Rectangle 164"/>
          <p:cNvSpPr/>
          <p:nvPr/>
        </p:nvSpPr>
        <p:spPr>
          <a:xfrm>
            <a:off x="3276600" y="914400"/>
            <a:ext cx="4531717"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600">
              <a:solidFill>
                <a:srgbClr val="FFFFFF"/>
              </a:solidFill>
            </a:endParaRPr>
          </a:p>
        </p:txBody>
      </p:sp>
      <p:sp>
        <p:nvSpPr>
          <p:cNvPr id="67619" name="AutoShape 130"/>
          <p:cNvSpPr>
            <a:spLocks noChangeArrowheads="1"/>
          </p:cNvSpPr>
          <p:nvPr/>
        </p:nvSpPr>
        <p:spPr bwMode="auto">
          <a:xfrm>
            <a:off x="5796359" y="3200400"/>
            <a:ext cx="1671241" cy="1223170"/>
          </a:xfrm>
          <a:prstGeom prst="flowChartMagneticDisk">
            <a:avLst/>
          </a:prstGeom>
          <a:solidFill>
            <a:srgbClr val="FFFFCC"/>
          </a:solidFill>
          <a:ln w="25400">
            <a:solidFill>
              <a:schemeClr val="tx1"/>
            </a:solidFill>
            <a:round/>
            <a:headEnd/>
            <a:tailEnd/>
          </a:ln>
        </p:spPr>
        <p:txBody>
          <a:bodyPr anchor="ctr"/>
          <a:lstStyle/>
          <a:p>
            <a:pPr algn="ctr" fontAlgn="base">
              <a:spcBef>
                <a:spcPct val="0"/>
              </a:spcBef>
              <a:spcAft>
                <a:spcPct val="0"/>
              </a:spcAft>
            </a:pPr>
            <a:r>
              <a:rPr lang="en-US" sz="1600" dirty="0" smtClean="0">
                <a:solidFill>
                  <a:srgbClr val="000000"/>
                </a:solidFill>
              </a:rPr>
              <a:t>Water Metadata Catalog</a:t>
            </a:r>
          </a:p>
        </p:txBody>
      </p:sp>
      <p:pic>
        <p:nvPicPr>
          <p:cNvPr id="67620" name="Picture 42"/>
          <p:cNvPicPr>
            <a:picLocks noChangeAspect="1" noChangeArrowheads="1"/>
          </p:cNvPicPr>
          <p:nvPr/>
        </p:nvPicPr>
        <p:blipFill>
          <a:blip r:embed="rId4" cstate="print"/>
          <a:srcRect/>
          <a:stretch>
            <a:fillRect/>
          </a:stretch>
        </p:blipFill>
        <p:spPr bwMode="auto">
          <a:xfrm>
            <a:off x="3581400" y="3581400"/>
            <a:ext cx="1119584" cy="745529"/>
          </a:xfrm>
          <a:prstGeom prst="rect">
            <a:avLst/>
          </a:prstGeom>
          <a:noFill/>
          <a:ln w="9525">
            <a:noFill/>
            <a:miter lim="800000"/>
            <a:headEnd/>
            <a:tailEnd/>
          </a:ln>
        </p:spPr>
      </p:pic>
      <p:sp>
        <p:nvSpPr>
          <p:cNvPr id="67621" name="Rectangle 158"/>
          <p:cNvSpPr>
            <a:spLocks noChangeArrowheads="1"/>
          </p:cNvSpPr>
          <p:nvPr/>
        </p:nvSpPr>
        <p:spPr bwMode="auto">
          <a:xfrm>
            <a:off x="3276600" y="3181747"/>
            <a:ext cx="1746448" cy="552053"/>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600" dirty="0" smtClean="0">
                <a:solidFill>
                  <a:srgbClr val="000000"/>
                </a:solidFill>
              </a:rPr>
              <a:t>Harvester</a:t>
            </a:r>
          </a:p>
        </p:txBody>
      </p:sp>
      <p:pic>
        <p:nvPicPr>
          <p:cNvPr id="67623" name="Picture 3"/>
          <p:cNvPicPr>
            <a:picLocks noChangeAspect="1" noChangeArrowheads="1"/>
          </p:cNvPicPr>
          <p:nvPr/>
        </p:nvPicPr>
        <p:blipFill>
          <a:blip r:embed="rId5" cstate="print"/>
          <a:srcRect/>
          <a:stretch>
            <a:fillRect/>
          </a:stretch>
        </p:blipFill>
        <p:spPr bwMode="auto">
          <a:xfrm>
            <a:off x="3403051" y="1369218"/>
            <a:ext cx="1781724" cy="1676400"/>
          </a:xfrm>
          <a:prstGeom prst="rect">
            <a:avLst/>
          </a:prstGeom>
          <a:noFill/>
          <a:ln w="9525">
            <a:solidFill>
              <a:schemeClr val="tx1"/>
            </a:solidFill>
            <a:miter lim="800000"/>
            <a:headEnd/>
            <a:tailEnd/>
          </a:ln>
        </p:spPr>
      </p:pic>
      <p:pic>
        <p:nvPicPr>
          <p:cNvPr id="67624" name="Picture 5"/>
          <p:cNvPicPr>
            <a:picLocks noChangeAspect="1" noChangeArrowheads="1"/>
          </p:cNvPicPr>
          <p:nvPr/>
        </p:nvPicPr>
        <p:blipFill>
          <a:blip r:embed="rId6" cstate="print"/>
          <a:srcRect/>
          <a:stretch>
            <a:fillRect/>
          </a:stretch>
        </p:blipFill>
        <p:spPr bwMode="auto">
          <a:xfrm>
            <a:off x="5440443" y="1377354"/>
            <a:ext cx="2220831" cy="1668264"/>
          </a:xfrm>
          <a:prstGeom prst="rect">
            <a:avLst/>
          </a:prstGeom>
          <a:noFill/>
          <a:ln w="9525">
            <a:solidFill>
              <a:schemeClr val="tx1"/>
            </a:solidFill>
            <a:miter lim="800000"/>
            <a:headEnd/>
            <a:tailEnd/>
          </a:ln>
        </p:spPr>
      </p:pic>
      <p:sp>
        <p:nvSpPr>
          <p:cNvPr id="67625" name="Rectangle 162"/>
          <p:cNvSpPr>
            <a:spLocks noChangeArrowheads="1"/>
          </p:cNvSpPr>
          <p:nvPr/>
        </p:nvSpPr>
        <p:spPr bwMode="auto">
          <a:xfrm>
            <a:off x="3079749" y="914400"/>
            <a:ext cx="2724150" cy="549473"/>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600" dirty="0" smtClean="0">
                <a:solidFill>
                  <a:srgbClr val="000000"/>
                </a:solidFill>
              </a:rPr>
              <a:t>Service Registry</a:t>
            </a:r>
          </a:p>
        </p:txBody>
      </p:sp>
      <p:sp>
        <p:nvSpPr>
          <p:cNvPr id="67626" name="Rectangle 163"/>
          <p:cNvSpPr>
            <a:spLocks noChangeArrowheads="1"/>
          </p:cNvSpPr>
          <p:nvPr/>
        </p:nvSpPr>
        <p:spPr bwMode="auto">
          <a:xfrm>
            <a:off x="5486400" y="914400"/>
            <a:ext cx="2133402" cy="549473"/>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600" dirty="0" err="1" smtClean="0">
                <a:solidFill>
                  <a:srgbClr val="000000"/>
                </a:solidFill>
              </a:rPr>
              <a:t>Hydrotagger</a:t>
            </a:r>
            <a:endParaRPr lang="en-US" sz="1600" dirty="0" smtClean="0">
              <a:solidFill>
                <a:srgbClr val="000000"/>
              </a:solidFill>
            </a:endParaRPr>
          </a:p>
        </p:txBody>
      </p:sp>
      <p:sp>
        <p:nvSpPr>
          <p:cNvPr id="85" name="Rectangle 158"/>
          <p:cNvSpPr>
            <a:spLocks noChangeArrowheads="1"/>
          </p:cNvSpPr>
          <p:nvPr/>
        </p:nvSpPr>
        <p:spPr bwMode="auto">
          <a:xfrm>
            <a:off x="4697036" y="4495800"/>
            <a:ext cx="1677062" cy="338554"/>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600" dirty="0" smtClean="0">
                <a:solidFill>
                  <a:srgbClr val="000000"/>
                </a:solidFill>
              </a:rPr>
              <a:t>Search Services</a:t>
            </a:r>
          </a:p>
        </p:txBody>
      </p:sp>
      <p:sp>
        <p:nvSpPr>
          <p:cNvPr id="87" name="AutoShape 146"/>
          <p:cNvSpPr>
            <a:spLocks noChangeArrowheads="1"/>
          </p:cNvSpPr>
          <p:nvPr/>
        </p:nvSpPr>
        <p:spPr bwMode="auto">
          <a:xfrm rot="4271048">
            <a:off x="5923756" y="4883425"/>
            <a:ext cx="576263" cy="384175"/>
          </a:xfrm>
          <a:prstGeom prst="rightArrow">
            <a:avLst>
              <a:gd name="adj1" fmla="val 41667"/>
              <a:gd name="adj2" fmla="val 75000"/>
            </a:avLst>
          </a:prstGeom>
          <a:solidFill>
            <a:srgbClr val="080808"/>
          </a:solidFill>
          <a:ln w="9525">
            <a:solidFill>
              <a:schemeClr val="tx1"/>
            </a:solidFill>
            <a:miter lim="800000"/>
            <a:headEnd/>
            <a:tailEnd/>
          </a:ln>
        </p:spPr>
        <p:txBody>
          <a:bodyPr wrap="none" anchor="ctr"/>
          <a:lstStyle/>
          <a:p>
            <a:pPr fontAlgn="base">
              <a:spcBef>
                <a:spcPct val="0"/>
              </a:spcBef>
              <a:spcAft>
                <a:spcPct val="0"/>
              </a:spcAft>
            </a:pPr>
            <a:endParaRPr lang="en-US" sz="900" smtClean="0">
              <a:solidFill>
                <a:srgbClr val="000000"/>
              </a:solidFill>
            </a:endParaRPr>
          </a:p>
        </p:txBody>
      </p:sp>
      <p:sp>
        <p:nvSpPr>
          <p:cNvPr id="89" name="Rectangle 6"/>
          <p:cNvSpPr>
            <a:spLocks noChangeArrowheads="1"/>
          </p:cNvSpPr>
          <p:nvPr/>
        </p:nvSpPr>
        <p:spPr bwMode="auto">
          <a:xfrm>
            <a:off x="3479800" y="6488112"/>
            <a:ext cx="3302000" cy="369888"/>
          </a:xfrm>
          <a:prstGeom prst="rect">
            <a:avLst/>
          </a:prstGeom>
          <a:noFill/>
          <a:ln w="9525">
            <a:noFill/>
            <a:miter lim="800000"/>
            <a:headEnd/>
            <a:tailEnd/>
          </a:ln>
        </p:spPr>
        <p:txBody>
          <a:bodyPr wrap="none">
            <a:spAutoFit/>
          </a:bodyPr>
          <a:lstStyle/>
          <a:p>
            <a:pPr fontAlgn="base">
              <a:spcBef>
                <a:spcPct val="0"/>
              </a:spcBef>
              <a:spcAft>
                <a:spcPct val="0"/>
              </a:spcAft>
            </a:pPr>
            <a:r>
              <a:rPr lang="en-US" b="1" dirty="0">
                <a:solidFill>
                  <a:srgbClr val="0000FF"/>
                </a:solidFill>
                <a:latin typeface="Calibri" pitchFamily="34" charset="0"/>
              </a:rPr>
              <a:t>http://hiscentral.cuahsi.org</a:t>
            </a:r>
          </a:p>
        </p:txBody>
      </p:sp>
      <p:sp>
        <p:nvSpPr>
          <p:cNvPr id="90" name="TextBox 89"/>
          <p:cNvSpPr txBox="1"/>
          <p:nvPr/>
        </p:nvSpPr>
        <p:spPr>
          <a:xfrm>
            <a:off x="228600" y="1066800"/>
            <a:ext cx="3048000" cy="1477328"/>
          </a:xfrm>
          <a:prstGeom prst="rect">
            <a:avLst/>
          </a:prstGeom>
          <a:noFill/>
        </p:spPr>
        <p:txBody>
          <a:bodyPr wrap="square" rtlCol="0">
            <a:spAutoFit/>
          </a:bodyPr>
          <a:lstStyle/>
          <a:p>
            <a:pPr marL="109538" indent="-109538" fontAlgn="base">
              <a:spcBef>
                <a:spcPct val="0"/>
              </a:spcBef>
              <a:spcAft>
                <a:spcPct val="0"/>
              </a:spcAft>
              <a:buFont typeface="Arial" pitchFamily="34" charset="0"/>
              <a:buChar char="•"/>
            </a:pPr>
            <a:r>
              <a:rPr lang="en-US" dirty="0" smtClean="0">
                <a:solidFill>
                  <a:srgbClr val="000000"/>
                </a:solidFill>
              </a:rPr>
              <a:t>Search over data services from multiple sources</a:t>
            </a:r>
          </a:p>
          <a:p>
            <a:pPr marL="109538" indent="-109538" fontAlgn="base">
              <a:spcBef>
                <a:spcPct val="0"/>
              </a:spcBef>
              <a:spcAft>
                <a:spcPct val="0"/>
              </a:spcAft>
            </a:pPr>
            <a:endParaRPr lang="en-US" dirty="0" smtClean="0">
              <a:solidFill>
                <a:srgbClr val="000000"/>
              </a:solidFill>
            </a:endParaRPr>
          </a:p>
          <a:p>
            <a:pPr marL="109538" indent="-109538" fontAlgn="base">
              <a:spcBef>
                <a:spcPct val="0"/>
              </a:spcBef>
              <a:spcAft>
                <a:spcPct val="0"/>
              </a:spcAft>
              <a:buFont typeface="Arial" pitchFamily="34" charset="0"/>
              <a:buChar char="•"/>
            </a:pPr>
            <a:r>
              <a:rPr lang="en-US" dirty="0" smtClean="0">
                <a:solidFill>
                  <a:srgbClr val="000000"/>
                </a:solidFill>
              </a:rPr>
              <a:t>Supports concept based data discovery</a:t>
            </a:r>
            <a:endParaRPr lang="en-US" dirty="0">
              <a:solidFill>
                <a:srgbClr val="000000"/>
              </a:solidFill>
            </a:endParaRPr>
          </a:p>
        </p:txBody>
      </p:sp>
      <p:sp>
        <p:nvSpPr>
          <p:cNvPr id="91" name="AutoShape 130"/>
          <p:cNvSpPr>
            <a:spLocks noChangeArrowheads="1"/>
          </p:cNvSpPr>
          <p:nvPr/>
        </p:nvSpPr>
        <p:spPr bwMode="auto">
          <a:xfrm>
            <a:off x="685800" y="5410200"/>
            <a:ext cx="1069975" cy="1219200"/>
          </a:xfrm>
          <a:prstGeom prst="flowChartMagneticDisk">
            <a:avLst/>
          </a:prstGeom>
          <a:solidFill>
            <a:srgbClr val="FFFFCC"/>
          </a:solidFill>
          <a:ln w="25400">
            <a:solidFill>
              <a:schemeClr val="tx1"/>
            </a:solidFill>
            <a:round/>
            <a:headEnd/>
            <a:tailEnd/>
          </a:ln>
        </p:spPr>
        <p:txBody>
          <a:bodyPr wrap="square" anchor="ctr"/>
          <a:lstStyle/>
          <a:p>
            <a:pPr algn="ctr" fontAlgn="base">
              <a:spcBef>
                <a:spcPct val="0"/>
              </a:spcBef>
              <a:spcAft>
                <a:spcPct val="0"/>
              </a:spcAft>
            </a:pPr>
            <a:endParaRPr lang="en-US" sz="1400" dirty="0" smtClean="0">
              <a:solidFill>
                <a:srgbClr val="000000"/>
              </a:solidFill>
            </a:endParaRPr>
          </a:p>
          <a:p>
            <a:pPr algn="ctr" fontAlgn="base">
              <a:spcBef>
                <a:spcPct val="0"/>
              </a:spcBef>
              <a:spcAft>
                <a:spcPct val="0"/>
              </a:spcAft>
            </a:pPr>
            <a:r>
              <a:rPr lang="en-US" sz="1400" dirty="0" smtClean="0">
                <a:solidFill>
                  <a:srgbClr val="000000"/>
                </a:solidFill>
              </a:rPr>
              <a:t>CUAHSI Data Server</a:t>
            </a:r>
            <a:endParaRPr lang="en-US" sz="1400" dirty="0">
              <a:solidFill>
                <a:srgbClr val="000000"/>
              </a:solidFill>
            </a:endParaRPr>
          </a:p>
        </p:txBody>
      </p:sp>
      <p:sp>
        <p:nvSpPr>
          <p:cNvPr id="93" name="AutoShape 130"/>
          <p:cNvSpPr>
            <a:spLocks noChangeArrowheads="1"/>
          </p:cNvSpPr>
          <p:nvPr/>
        </p:nvSpPr>
        <p:spPr bwMode="auto">
          <a:xfrm>
            <a:off x="2133600" y="5410200"/>
            <a:ext cx="1069975" cy="1219200"/>
          </a:xfrm>
          <a:prstGeom prst="flowChartMagneticDisk">
            <a:avLst/>
          </a:prstGeom>
          <a:solidFill>
            <a:srgbClr val="FFFFCC"/>
          </a:solidFill>
          <a:ln w="25400">
            <a:solidFill>
              <a:schemeClr val="tx1"/>
            </a:solidFill>
            <a:round/>
            <a:headEnd/>
            <a:tailEnd/>
          </a:ln>
        </p:spPr>
        <p:txBody>
          <a:bodyPr wrap="square" anchor="ctr"/>
          <a:lstStyle/>
          <a:p>
            <a:pPr algn="ctr" fontAlgn="base">
              <a:spcBef>
                <a:spcPct val="0"/>
              </a:spcBef>
              <a:spcAft>
                <a:spcPct val="0"/>
              </a:spcAft>
            </a:pPr>
            <a:endParaRPr lang="en-US" sz="1400" dirty="0" smtClean="0">
              <a:solidFill>
                <a:srgbClr val="000000"/>
              </a:solidFill>
            </a:endParaRPr>
          </a:p>
          <a:p>
            <a:pPr algn="ctr" fontAlgn="base">
              <a:spcBef>
                <a:spcPct val="0"/>
              </a:spcBef>
              <a:spcAft>
                <a:spcPct val="0"/>
              </a:spcAft>
            </a:pPr>
            <a:r>
              <a:rPr lang="en-US" sz="1400" dirty="0" smtClean="0">
                <a:solidFill>
                  <a:srgbClr val="000000"/>
                </a:solidFill>
              </a:rPr>
              <a:t>3</a:t>
            </a:r>
            <a:r>
              <a:rPr lang="en-US" sz="1400" baseline="30000" dirty="0" smtClean="0">
                <a:solidFill>
                  <a:srgbClr val="000000"/>
                </a:solidFill>
              </a:rPr>
              <a:t>rd</a:t>
            </a:r>
            <a:r>
              <a:rPr lang="en-US" sz="1400" dirty="0" smtClean="0">
                <a:solidFill>
                  <a:srgbClr val="000000"/>
                </a:solidFill>
              </a:rPr>
              <a:t> Party Server </a:t>
            </a:r>
          </a:p>
          <a:p>
            <a:pPr algn="ctr" fontAlgn="base">
              <a:spcBef>
                <a:spcPct val="0"/>
              </a:spcBef>
              <a:spcAft>
                <a:spcPct val="0"/>
              </a:spcAft>
            </a:pPr>
            <a:r>
              <a:rPr lang="en-US" sz="1400" dirty="0" smtClean="0">
                <a:solidFill>
                  <a:srgbClr val="000000"/>
                </a:solidFill>
              </a:rPr>
              <a:t>e.g. USGS</a:t>
            </a:r>
            <a:endParaRPr lang="en-US" sz="1400" dirty="0">
              <a:solidFill>
                <a:srgbClr val="000000"/>
              </a:solidFill>
            </a:endParaRPr>
          </a:p>
        </p:txBody>
      </p:sp>
      <p:sp>
        <p:nvSpPr>
          <p:cNvPr id="67613" name="AutoShape 146"/>
          <p:cNvSpPr>
            <a:spLocks noChangeArrowheads="1"/>
          </p:cNvSpPr>
          <p:nvPr/>
        </p:nvSpPr>
        <p:spPr bwMode="auto">
          <a:xfrm>
            <a:off x="2776537" y="3932237"/>
            <a:ext cx="576263" cy="384175"/>
          </a:xfrm>
          <a:prstGeom prst="rightArrow">
            <a:avLst>
              <a:gd name="adj1" fmla="val 41667"/>
              <a:gd name="adj2" fmla="val 75000"/>
            </a:avLst>
          </a:prstGeom>
          <a:solidFill>
            <a:srgbClr val="080808"/>
          </a:solidFill>
          <a:ln w="9525">
            <a:solidFill>
              <a:schemeClr val="tx1"/>
            </a:solidFill>
            <a:miter lim="800000"/>
            <a:headEnd/>
            <a:tailEnd/>
          </a:ln>
        </p:spPr>
        <p:txBody>
          <a:bodyPr wrap="none" anchor="ctr"/>
          <a:lstStyle/>
          <a:p>
            <a:pPr fontAlgn="base">
              <a:spcBef>
                <a:spcPct val="0"/>
              </a:spcBef>
              <a:spcAft>
                <a:spcPct val="0"/>
              </a:spcAft>
            </a:pPr>
            <a:endParaRPr lang="en-US" sz="900" smtClean="0">
              <a:solidFill>
                <a:srgbClr val="000000"/>
              </a:solidFill>
            </a:endParaRPr>
          </a:p>
        </p:txBody>
      </p:sp>
      <p:sp>
        <p:nvSpPr>
          <p:cNvPr id="94" name="AutoShape 146"/>
          <p:cNvSpPr>
            <a:spLocks noChangeArrowheads="1"/>
          </p:cNvSpPr>
          <p:nvPr/>
        </p:nvSpPr>
        <p:spPr bwMode="auto">
          <a:xfrm rot="17173180">
            <a:off x="1043592" y="5015030"/>
            <a:ext cx="576263" cy="384175"/>
          </a:xfrm>
          <a:prstGeom prst="rightArrow">
            <a:avLst>
              <a:gd name="adj1" fmla="val 41667"/>
              <a:gd name="adj2" fmla="val 75000"/>
            </a:avLst>
          </a:prstGeom>
          <a:solidFill>
            <a:srgbClr val="080808"/>
          </a:solidFill>
          <a:ln w="9525">
            <a:solidFill>
              <a:schemeClr val="tx1"/>
            </a:solidFill>
            <a:miter lim="800000"/>
            <a:headEnd/>
            <a:tailEnd/>
          </a:ln>
        </p:spPr>
        <p:txBody>
          <a:bodyPr wrap="none" anchor="ctr"/>
          <a:lstStyle/>
          <a:p>
            <a:pPr fontAlgn="base">
              <a:spcBef>
                <a:spcPct val="0"/>
              </a:spcBef>
              <a:spcAft>
                <a:spcPct val="0"/>
              </a:spcAft>
            </a:pPr>
            <a:endParaRPr lang="en-US" sz="900" smtClean="0">
              <a:solidFill>
                <a:srgbClr val="000000"/>
              </a:solidFill>
            </a:endParaRPr>
          </a:p>
        </p:txBody>
      </p:sp>
      <p:sp>
        <p:nvSpPr>
          <p:cNvPr id="95" name="AutoShape 146"/>
          <p:cNvSpPr>
            <a:spLocks noChangeArrowheads="1"/>
          </p:cNvSpPr>
          <p:nvPr/>
        </p:nvSpPr>
        <p:spPr bwMode="auto">
          <a:xfrm rot="15457762">
            <a:off x="2281913" y="5007307"/>
            <a:ext cx="576263" cy="384175"/>
          </a:xfrm>
          <a:prstGeom prst="rightArrow">
            <a:avLst>
              <a:gd name="adj1" fmla="val 41667"/>
              <a:gd name="adj2" fmla="val 75000"/>
            </a:avLst>
          </a:prstGeom>
          <a:solidFill>
            <a:srgbClr val="080808"/>
          </a:solidFill>
          <a:ln w="9525">
            <a:solidFill>
              <a:schemeClr val="tx1"/>
            </a:solidFill>
            <a:miter lim="800000"/>
            <a:headEnd/>
            <a:tailEnd/>
          </a:ln>
        </p:spPr>
        <p:txBody>
          <a:bodyPr wrap="none" anchor="ctr"/>
          <a:lstStyle/>
          <a:p>
            <a:pPr fontAlgn="base">
              <a:spcBef>
                <a:spcPct val="0"/>
              </a:spcBef>
              <a:spcAft>
                <a:spcPct val="0"/>
              </a:spcAft>
            </a:pPr>
            <a:endParaRPr lang="en-US" sz="900" smtClean="0">
              <a:solidFill>
                <a:srgbClr val="000000"/>
              </a:solidFill>
            </a:endParaRPr>
          </a:p>
        </p:txBody>
      </p:sp>
    </p:spTree>
    <p:extLst>
      <p:ext uri="{BB962C8B-B14F-4D97-AF65-F5344CB8AC3E}">
        <p14:creationId xmlns:p14="http://schemas.microsoft.com/office/powerpoint/2010/main" val="111190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 y="-2598"/>
            <a:ext cx="9147464" cy="6860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315199" y="1423555"/>
            <a:ext cx="1752600" cy="990600"/>
          </a:xfrm>
          <a:solidFill>
            <a:srgbClr val="FFFF00"/>
          </a:solidFill>
        </p:spPr>
        <p:txBody>
          <a:bodyPr>
            <a:noAutofit/>
          </a:bodyPr>
          <a:lstStyle/>
          <a:p>
            <a:r>
              <a:rPr lang="en-US" sz="2400" dirty="0" smtClean="0"/>
              <a:t>Thematic keyword search</a:t>
            </a:r>
            <a:endParaRPr lang="en-US" sz="2400" dirty="0"/>
          </a:p>
        </p:txBody>
      </p:sp>
      <p:sp>
        <p:nvSpPr>
          <p:cNvPr id="4" name="Oval 3"/>
          <p:cNvSpPr/>
          <p:nvPr/>
        </p:nvSpPr>
        <p:spPr>
          <a:xfrm>
            <a:off x="6705600" y="2057400"/>
            <a:ext cx="2057400" cy="1905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itle 1"/>
          <p:cNvSpPr txBox="1">
            <a:spLocks/>
          </p:cNvSpPr>
          <p:nvPr/>
        </p:nvSpPr>
        <p:spPr>
          <a:xfrm>
            <a:off x="1752600" y="1638300"/>
            <a:ext cx="2286000" cy="838200"/>
          </a:xfrm>
          <a:prstGeom prst="rect">
            <a:avLst/>
          </a:prstGeom>
          <a:solidFill>
            <a:srgbClr val="FFFF00"/>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prstClr val="black"/>
                </a:solidFill>
              </a:rPr>
              <a:t>Integration from multiple sources</a:t>
            </a:r>
            <a:endParaRPr lang="en-US" sz="2400" dirty="0">
              <a:solidFill>
                <a:prstClr val="black"/>
              </a:solidFill>
            </a:endParaRPr>
          </a:p>
        </p:txBody>
      </p:sp>
      <p:sp>
        <p:nvSpPr>
          <p:cNvPr id="9" name="Oval 8"/>
          <p:cNvSpPr/>
          <p:nvPr/>
        </p:nvSpPr>
        <p:spPr>
          <a:xfrm>
            <a:off x="152400" y="1447800"/>
            <a:ext cx="1828800" cy="1905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itle 1"/>
          <p:cNvSpPr txBox="1">
            <a:spLocks/>
          </p:cNvSpPr>
          <p:nvPr/>
        </p:nvSpPr>
        <p:spPr>
          <a:xfrm>
            <a:off x="7239000" y="4114800"/>
            <a:ext cx="1808017" cy="990600"/>
          </a:xfrm>
          <a:prstGeom prst="rect">
            <a:avLst/>
          </a:prstGeom>
          <a:solidFill>
            <a:srgbClr val="FFFF00"/>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prstClr val="black"/>
                </a:solidFill>
              </a:rPr>
              <a:t>Search on space and time domain</a:t>
            </a:r>
            <a:endParaRPr lang="en-US" sz="2400" dirty="0">
              <a:solidFill>
                <a:prstClr val="black"/>
              </a:solidFill>
            </a:endParaRPr>
          </a:p>
        </p:txBody>
      </p:sp>
      <p:sp>
        <p:nvSpPr>
          <p:cNvPr id="7" name="Oval 6"/>
          <p:cNvSpPr/>
          <p:nvPr/>
        </p:nvSpPr>
        <p:spPr>
          <a:xfrm>
            <a:off x="5721926" y="4572000"/>
            <a:ext cx="3345873" cy="1905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Title 39"/>
          <p:cNvSpPr txBox="1">
            <a:spLocks/>
          </p:cNvSpPr>
          <p:nvPr/>
        </p:nvSpPr>
        <p:spPr>
          <a:xfrm>
            <a:off x="1415143" y="0"/>
            <a:ext cx="6319158" cy="721824"/>
          </a:xfrm>
          <a:prstGeom prst="rect">
            <a:avLst/>
          </a:prstGeom>
          <a:solidFill>
            <a:schemeClr val="bg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err="1" smtClean="0">
                <a:solidFill>
                  <a:prstClr val="black"/>
                </a:solidFill>
              </a:rPr>
              <a:t>HydroDesktop</a:t>
            </a:r>
            <a:r>
              <a:rPr lang="en-US" sz="2800" dirty="0" smtClean="0">
                <a:solidFill>
                  <a:prstClr val="black"/>
                </a:solidFill>
              </a:rPr>
              <a:t> – Data Access and Analysis</a:t>
            </a:r>
            <a:endParaRPr lang="en-US" sz="2800" dirty="0">
              <a:solidFill>
                <a:prstClr val="black"/>
              </a:solidFill>
            </a:endParaRPr>
          </a:p>
        </p:txBody>
      </p:sp>
    </p:spTree>
    <p:extLst>
      <p:ext uri="{BB962C8B-B14F-4D97-AF65-F5344CB8AC3E}">
        <p14:creationId xmlns:p14="http://schemas.microsoft.com/office/powerpoint/2010/main" val="94884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924800" cy="5452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0"/>
            <a:ext cx="8229600" cy="1143000"/>
          </a:xfrm>
        </p:spPr>
        <p:txBody>
          <a:bodyPr/>
          <a:lstStyle/>
          <a:p>
            <a:r>
              <a:rPr lang="en-US" dirty="0" smtClean="0"/>
              <a:t>Open Development</a:t>
            </a:r>
            <a:endParaRPr lang="en-US" dirty="0"/>
          </a:p>
        </p:txBody>
      </p:sp>
      <p:sp>
        <p:nvSpPr>
          <p:cNvPr id="3" name="Content Placeholder 2"/>
          <p:cNvSpPr>
            <a:spLocks noGrp="1"/>
          </p:cNvSpPr>
          <p:nvPr>
            <p:ph idx="1"/>
          </p:nvPr>
        </p:nvSpPr>
        <p:spPr>
          <a:xfrm>
            <a:off x="685800" y="3820887"/>
            <a:ext cx="5715000" cy="2667000"/>
          </a:xfrm>
          <a:solidFill>
            <a:schemeClr val="bg1"/>
          </a:solidFill>
        </p:spPr>
        <p:txBody>
          <a:bodyPr/>
          <a:lstStyle/>
          <a:p>
            <a:r>
              <a:rPr lang="en-US" sz="2800" dirty="0">
                <a:hlinkClick r:id="rId3"/>
              </a:rPr>
              <a:t>http://</a:t>
            </a:r>
            <a:r>
              <a:rPr lang="en-US" sz="2800" dirty="0" smtClean="0">
                <a:hlinkClick r:id="rId3"/>
              </a:rPr>
              <a:t>hydrodesktop.codeplex.com</a:t>
            </a:r>
            <a:r>
              <a:rPr lang="en-US" sz="2800" dirty="0" smtClean="0"/>
              <a:t>  </a:t>
            </a:r>
            <a:r>
              <a:rPr lang="en-US" sz="2800" dirty="0"/>
              <a:t/>
            </a:r>
            <a:br>
              <a:rPr lang="en-US" sz="2800" dirty="0"/>
            </a:br>
            <a:endParaRPr lang="en-US" sz="2800" dirty="0"/>
          </a:p>
          <a:p>
            <a:r>
              <a:rPr lang="en-US" sz="2800" dirty="0" smtClean="0">
                <a:hlinkClick r:id="rId4"/>
              </a:rPr>
              <a:t>http</a:t>
            </a:r>
            <a:r>
              <a:rPr lang="en-US" sz="2800" dirty="0">
                <a:hlinkClick r:id="rId4"/>
              </a:rPr>
              <a:t>://</a:t>
            </a:r>
            <a:r>
              <a:rPr lang="en-US" sz="2800" dirty="0" smtClean="0">
                <a:hlinkClick r:id="rId4"/>
              </a:rPr>
              <a:t>hydroserver.codeplex.com</a:t>
            </a:r>
            <a:r>
              <a:rPr lang="en-US" sz="2800" dirty="0" smtClean="0"/>
              <a:t> </a:t>
            </a:r>
          </a:p>
          <a:p>
            <a:endParaRPr lang="en-US" sz="2800" dirty="0"/>
          </a:p>
          <a:p>
            <a:r>
              <a:rPr lang="en-US" sz="2800" dirty="0">
                <a:hlinkClick r:id="rId5"/>
              </a:rPr>
              <a:t>http</a:t>
            </a:r>
            <a:r>
              <a:rPr lang="en-US" sz="2800" dirty="0" smtClean="0">
                <a:hlinkClick r:id="rId5"/>
              </a:rPr>
              <a:t>://hydrocatalog.codeplex.com</a:t>
            </a:r>
            <a:r>
              <a:rPr lang="en-US" sz="2800" dirty="0" smtClean="0"/>
              <a:t> </a:t>
            </a:r>
            <a:endParaRPr lang="en-US" sz="2800" dirty="0"/>
          </a:p>
        </p:txBody>
      </p:sp>
    </p:spTree>
    <p:extLst>
      <p:ext uri="{BB962C8B-B14F-4D97-AF65-F5344CB8AC3E}">
        <p14:creationId xmlns:p14="http://schemas.microsoft.com/office/powerpoint/2010/main" val="3572984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85" y="318"/>
            <a:ext cx="7562477" cy="1143000"/>
          </a:xfrm>
        </p:spPr>
        <p:txBody>
          <a:bodyPr>
            <a:normAutofit/>
          </a:bodyPr>
          <a:lstStyle/>
          <a:p>
            <a:r>
              <a:rPr lang="en-US" dirty="0" smtClean="0"/>
              <a:t>HIS Project Team and Sponsors</a:t>
            </a:r>
            <a:endParaRPr lang="en-US" dirty="0"/>
          </a:p>
        </p:txBody>
      </p:sp>
      <p:sp>
        <p:nvSpPr>
          <p:cNvPr id="4" name="Content Placeholder 2"/>
          <p:cNvSpPr txBox="1">
            <a:spLocks/>
          </p:cNvSpPr>
          <p:nvPr/>
        </p:nvSpPr>
        <p:spPr bwMode="auto">
          <a:xfrm>
            <a:off x="655320" y="1066800"/>
            <a:ext cx="8244840" cy="4511993"/>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70000" lnSpcReduction="20000"/>
          </a:bodyPr>
          <a:lstStyle/>
          <a:p>
            <a:pPr marL="342900" indent="-342900" eaLnBrk="0" hangingPunct="0">
              <a:spcBef>
                <a:spcPct val="20000"/>
              </a:spcBef>
              <a:buFont typeface="Arial" charset="0"/>
              <a:buChar char="•"/>
              <a:defRPr/>
            </a:pPr>
            <a:r>
              <a:rPr lang="en-US" sz="3200" dirty="0" smtClean="0">
                <a:solidFill>
                  <a:srgbClr val="0070C0"/>
                </a:solidFill>
              </a:rPr>
              <a:t>University of Texas at Austin </a:t>
            </a:r>
            <a:r>
              <a:rPr lang="en-US" sz="3200" dirty="0" smtClean="0">
                <a:solidFill>
                  <a:prstClr val="black"/>
                </a:solidFill>
              </a:rPr>
              <a:t>– David </a:t>
            </a:r>
            <a:r>
              <a:rPr lang="en-US" sz="3200" dirty="0" err="1" smtClean="0">
                <a:solidFill>
                  <a:prstClr val="black"/>
                </a:solidFill>
              </a:rPr>
              <a:t>Maidment</a:t>
            </a:r>
            <a:r>
              <a:rPr lang="en-US" sz="3200" dirty="0" smtClean="0">
                <a:solidFill>
                  <a:prstClr val="black"/>
                </a:solidFill>
              </a:rPr>
              <a:t>, Tim </a:t>
            </a:r>
            <a:r>
              <a:rPr lang="en-US" sz="3200" dirty="0" err="1" smtClean="0">
                <a:solidFill>
                  <a:prstClr val="black"/>
                </a:solidFill>
              </a:rPr>
              <a:t>Whiteaker</a:t>
            </a:r>
            <a:r>
              <a:rPr lang="en-US" sz="3200" dirty="0" smtClean="0">
                <a:solidFill>
                  <a:prstClr val="black"/>
                </a:solidFill>
              </a:rPr>
              <a:t>, James </a:t>
            </a:r>
            <a:r>
              <a:rPr lang="en-US" sz="3200" dirty="0" err="1" smtClean="0">
                <a:solidFill>
                  <a:prstClr val="black"/>
                </a:solidFill>
              </a:rPr>
              <a:t>Seppi</a:t>
            </a:r>
            <a:r>
              <a:rPr lang="en-US" sz="3200" dirty="0" smtClean="0">
                <a:solidFill>
                  <a:prstClr val="black"/>
                </a:solidFill>
              </a:rPr>
              <a:t>, Fernando Salas, </a:t>
            </a:r>
            <a:r>
              <a:rPr lang="en-US" sz="3200" dirty="0" err="1" smtClean="0">
                <a:solidFill>
                  <a:prstClr val="black"/>
                </a:solidFill>
              </a:rPr>
              <a:t>Jingqi</a:t>
            </a:r>
            <a:r>
              <a:rPr lang="en-US" sz="3200" dirty="0" smtClean="0">
                <a:solidFill>
                  <a:prstClr val="black"/>
                </a:solidFill>
              </a:rPr>
              <a:t> Dong, Harish </a:t>
            </a:r>
            <a:r>
              <a:rPr lang="en-US" sz="3200" dirty="0" err="1" smtClean="0">
                <a:solidFill>
                  <a:prstClr val="black"/>
                </a:solidFill>
              </a:rPr>
              <a:t>Sangireddy</a:t>
            </a:r>
            <a:endParaRPr lang="en-US" sz="3200" dirty="0" smtClean="0">
              <a:solidFill>
                <a:prstClr val="black"/>
              </a:solidFill>
            </a:endParaRPr>
          </a:p>
          <a:p>
            <a:pPr marL="342900" indent="-342900" eaLnBrk="0" hangingPunct="0">
              <a:spcBef>
                <a:spcPct val="20000"/>
              </a:spcBef>
              <a:buFont typeface="Arial" charset="0"/>
              <a:buChar char="•"/>
              <a:defRPr/>
            </a:pPr>
            <a:r>
              <a:rPr lang="en-US" sz="3200" dirty="0" smtClean="0">
                <a:solidFill>
                  <a:srgbClr val="0070C0"/>
                </a:solidFill>
              </a:rPr>
              <a:t>San Diego Supercomputer Center </a:t>
            </a:r>
            <a:r>
              <a:rPr lang="en-US" sz="3100" dirty="0" smtClean="0">
                <a:solidFill>
                  <a:prstClr val="black"/>
                </a:solidFill>
              </a:rPr>
              <a:t>–</a:t>
            </a:r>
            <a:r>
              <a:rPr lang="en-US" sz="3200" dirty="0" smtClean="0">
                <a:solidFill>
                  <a:prstClr val="black"/>
                </a:solidFill>
              </a:rPr>
              <a:t> </a:t>
            </a:r>
            <a:r>
              <a:rPr lang="en-US" sz="3200" dirty="0" err="1" smtClean="0">
                <a:solidFill>
                  <a:prstClr val="black"/>
                </a:solidFill>
              </a:rPr>
              <a:t>Ilya</a:t>
            </a:r>
            <a:r>
              <a:rPr lang="en-US" sz="3200" dirty="0" smtClean="0">
                <a:solidFill>
                  <a:prstClr val="black"/>
                </a:solidFill>
              </a:rPr>
              <a:t> </a:t>
            </a:r>
            <a:r>
              <a:rPr lang="en-US" sz="3200" dirty="0" err="1" smtClean="0">
                <a:solidFill>
                  <a:prstClr val="black"/>
                </a:solidFill>
              </a:rPr>
              <a:t>Zaslavsky</a:t>
            </a:r>
            <a:r>
              <a:rPr lang="en-US" sz="3200" dirty="0" smtClean="0">
                <a:solidFill>
                  <a:prstClr val="black"/>
                </a:solidFill>
              </a:rPr>
              <a:t>, David Valentine, Tom </a:t>
            </a:r>
            <a:r>
              <a:rPr lang="en-US" sz="3200" dirty="0" err="1" smtClean="0">
                <a:solidFill>
                  <a:prstClr val="black"/>
                </a:solidFill>
              </a:rPr>
              <a:t>Whitenack</a:t>
            </a:r>
            <a:r>
              <a:rPr lang="en-US" sz="3200" dirty="0" smtClean="0">
                <a:solidFill>
                  <a:prstClr val="black"/>
                </a:solidFill>
              </a:rPr>
              <a:t>, Matt Rodriguez</a:t>
            </a:r>
          </a:p>
          <a:p>
            <a:pPr marL="342900" indent="-342900" eaLnBrk="0" hangingPunct="0">
              <a:spcBef>
                <a:spcPct val="20000"/>
              </a:spcBef>
              <a:buFont typeface="Arial" charset="0"/>
              <a:buChar char="•"/>
              <a:defRPr/>
            </a:pPr>
            <a:r>
              <a:rPr lang="en-US" sz="3200" dirty="0" smtClean="0">
                <a:solidFill>
                  <a:srgbClr val="0070C0"/>
                </a:solidFill>
              </a:rPr>
              <a:t>Utah State University –</a:t>
            </a:r>
            <a:r>
              <a:rPr lang="en-US" sz="3200" dirty="0" smtClean="0">
                <a:solidFill>
                  <a:prstClr val="black"/>
                </a:solidFill>
              </a:rPr>
              <a:t> David </a:t>
            </a:r>
            <a:r>
              <a:rPr lang="en-US" sz="3200" dirty="0" err="1" smtClean="0">
                <a:solidFill>
                  <a:prstClr val="black"/>
                </a:solidFill>
              </a:rPr>
              <a:t>Tarboton</a:t>
            </a:r>
            <a:r>
              <a:rPr lang="en-US" sz="3200" dirty="0" smtClean="0">
                <a:solidFill>
                  <a:prstClr val="black"/>
                </a:solidFill>
              </a:rPr>
              <a:t>, Jeff Horsburgh, Kim Schreuders, Stephanie Reeder, Edward </a:t>
            </a:r>
            <a:r>
              <a:rPr lang="en-US" sz="3200" dirty="0" err="1" smtClean="0">
                <a:solidFill>
                  <a:prstClr val="black"/>
                </a:solidFill>
              </a:rPr>
              <a:t>Wai</a:t>
            </a:r>
            <a:r>
              <a:rPr lang="en-US" sz="3200" dirty="0" smtClean="0">
                <a:solidFill>
                  <a:prstClr val="black"/>
                </a:solidFill>
              </a:rPr>
              <a:t> </a:t>
            </a:r>
            <a:r>
              <a:rPr lang="en-US" sz="3200" dirty="0" err="1" smtClean="0">
                <a:solidFill>
                  <a:prstClr val="black"/>
                </a:solidFill>
              </a:rPr>
              <a:t>Tsui</a:t>
            </a:r>
            <a:r>
              <a:rPr lang="en-US" sz="3200" dirty="0" smtClean="0">
                <a:solidFill>
                  <a:prstClr val="black"/>
                </a:solidFill>
              </a:rPr>
              <a:t>, </a:t>
            </a:r>
            <a:r>
              <a:rPr lang="en-US" sz="3200" dirty="0" err="1" smtClean="0">
                <a:solidFill>
                  <a:prstClr val="black"/>
                </a:solidFill>
              </a:rPr>
              <a:t>Ravichand</a:t>
            </a:r>
            <a:r>
              <a:rPr lang="en-US" sz="3200" dirty="0" smtClean="0">
                <a:solidFill>
                  <a:prstClr val="black"/>
                </a:solidFill>
              </a:rPr>
              <a:t> </a:t>
            </a:r>
            <a:r>
              <a:rPr lang="en-US" sz="3200" dirty="0" err="1" smtClean="0">
                <a:solidFill>
                  <a:prstClr val="black"/>
                </a:solidFill>
              </a:rPr>
              <a:t>Vegiraju</a:t>
            </a:r>
            <a:r>
              <a:rPr lang="en-US" sz="3200" dirty="0" smtClean="0">
                <a:solidFill>
                  <a:prstClr val="black"/>
                </a:solidFill>
              </a:rPr>
              <a:t>, </a:t>
            </a:r>
            <a:r>
              <a:rPr lang="en-US" sz="3200" dirty="0" err="1" smtClean="0">
                <a:solidFill>
                  <a:prstClr val="black"/>
                </a:solidFill>
              </a:rPr>
              <a:t>Ketan</a:t>
            </a:r>
            <a:r>
              <a:rPr lang="en-US" sz="3200" dirty="0" smtClean="0">
                <a:solidFill>
                  <a:prstClr val="black"/>
                </a:solidFill>
              </a:rPr>
              <a:t> </a:t>
            </a:r>
            <a:r>
              <a:rPr lang="en-US" sz="3200" dirty="0" err="1" smtClean="0">
                <a:solidFill>
                  <a:prstClr val="black"/>
                </a:solidFill>
              </a:rPr>
              <a:t>Patil</a:t>
            </a:r>
            <a:endParaRPr lang="en-US" sz="3200" dirty="0" smtClean="0">
              <a:solidFill>
                <a:prstClr val="black"/>
              </a:solidFill>
            </a:endParaRPr>
          </a:p>
          <a:p>
            <a:pPr marL="342900" indent="-342900" eaLnBrk="0" hangingPunct="0">
              <a:spcBef>
                <a:spcPct val="20000"/>
              </a:spcBef>
              <a:buFont typeface="Arial" charset="0"/>
              <a:buChar char="•"/>
              <a:defRPr/>
            </a:pPr>
            <a:r>
              <a:rPr lang="en-US" sz="3200" dirty="0" smtClean="0">
                <a:solidFill>
                  <a:srgbClr val="0070C0"/>
                </a:solidFill>
              </a:rPr>
              <a:t>University of South Carolina </a:t>
            </a:r>
            <a:r>
              <a:rPr lang="en-US" sz="3200" dirty="0" smtClean="0">
                <a:solidFill>
                  <a:prstClr val="black"/>
                </a:solidFill>
              </a:rPr>
              <a:t>– Jon </a:t>
            </a:r>
            <a:r>
              <a:rPr lang="en-US" sz="3200" dirty="0" err="1" smtClean="0">
                <a:solidFill>
                  <a:prstClr val="black"/>
                </a:solidFill>
              </a:rPr>
              <a:t>Goodall</a:t>
            </a:r>
            <a:r>
              <a:rPr lang="en-US" sz="3200" dirty="0" smtClean="0">
                <a:solidFill>
                  <a:prstClr val="black"/>
                </a:solidFill>
              </a:rPr>
              <a:t>, Anthony </a:t>
            </a:r>
            <a:r>
              <a:rPr lang="en-US" sz="3200" dirty="0" err="1" smtClean="0">
                <a:solidFill>
                  <a:prstClr val="black"/>
                </a:solidFill>
              </a:rPr>
              <a:t>Castronova</a:t>
            </a:r>
            <a:endParaRPr lang="en-US" sz="3200" dirty="0" smtClean="0">
              <a:solidFill>
                <a:prstClr val="black"/>
              </a:solidFill>
            </a:endParaRPr>
          </a:p>
          <a:p>
            <a:pPr marL="342900" indent="-342900" eaLnBrk="0" hangingPunct="0">
              <a:spcBef>
                <a:spcPct val="20000"/>
              </a:spcBef>
              <a:buFont typeface="Arial" charset="0"/>
              <a:buChar char="•"/>
              <a:defRPr/>
            </a:pPr>
            <a:r>
              <a:rPr lang="en-US" sz="3100" dirty="0" smtClean="0">
                <a:solidFill>
                  <a:srgbClr val="0070C0"/>
                </a:solidFill>
              </a:rPr>
              <a:t>Idaho State University </a:t>
            </a:r>
            <a:r>
              <a:rPr lang="en-US" sz="3200" dirty="0" smtClean="0">
                <a:solidFill>
                  <a:prstClr val="black"/>
                </a:solidFill>
              </a:rPr>
              <a:t>– Dan Ames, Ted </a:t>
            </a:r>
            <a:r>
              <a:rPr lang="en-US" sz="3200" dirty="0" err="1" smtClean="0">
                <a:solidFill>
                  <a:prstClr val="black"/>
                </a:solidFill>
              </a:rPr>
              <a:t>Dunsford</a:t>
            </a:r>
            <a:r>
              <a:rPr lang="en-US" sz="3200" dirty="0" smtClean="0">
                <a:solidFill>
                  <a:prstClr val="black"/>
                </a:solidFill>
              </a:rPr>
              <a:t>, </a:t>
            </a:r>
            <a:r>
              <a:rPr lang="en-US" sz="3200" dirty="0" err="1" smtClean="0">
                <a:solidFill>
                  <a:prstClr val="black"/>
                </a:solidFill>
              </a:rPr>
              <a:t>Jiří</a:t>
            </a:r>
            <a:r>
              <a:rPr lang="en-US" sz="3200" dirty="0" smtClean="0">
                <a:solidFill>
                  <a:prstClr val="black"/>
                </a:solidFill>
              </a:rPr>
              <a:t> </a:t>
            </a:r>
            <a:r>
              <a:rPr lang="en-US" sz="3200" dirty="0" err="1" smtClean="0">
                <a:solidFill>
                  <a:prstClr val="black"/>
                </a:solidFill>
              </a:rPr>
              <a:t>Kadlec</a:t>
            </a:r>
            <a:r>
              <a:rPr lang="en-US" sz="3200" dirty="0" smtClean="0">
                <a:solidFill>
                  <a:prstClr val="black"/>
                </a:solidFill>
              </a:rPr>
              <a:t>, Yang Cao, </a:t>
            </a:r>
            <a:r>
              <a:rPr lang="en-US" sz="3200" dirty="0" err="1" smtClean="0">
                <a:solidFill>
                  <a:prstClr val="black"/>
                </a:solidFill>
              </a:rPr>
              <a:t>Dinesh</a:t>
            </a:r>
            <a:r>
              <a:rPr lang="en-US" sz="3200" dirty="0" smtClean="0">
                <a:solidFill>
                  <a:prstClr val="black"/>
                </a:solidFill>
              </a:rPr>
              <a:t> Grover</a:t>
            </a:r>
          </a:p>
          <a:p>
            <a:pPr marL="342900" indent="-342900" eaLnBrk="0" hangingPunct="0">
              <a:spcBef>
                <a:spcPct val="20000"/>
              </a:spcBef>
              <a:buFont typeface="Arial" charset="0"/>
              <a:buChar char="•"/>
              <a:defRPr/>
            </a:pPr>
            <a:r>
              <a:rPr lang="en-US" sz="3200" dirty="0" smtClean="0">
                <a:solidFill>
                  <a:srgbClr val="0070C0"/>
                </a:solidFill>
              </a:rPr>
              <a:t>Drexel University/CUNY </a:t>
            </a:r>
            <a:r>
              <a:rPr lang="en-US" sz="2600" dirty="0" smtClean="0">
                <a:solidFill>
                  <a:prstClr val="black"/>
                </a:solidFill>
              </a:rPr>
              <a:t>– </a:t>
            </a:r>
            <a:r>
              <a:rPr lang="en-US" sz="3200" dirty="0" smtClean="0">
                <a:solidFill>
                  <a:prstClr val="black"/>
                </a:solidFill>
              </a:rPr>
              <a:t>Michael </a:t>
            </a:r>
            <a:r>
              <a:rPr lang="en-US" sz="3200" dirty="0" err="1" smtClean="0">
                <a:solidFill>
                  <a:prstClr val="black"/>
                </a:solidFill>
              </a:rPr>
              <a:t>Piasecki</a:t>
            </a:r>
            <a:endParaRPr lang="en-US" sz="3200" dirty="0" smtClean="0">
              <a:solidFill>
                <a:prstClr val="black"/>
              </a:solidFill>
            </a:endParaRPr>
          </a:p>
          <a:p>
            <a:pPr marL="342900" indent="-342900" eaLnBrk="0" hangingPunct="0">
              <a:spcBef>
                <a:spcPct val="20000"/>
              </a:spcBef>
              <a:buFont typeface="Arial" pitchFamily="34" charset="0"/>
              <a:buChar char="•"/>
              <a:defRPr/>
            </a:pPr>
            <a:r>
              <a:rPr lang="en-US" sz="3200" dirty="0" smtClean="0">
                <a:solidFill>
                  <a:srgbClr val="0070C0"/>
                </a:solidFill>
              </a:rPr>
              <a:t>CUAHSI Program Office </a:t>
            </a:r>
            <a:r>
              <a:rPr lang="en-US" sz="3100" dirty="0" smtClean="0">
                <a:solidFill>
                  <a:prstClr val="black"/>
                </a:solidFill>
              </a:rPr>
              <a:t>–</a:t>
            </a:r>
            <a:r>
              <a:rPr lang="en-US" sz="4000" dirty="0" smtClean="0">
                <a:solidFill>
                  <a:prstClr val="black"/>
                </a:solidFill>
              </a:rPr>
              <a:t> </a:t>
            </a:r>
            <a:r>
              <a:rPr lang="en-US" sz="3200" dirty="0" smtClean="0">
                <a:solidFill>
                  <a:prstClr val="black"/>
                </a:solidFill>
              </a:rPr>
              <a:t>Rick Hooper, </a:t>
            </a:r>
            <a:r>
              <a:rPr lang="en-US" sz="3200" dirty="0" err="1" smtClean="0">
                <a:solidFill>
                  <a:prstClr val="black"/>
                </a:solidFill>
              </a:rPr>
              <a:t>Yoori</a:t>
            </a:r>
            <a:r>
              <a:rPr lang="en-US" sz="3200" dirty="0" smtClean="0">
                <a:solidFill>
                  <a:prstClr val="black"/>
                </a:solidFill>
              </a:rPr>
              <a:t> Choi, Conrad </a:t>
            </a:r>
            <a:r>
              <a:rPr lang="en-US" sz="3200" dirty="0" err="1" smtClean="0">
                <a:solidFill>
                  <a:prstClr val="black"/>
                </a:solidFill>
              </a:rPr>
              <a:t>Matiuk</a:t>
            </a:r>
            <a:endParaRPr lang="en-US" sz="3200" dirty="0" smtClean="0">
              <a:solidFill>
                <a:prstClr val="black"/>
              </a:solidFill>
            </a:endParaRPr>
          </a:p>
          <a:p>
            <a:pPr marL="342900" indent="-342900" eaLnBrk="0" hangingPunct="0">
              <a:spcBef>
                <a:spcPct val="20000"/>
              </a:spcBef>
              <a:buFont typeface="Arial" pitchFamily="34" charset="0"/>
              <a:buChar char="•"/>
              <a:defRPr/>
            </a:pPr>
            <a:r>
              <a:rPr lang="en-US" sz="3100" dirty="0" err="1" smtClean="0">
                <a:solidFill>
                  <a:srgbClr val="0070C0"/>
                </a:solidFill>
              </a:rPr>
              <a:t>ESRI</a:t>
            </a:r>
            <a:r>
              <a:rPr lang="en-US" sz="3200" dirty="0" smtClean="0">
                <a:solidFill>
                  <a:prstClr val="black"/>
                </a:solidFill>
              </a:rPr>
              <a:t> – Dean </a:t>
            </a:r>
            <a:r>
              <a:rPr lang="en-US" sz="3200" dirty="0" err="1" smtClean="0">
                <a:solidFill>
                  <a:prstClr val="black"/>
                </a:solidFill>
              </a:rPr>
              <a:t>Djokic</a:t>
            </a:r>
            <a:r>
              <a:rPr lang="en-US" sz="3200" dirty="0" smtClean="0">
                <a:solidFill>
                  <a:prstClr val="black"/>
                </a:solidFill>
              </a:rPr>
              <a:t>, </a:t>
            </a:r>
            <a:r>
              <a:rPr lang="en-US" sz="3200" dirty="0" err="1" smtClean="0">
                <a:solidFill>
                  <a:prstClr val="black"/>
                </a:solidFill>
              </a:rPr>
              <a:t>Zichuan</a:t>
            </a:r>
            <a:r>
              <a:rPr lang="en-US" sz="3200" dirty="0" smtClean="0">
                <a:solidFill>
                  <a:prstClr val="black"/>
                </a:solidFill>
              </a:rPr>
              <a:t> Ye</a:t>
            </a:r>
          </a:p>
        </p:txBody>
      </p:sp>
      <p:grpSp>
        <p:nvGrpSpPr>
          <p:cNvPr id="10" name="Group 11"/>
          <p:cNvGrpSpPr>
            <a:grpSpLocks/>
          </p:cNvGrpSpPr>
          <p:nvPr/>
        </p:nvGrpSpPr>
        <p:grpSpPr bwMode="auto">
          <a:xfrm>
            <a:off x="76200" y="5105400"/>
            <a:ext cx="3465513" cy="1300162"/>
            <a:chOff x="228600" y="5232772"/>
            <a:chExt cx="3733800" cy="1400590"/>
          </a:xfrm>
        </p:grpSpPr>
        <p:pic>
          <p:nvPicPr>
            <p:cNvPr id="11" name="Picture 4" descr="cuahsi_logo_4"/>
            <p:cNvPicPr>
              <a:picLocks noChangeAspect="1" noChangeArrowheads="1"/>
            </p:cNvPicPr>
            <p:nvPr/>
          </p:nvPicPr>
          <p:blipFill>
            <a:blip r:embed="rId3" cstate="print"/>
            <a:srcRect r="69569"/>
            <a:stretch>
              <a:fillRect/>
            </a:stretch>
          </p:blipFill>
          <p:spPr bwMode="auto">
            <a:xfrm>
              <a:off x="228600" y="5232772"/>
              <a:ext cx="1447800" cy="1400590"/>
            </a:xfrm>
            <a:prstGeom prst="rect">
              <a:avLst/>
            </a:prstGeom>
            <a:noFill/>
            <a:ln w="9525">
              <a:noFill/>
              <a:miter lim="800000"/>
              <a:headEnd/>
              <a:tailEnd/>
            </a:ln>
          </p:spPr>
        </p:pic>
        <p:sp>
          <p:nvSpPr>
            <p:cNvPr id="12" name="Rectangle 9"/>
            <p:cNvSpPr>
              <a:spLocks noChangeArrowheads="1"/>
            </p:cNvSpPr>
            <p:nvPr/>
          </p:nvSpPr>
          <p:spPr bwMode="auto">
            <a:xfrm>
              <a:off x="1600200" y="5257800"/>
              <a:ext cx="2362200" cy="1326325"/>
            </a:xfrm>
            <a:prstGeom prst="rect">
              <a:avLst/>
            </a:prstGeom>
            <a:noFill/>
            <a:ln w="9525">
              <a:noFill/>
              <a:miter lim="800000"/>
              <a:headEnd/>
              <a:tailEnd/>
            </a:ln>
          </p:spPr>
          <p:txBody>
            <a:bodyPr>
              <a:spAutoFit/>
            </a:bodyPr>
            <a:lstStyle/>
            <a:p>
              <a:pPr>
                <a:lnSpc>
                  <a:spcPct val="90000"/>
                </a:lnSpc>
              </a:pPr>
              <a:r>
                <a:rPr lang="en-US" sz="2800">
                  <a:solidFill>
                    <a:prstClr val="black"/>
                  </a:solidFill>
                </a:rPr>
                <a:t>CUAHSI</a:t>
              </a:r>
            </a:p>
            <a:p>
              <a:pPr>
                <a:lnSpc>
                  <a:spcPct val="80000"/>
                </a:lnSpc>
              </a:pPr>
              <a:r>
                <a:rPr lang="en-US" sz="5400">
                  <a:solidFill>
                    <a:prstClr val="black"/>
                  </a:solidFill>
                </a:rPr>
                <a:t>HIS</a:t>
              </a:r>
            </a:p>
            <a:p>
              <a:pPr>
                <a:lnSpc>
                  <a:spcPct val="40000"/>
                </a:lnSpc>
              </a:pPr>
              <a:r>
                <a:rPr lang="en-US" sz="1400" i="1">
                  <a:solidFill>
                    <a:prstClr val="black"/>
                  </a:solidFill>
                </a:rPr>
                <a:t>Sharing hydrologic data</a:t>
              </a:r>
            </a:p>
          </p:txBody>
        </p:sp>
      </p:grpSp>
      <p:sp>
        <p:nvSpPr>
          <p:cNvPr id="13" name="Subtitle 10"/>
          <p:cNvSpPr txBox="1">
            <a:spLocks/>
          </p:cNvSpPr>
          <p:nvPr/>
        </p:nvSpPr>
        <p:spPr>
          <a:xfrm>
            <a:off x="646113" y="6284912"/>
            <a:ext cx="3087687" cy="396875"/>
          </a:xfrm>
          <a:prstGeom prst="rect">
            <a:avLst/>
          </a:prstGeom>
        </p:spPr>
        <p:txBody>
          <a:bodyPr/>
          <a:lstStyle/>
          <a:p>
            <a:pPr marL="342900" indent="-342900" algn="ctr" fontAlgn="base">
              <a:spcBef>
                <a:spcPct val="20000"/>
              </a:spcBef>
              <a:spcAft>
                <a:spcPct val="0"/>
              </a:spcAft>
              <a:buFont typeface="Arial" pitchFamily="34" charset="0"/>
              <a:buNone/>
              <a:defRPr/>
            </a:pPr>
            <a:r>
              <a:rPr lang="en-US" dirty="0" smtClean="0">
                <a:solidFill>
                  <a:prstClr val="black"/>
                </a:solidFill>
                <a:hlinkClick r:id="rId4"/>
              </a:rPr>
              <a:t>http://his.cuahsi.org/</a:t>
            </a:r>
            <a:r>
              <a:rPr lang="en-US" dirty="0" smtClean="0">
                <a:solidFill>
                  <a:prstClr val="black"/>
                </a:solidFill>
              </a:rPr>
              <a:t> </a:t>
            </a:r>
          </a:p>
        </p:txBody>
      </p:sp>
      <p:pic>
        <p:nvPicPr>
          <p:cNvPr id="14" name="Picture 11" descr="nsf4c"/>
          <p:cNvPicPr>
            <a:picLocks noChangeAspect="1" noChangeArrowheads="1"/>
          </p:cNvPicPr>
          <p:nvPr/>
        </p:nvPicPr>
        <p:blipFill>
          <a:blip r:embed="rId5" cstate="print"/>
          <a:srcRect/>
          <a:stretch>
            <a:fillRect/>
          </a:stretch>
        </p:blipFill>
        <p:spPr bwMode="auto">
          <a:xfrm>
            <a:off x="7924800" y="5715000"/>
            <a:ext cx="995362" cy="966787"/>
          </a:xfrm>
          <a:prstGeom prst="rect">
            <a:avLst/>
          </a:prstGeom>
          <a:noFill/>
          <a:ln w="9525">
            <a:noFill/>
            <a:miter lim="800000"/>
            <a:headEnd/>
            <a:tailEnd/>
          </a:ln>
        </p:spPr>
      </p:pic>
      <p:sp>
        <p:nvSpPr>
          <p:cNvPr id="15" name="Text Box 12"/>
          <p:cNvSpPr txBox="1">
            <a:spLocks noChangeArrowheads="1"/>
          </p:cNvSpPr>
          <p:nvPr/>
        </p:nvSpPr>
        <p:spPr bwMode="auto">
          <a:xfrm>
            <a:off x="6410325" y="5943600"/>
            <a:ext cx="1666875" cy="641350"/>
          </a:xfrm>
          <a:prstGeom prst="rect">
            <a:avLst/>
          </a:prstGeom>
          <a:noFill/>
          <a:ln w="9525" algn="ctr">
            <a:noFill/>
            <a:miter lim="800000"/>
            <a:headEnd/>
            <a:tailEnd/>
          </a:ln>
        </p:spPr>
        <p:txBody>
          <a:bodyPr>
            <a:spAutoFit/>
          </a:bodyPr>
          <a:lstStyle/>
          <a:p>
            <a:pPr defTabSz="4389438"/>
            <a:r>
              <a:rPr lang="en-US" dirty="0"/>
              <a:t>Support</a:t>
            </a:r>
          </a:p>
          <a:p>
            <a:pPr defTabSz="4389438"/>
            <a:r>
              <a:rPr lang="en-US" dirty="0"/>
              <a:t>EAR 0622374</a:t>
            </a:r>
          </a:p>
        </p:txBody>
      </p:sp>
    </p:spTree>
    <p:extLst>
      <p:ext uri="{BB962C8B-B14F-4D97-AF65-F5344CB8AC3E}">
        <p14:creationId xmlns:p14="http://schemas.microsoft.com/office/powerpoint/2010/main" val="4185466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9_Default Design">
  <a:themeElements>
    <a:clrScheme name="Custom 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0000F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966</TotalTime>
  <Words>427</Words>
  <Application>Microsoft Office PowerPoint</Application>
  <PresentationFormat>On-screen Show (4:3)</PresentationFormat>
  <Paragraphs>116</Paragraphs>
  <Slides>8</Slides>
  <Notes>3</Notes>
  <HiddenSlides>0</HiddenSlides>
  <MMClips>0</MMClips>
  <ScaleCrop>false</ScaleCrop>
  <HeadingPairs>
    <vt:vector size="4" baseType="variant">
      <vt:variant>
        <vt:lpstr>Theme</vt:lpstr>
      </vt:variant>
      <vt:variant>
        <vt:i4>6</vt:i4>
      </vt:variant>
      <vt:variant>
        <vt:lpstr>Slide Titles</vt:lpstr>
      </vt:variant>
      <vt:variant>
        <vt:i4>8</vt:i4>
      </vt:variant>
    </vt:vector>
  </HeadingPairs>
  <TitlesOfParts>
    <vt:vector size="14" baseType="lpstr">
      <vt:lpstr>Office Theme</vt:lpstr>
      <vt:lpstr>17_Office Theme</vt:lpstr>
      <vt:lpstr>13_Office Theme</vt:lpstr>
      <vt:lpstr>9_Default Design</vt:lpstr>
      <vt:lpstr>16_Office Theme</vt:lpstr>
      <vt:lpstr>8_Office Theme</vt:lpstr>
      <vt:lpstr>The CUAHSI Community Hydrologic Information System</vt:lpstr>
      <vt:lpstr>Hydrologic Data Challenges</vt:lpstr>
      <vt:lpstr>CUAHSI HIS</vt:lpstr>
      <vt:lpstr>HydroServer – Data Publication</vt:lpstr>
      <vt:lpstr>PowerPoint Presentation</vt:lpstr>
      <vt:lpstr>Thematic keyword search</vt:lpstr>
      <vt:lpstr>Open Development</vt:lpstr>
      <vt:lpstr>HIS Project Team and Sponsors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CUAHSI OnLine: Bringing Data and Modeling Services to the Water Community</dc:title>
  <dc:creator>Rick</dc:creator>
  <cp:lastModifiedBy>Jeff Horsburgh</cp:lastModifiedBy>
  <cp:revision>103</cp:revision>
  <cp:lastPrinted>2011-08-09T07:57:20Z</cp:lastPrinted>
  <dcterms:created xsi:type="dcterms:W3CDTF">2010-05-18T21:41:05Z</dcterms:created>
  <dcterms:modified xsi:type="dcterms:W3CDTF">2012-04-26T20:40:04Z</dcterms:modified>
</cp:coreProperties>
</file>