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59" r:id="rId4"/>
    <p:sldId id="264" r:id="rId5"/>
    <p:sldId id="266" r:id="rId6"/>
    <p:sldId id="268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FF359-4F6C-4613-BB0C-B808BE7864A5}" type="datetimeFigureOut">
              <a:rPr lang="en-US" smtClean="0"/>
              <a:pPr/>
              <a:t>6/21/2011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8FA9E-F789-4669-BF7E-265A6A150E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49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3AD3F7-1E1A-4A43-9C42-6D44F4A3E37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his.cuahsi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hydroserver.uwrl.usu.ed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hyperlink" Target="http://hydrolab.com/products/hydrolabms5.as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his.cuahsi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752600"/>
            <a:ext cx="8095877" cy="4267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Exercise:  Organizing</a:t>
            </a:r>
            <a:r>
              <a:rPr lang="en-US" dirty="0"/>
              <a:t>, Loading, and Publishing Point Observations Using HydroServer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32778" name="Picture 11" descr="nsf4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5715000"/>
            <a:ext cx="995362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9" name="Text Box 12"/>
          <p:cNvSpPr txBox="1">
            <a:spLocks noChangeArrowheads="1"/>
          </p:cNvSpPr>
          <p:nvPr/>
        </p:nvSpPr>
        <p:spPr bwMode="auto">
          <a:xfrm>
            <a:off x="6410325" y="5943600"/>
            <a:ext cx="16668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389438"/>
            <a:r>
              <a:rPr lang="en-US" dirty="0"/>
              <a:t>Support</a:t>
            </a:r>
          </a:p>
          <a:p>
            <a:pPr defTabSz="4389438"/>
            <a:r>
              <a:rPr lang="en-US" dirty="0"/>
              <a:t>EAR 0622374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400" y="152400"/>
            <a:ext cx="3465513" cy="1300162"/>
            <a:chOff x="228600" y="5232772"/>
            <a:chExt cx="3733800" cy="1400590"/>
          </a:xfrm>
        </p:grpSpPr>
        <p:pic>
          <p:nvPicPr>
            <p:cNvPr id="32775" name="Picture 4" descr="cuahsi_logo_4"/>
            <p:cNvPicPr>
              <a:picLocks noChangeAspect="1" noChangeArrowheads="1"/>
            </p:cNvPicPr>
            <p:nvPr/>
          </p:nvPicPr>
          <p:blipFill>
            <a:blip r:embed="rId3" cstate="print"/>
            <a:srcRect r="69569"/>
            <a:stretch>
              <a:fillRect/>
            </a:stretch>
          </p:blipFill>
          <p:spPr bwMode="auto">
            <a:xfrm>
              <a:off x="228600" y="5232772"/>
              <a:ext cx="1447800" cy="1400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76" name="Rectangle 9"/>
            <p:cNvSpPr>
              <a:spLocks noChangeArrowheads="1"/>
            </p:cNvSpPr>
            <p:nvPr/>
          </p:nvSpPr>
          <p:spPr bwMode="auto">
            <a:xfrm>
              <a:off x="1600200" y="5257800"/>
              <a:ext cx="2362200" cy="1326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/>
                <a:t>CUAHSI</a:t>
              </a:r>
            </a:p>
            <a:p>
              <a:pPr>
                <a:lnSpc>
                  <a:spcPct val="80000"/>
                </a:lnSpc>
              </a:pPr>
              <a:r>
                <a:rPr lang="en-US" sz="5400"/>
                <a:t>HIS</a:t>
              </a:r>
            </a:p>
            <a:p>
              <a:pPr>
                <a:lnSpc>
                  <a:spcPct val="40000"/>
                </a:lnSpc>
              </a:pPr>
              <a:r>
                <a:rPr lang="en-US" sz="1400" i="1"/>
                <a:t>Sharing hydrologic data</a:t>
              </a:r>
            </a:p>
          </p:txBody>
        </p:sp>
      </p:grpSp>
      <p:sp>
        <p:nvSpPr>
          <p:cNvPr id="50181" name="Subtitle 10"/>
          <p:cNvSpPr>
            <a:spLocks noGrp="1"/>
          </p:cNvSpPr>
          <p:nvPr>
            <p:ph type="subTitle" idx="1"/>
          </p:nvPr>
        </p:nvSpPr>
        <p:spPr>
          <a:xfrm>
            <a:off x="914400" y="1371600"/>
            <a:ext cx="2133600" cy="304800"/>
          </a:xfrm>
        </p:spPr>
        <p:txBody>
          <a:bodyPr>
            <a:normAutofit fontScale="47500" lnSpcReduction="20000"/>
          </a:bodyPr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en-US" dirty="0" smtClean="0">
                <a:hlinkClick r:id="rId4"/>
              </a:rPr>
              <a:t>http://his.cuahsi.org/</a:t>
            </a:r>
            <a:r>
              <a:rPr lang="en-US" dirty="0" smtClean="0"/>
              <a:t> </a:t>
            </a:r>
          </a:p>
        </p:txBody>
      </p:sp>
      <p:sp>
        <p:nvSpPr>
          <p:cNvPr id="32774" name="Rectangle 10"/>
          <p:cNvSpPr>
            <a:spLocks noChangeArrowheads="1"/>
          </p:cNvSpPr>
          <p:nvPr/>
        </p:nvSpPr>
        <p:spPr bwMode="auto">
          <a:xfrm>
            <a:off x="1638300" y="4114800"/>
            <a:ext cx="58674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Jeffery S. </a:t>
            </a:r>
            <a:r>
              <a:rPr lang="en-US" sz="2800" b="1" dirty="0" err="1" smtClean="0">
                <a:solidFill>
                  <a:srgbClr val="0070C0"/>
                </a:solidFill>
              </a:rPr>
              <a:t>Horsburgh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algn="ctr"/>
            <a:endParaRPr lang="en-US" sz="2000" dirty="0" smtClean="0">
              <a:solidFill>
                <a:srgbClr val="0070C0"/>
              </a:solidFill>
            </a:endParaRPr>
          </a:p>
          <a:p>
            <a:pPr algn="ctr"/>
            <a:r>
              <a:rPr lang="en-US" sz="2000" dirty="0" smtClean="0">
                <a:solidFill>
                  <a:srgbClr val="0070C0"/>
                </a:solidFill>
              </a:rPr>
              <a:t>David G. Tarboton, Kimberly A. T. Schreuders, David R. Maidment, Ilya Zaslavsky, and David Valentine</a:t>
            </a:r>
          </a:p>
          <a:p>
            <a:pPr algn="ctr"/>
            <a:r>
              <a:rPr lang="en-US" sz="2000" dirty="0" smtClean="0">
                <a:solidFill>
                  <a:srgbClr val="0070C0"/>
                </a:solidFill>
              </a:rPr>
              <a:t>And the Rest of the CUAHSI HIS Team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GOAL:  Publish observational data for a site in the Little Bear River using HydroServer in about an hour</a:t>
            </a:r>
          </a:p>
          <a:p>
            <a:endParaRPr lang="en-US" dirty="0" smtClean="0"/>
          </a:p>
          <a:p>
            <a:r>
              <a:rPr lang="en-US" dirty="0" smtClean="0"/>
              <a:t>HydroServer Training Machine</a:t>
            </a:r>
          </a:p>
          <a:p>
            <a:pPr lvl="1"/>
            <a:r>
              <a:rPr lang="en-US" dirty="0" smtClean="0">
                <a:hlinkClick r:id="rId2"/>
              </a:rPr>
              <a:t>http://hydroserver.uwrl.usu.edu</a:t>
            </a:r>
            <a:endParaRPr lang="en-US" dirty="0" smtClean="0"/>
          </a:p>
          <a:p>
            <a:pPr lvl="1"/>
            <a:r>
              <a:rPr lang="en-US" dirty="0" smtClean="0"/>
              <a:t>Windows Server 2008 R2</a:t>
            </a:r>
          </a:p>
          <a:p>
            <a:pPr lvl="1"/>
            <a:r>
              <a:rPr lang="en-US" dirty="0" smtClean="0"/>
              <a:t>Microsoft SQL Server 2008 R2</a:t>
            </a:r>
          </a:p>
          <a:p>
            <a:pPr lvl="1"/>
            <a:r>
              <a:rPr lang="en-US" dirty="0" smtClean="0"/>
              <a:t>HydroServer </a:t>
            </a:r>
            <a:r>
              <a:rPr lang="en-US" dirty="0" smtClean="0"/>
              <a:t>Software (ODM Tools and data loaders)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5559427"/>
            <a:ext cx="1473200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9" descr="Hydrolab MS5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 l="4211" t="8421" r="7368" b="11578"/>
          <a:stretch>
            <a:fillRect/>
          </a:stretch>
        </p:blipFill>
        <p:spPr bwMode="auto">
          <a:xfrm>
            <a:off x="3124200" y="4710112"/>
            <a:ext cx="1700213" cy="153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86800" cy="685801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/>
              <a:t>The Data You Will be Using</a:t>
            </a:r>
            <a:endParaRPr lang="en-US" sz="6000" dirty="0" smtClean="0"/>
          </a:p>
        </p:txBody>
      </p:sp>
      <p:sp>
        <p:nvSpPr>
          <p:cNvPr id="717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3581400" cy="44497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7 water quality and streamflow monitoring sites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00" dirty="0" smtClean="0"/>
              <a:t>Temperature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00" dirty="0" smtClean="0"/>
              <a:t>Dissolved Oxygen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00" dirty="0" smtClean="0"/>
              <a:t>pH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00" dirty="0" smtClean="0"/>
              <a:t>Specific Conductance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00" dirty="0" smtClean="0"/>
              <a:t>Turbidity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00" dirty="0" smtClean="0"/>
              <a:t>Water level/discharge</a:t>
            </a:r>
          </a:p>
          <a:p>
            <a:pPr lvl="1" eaLnBrk="1" hangingPunct="1">
              <a:lnSpc>
                <a:spcPct val="80000"/>
              </a:lnSpc>
            </a:pPr>
            <a:endParaRPr lang="en-US" sz="1300" dirty="0" smtClean="0"/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2 weather stations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00" dirty="0" smtClean="0"/>
              <a:t>Temperature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00" dirty="0" smtClean="0"/>
              <a:t>Relative Humidity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00" dirty="0" smtClean="0"/>
              <a:t>Solar radiation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00" dirty="0" smtClean="0"/>
              <a:t>Precipitation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00" dirty="0" smtClean="0"/>
              <a:t>Barometric Pressure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00" dirty="0" smtClean="0"/>
              <a:t>Wind speed and direction</a:t>
            </a:r>
          </a:p>
          <a:p>
            <a:pPr lvl="1" eaLnBrk="1" hangingPunct="1">
              <a:lnSpc>
                <a:spcPct val="80000"/>
              </a:lnSpc>
            </a:pPr>
            <a:endParaRPr lang="en-US" sz="1300" dirty="0" smtClean="0"/>
          </a:p>
          <a:p>
            <a:pPr eaLnBrk="1" hangingPunct="1">
              <a:lnSpc>
                <a:spcPct val="80000"/>
              </a:lnSpc>
            </a:pPr>
            <a:r>
              <a:rPr lang="en-US" sz="1500" dirty="0" smtClean="0"/>
              <a:t>Spread spectrum radio telemetry network</a:t>
            </a:r>
          </a:p>
          <a:p>
            <a:pPr lvl="1" eaLnBrk="1" hangingPunct="1">
              <a:lnSpc>
                <a:spcPct val="80000"/>
              </a:lnSpc>
            </a:pPr>
            <a:endParaRPr lang="en-US" sz="1300" dirty="0" smtClean="0"/>
          </a:p>
          <a:p>
            <a:pPr lvl="1" eaLnBrk="1" hangingPunct="1">
              <a:lnSpc>
                <a:spcPct val="80000"/>
              </a:lnSpc>
            </a:pPr>
            <a:endParaRPr lang="en-US" sz="1300" dirty="0" smtClean="0"/>
          </a:p>
          <a:p>
            <a:pPr eaLnBrk="1" hangingPunct="1">
              <a:lnSpc>
                <a:spcPct val="80000"/>
              </a:lnSpc>
              <a:buFont typeface="Arial" charset="0"/>
              <a:buChar char="–"/>
            </a:pPr>
            <a:endParaRPr lang="en-US" sz="1500" dirty="0" smtClean="0">
              <a:latin typeface="Arial" charset="0"/>
            </a:endParaRPr>
          </a:p>
        </p:txBody>
      </p:sp>
      <p:pic>
        <p:nvPicPr>
          <p:cNvPr id="7177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98877" y="5867400"/>
            <a:ext cx="13303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8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" y="5746750"/>
            <a:ext cx="18303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 descr="\\colossus.uwrl.usu.edu\working\jeff\Working\Projects\NSF Little Bear River Testbed\Monitoring\Site Photos\Buger King\DSCN1914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29200" y="1371600"/>
            <a:ext cx="3752270" cy="50030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Publish </a:t>
            </a:r>
            <a:r>
              <a:rPr lang="en-US" dirty="0" smtClean="0"/>
              <a:t>Point 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an ODM database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Load site, variable, method, and source information using the ODM Data Loader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Load observations using the ODM Streaming Data Loader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Visualize and </a:t>
            </a:r>
            <a:r>
              <a:rPr lang="en-US" dirty="0" smtClean="0"/>
              <a:t>explore the </a:t>
            </a:r>
            <a:r>
              <a:rPr lang="en-US" dirty="0" smtClean="0"/>
              <a:t>data using ODM Tools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Publish the data by creating a WaterOneFlow web </a:t>
            </a:r>
            <a:r>
              <a:rPr lang="en-US" dirty="0" smtClean="0"/>
              <a:t>service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ODM </a:t>
            </a:r>
            <a:r>
              <a:rPr lang="en-US" dirty="0" smtClean="0"/>
              <a:t>Data Loader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en-US" dirty="0" smtClean="0"/>
              <a:t>Loading data to any table in ODM – e.g., Sites, Variables, Methods, etc.</a:t>
            </a:r>
          </a:p>
          <a:p>
            <a:pPr eaLnBrk="1" hangingPunct="1"/>
            <a:r>
              <a:rPr lang="en-US" dirty="0" smtClean="0"/>
              <a:t>Loading Data Values in serial format</a:t>
            </a:r>
            <a:endParaRPr lang="en-US" dirty="0" smtClean="0"/>
          </a:p>
          <a:p>
            <a:pPr lvl="1" eaLnBrk="1" hangingPunct="1"/>
            <a:r>
              <a:rPr lang="en-US" dirty="0" smtClean="0"/>
              <a:t>Multiple sites and variables in one file</a:t>
            </a:r>
          </a:p>
          <a:p>
            <a:pPr lvl="1" eaLnBrk="1" hangingPunct="1"/>
            <a:r>
              <a:rPr lang="en-US" dirty="0" smtClean="0"/>
              <a:t>All data values in a single column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659647"/>
              </p:ext>
            </p:extLst>
          </p:nvPr>
        </p:nvGraphicFramePr>
        <p:xfrm>
          <a:off x="3352800" y="3886200"/>
          <a:ext cx="4419600" cy="2745342"/>
        </p:xfrm>
        <a:graphic>
          <a:graphicData uri="http://schemas.openxmlformats.org/drawingml/2006/table">
            <a:tbl>
              <a:tblPr/>
              <a:tblGrid>
                <a:gridCol w="711882"/>
                <a:gridCol w="1720381"/>
                <a:gridCol w="1275455"/>
                <a:gridCol w="711882"/>
              </a:tblGrid>
              <a:tr h="223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Site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Variable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Value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8/2/2007 14:00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12.4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8/2/2007 14:30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12.7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8/2/2007 15:00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13.1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3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Dissolved Oxygen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8/2/2007 14:00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9.78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Dissolved Oxygen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8/2/2007 14:30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9.70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Dissolved Oxygen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8/2/2007 15:00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9.56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3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Specific Conductance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8/2/2007 14:00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351.7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Specific Conductance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8/2/2007 14:30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350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Specific Conductance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8/2/2007 15:00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351.2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8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mtClean="0"/>
              <a:t>ODM Streaming Data Loader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/>
            <a:r>
              <a:rPr lang="en-US" dirty="0" smtClean="0"/>
              <a:t>Focused on loading data values</a:t>
            </a:r>
          </a:p>
          <a:p>
            <a:pPr eaLnBrk="1" hangingPunct="1"/>
            <a:r>
              <a:rPr lang="en-US" dirty="0" smtClean="0"/>
              <a:t>Crosstab </a:t>
            </a:r>
            <a:r>
              <a:rPr lang="en-US" dirty="0" smtClean="0"/>
              <a:t>data</a:t>
            </a:r>
          </a:p>
          <a:p>
            <a:pPr lvl="1" eaLnBrk="1" hangingPunct="1"/>
            <a:r>
              <a:rPr lang="en-US" dirty="0" smtClean="0"/>
              <a:t>Single site, multiple variables</a:t>
            </a:r>
          </a:p>
          <a:p>
            <a:pPr lvl="1" eaLnBrk="1" hangingPunct="1"/>
            <a:r>
              <a:rPr lang="en-US" dirty="0" smtClean="0"/>
              <a:t>Date in one column, each variable in one column</a:t>
            </a:r>
          </a:p>
          <a:p>
            <a:pPr lvl="1" eaLnBrk="1" hangingPunct="1"/>
            <a:r>
              <a:rPr lang="en-US" dirty="0" smtClean="0"/>
              <a:t>Datalogger files from field sensors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549328"/>
              </p:ext>
            </p:extLst>
          </p:nvPr>
        </p:nvGraphicFramePr>
        <p:xfrm>
          <a:off x="1828800" y="4191000"/>
          <a:ext cx="5181600" cy="2383143"/>
        </p:xfrm>
        <a:graphic>
          <a:graphicData uri="http://schemas.openxmlformats.org/drawingml/2006/table">
            <a:tbl>
              <a:tblPr/>
              <a:tblGrid>
                <a:gridCol w="1332130"/>
                <a:gridCol w="953870"/>
                <a:gridCol w="990600"/>
                <a:gridCol w="757192"/>
                <a:gridCol w="1147808"/>
              </a:tblGrid>
              <a:tr h="340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Variable_1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Variable_2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Variable_n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4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8/2/2007 14:00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13.01298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1.155137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9.391667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4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8/2/2007 14:30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13.222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1.15333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9.586666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4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8/2/2007 15:00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13.19934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1.153291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9.75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4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8/2/2007 15:30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13.19094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1.153561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9.78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4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8/2/2007 16:00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13.17751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1.16075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9.703334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728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9700" y="1295400"/>
            <a:ext cx="63246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Questions?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629400" y="5715000"/>
            <a:ext cx="2657475" cy="966787"/>
            <a:chOff x="6629400" y="5715000"/>
            <a:chExt cx="2657475" cy="966787"/>
          </a:xfrm>
        </p:grpSpPr>
        <p:pic>
          <p:nvPicPr>
            <p:cNvPr id="32778" name="Picture 11" descr="nsf4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29400" y="5715000"/>
              <a:ext cx="995362" cy="966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79" name="Text Box 12"/>
            <p:cNvSpPr txBox="1">
              <a:spLocks noChangeArrowheads="1"/>
            </p:cNvSpPr>
            <p:nvPr/>
          </p:nvSpPr>
          <p:spPr bwMode="auto">
            <a:xfrm>
              <a:off x="7620000" y="5791200"/>
              <a:ext cx="1666875" cy="6413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4389438"/>
              <a:r>
                <a:rPr lang="en-US" dirty="0"/>
                <a:t>Support</a:t>
              </a:r>
            </a:p>
            <a:p>
              <a:pPr defTabSz="4389438"/>
              <a:r>
                <a:rPr lang="en-US" dirty="0"/>
                <a:t>EAR 0622374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52400" y="152400"/>
            <a:ext cx="3465513" cy="1300162"/>
            <a:chOff x="228600" y="5232772"/>
            <a:chExt cx="3733800" cy="1400590"/>
          </a:xfrm>
        </p:grpSpPr>
        <p:pic>
          <p:nvPicPr>
            <p:cNvPr id="32775" name="Picture 4" descr="cuahsi_logo_4"/>
            <p:cNvPicPr>
              <a:picLocks noChangeAspect="1" noChangeArrowheads="1"/>
            </p:cNvPicPr>
            <p:nvPr/>
          </p:nvPicPr>
          <p:blipFill>
            <a:blip r:embed="rId3" cstate="print"/>
            <a:srcRect r="69569"/>
            <a:stretch>
              <a:fillRect/>
            </a:stretch>
          </p:blipFill>
          <p:spPr bwMode="auto">
            <a:xfrm>
              <a:off x="228600" y="5232772"/>
              <a:ext cx="1447800" cy="1400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76" name="Rectangle 9"/>
            <p:cNvSpPr>
              <a:spLocks noChangeArrowheads="1"/>
            </p:cNvSpPr>
            <p:nvPr/>
          </p:nvSpPr>
          <p:spPr bwMode="auto">
            <a:xfrm>
              <a:off x="1600200" y="5257800"/>
              <a:ext cx="2362200" cy="1326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/>
                <a:t>CUAHSI</a:t>
              </a:r>
            </a:p>
            <a:p>
              <a:pPr>
                <a:lnSpc>
                  <a:spcPct val="80000"/>
                </a:lnSpc>
              </a:pPr>
              <a:r>
                <a:rPr lang="en-US" sz="5400"/>
                <a:t>HIS</a:t>
              </a:r>
            </a:p>
            <a:p>
              <a:pPr>
                <a:lnSpc>
                  <a:spcPct val="40000"/>
                </a:lnSpc>
              </a:pPr>
              <a:r>
                <a:rPr lang="en-US" sz="1400" i="1"/>
                <a:t>Sharing hydrologic data</a:t>
              </a:r>
            </a:p>
          </p:txBody>
        </p:sp>
      </p:grpSp>
      <p:sp>
        <p:nvSpPr>
          <p:cNvPr id="50181" name="Subtitle 10"/>
          <p:cNvSpPr>
            <a:spLocks noGrp="1"/>
          </p:cNvSpPr>
          <p:nvPr>
            <p:ph type="subTitle" idx="1"/>
          </p:nvPr>
        </p:nvSpPr>
        <p:spPr>
          <a:xfrm>
            <a:off x="2438400" y="4191000"/>
            <a:ext cx="4495800" cy="685800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en-US" dirty="0" smtClean="0">
                <a:hlinkClick r:id="rId4"/>
              </a:rPr>
              <a:t>http://his.cuahsi.org/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384</Words>
  <Application>Microsoft Office PowerPoint</Application>
  <PresentationFormat>On-screen Show (4:3)</PresentationFormat>
  <Paragraphs>146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Exercise:  Organizing, Loading, and Publishing Point Observations Using HydroServer    </vt:lpstr>
      <vt:lpstr>In this Exercise</vt:lpstr>
      <vt:lpstr>The Data You Will be Using</vt:lpstr>
      <vt:lpstr>Publish Point Observations</vt:lpstr>
      <vt:lpstr>ODM Data Loader</vt:lpstr>
      <vt:lpstr>ODM Streaming Data Loader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HydroServer   Organize, Manage, and Publish Your Data   </dc:title>
  <dc:creator>jeff</dc:creator>
  <cp:lastModifiedBy>Jeffery S. Horsburgh</cp:lastModifiedBy>
  <cp:revision>21</cp:revision>
  <dcterms:created xsi:type="dcterms:W3CDTF">2006-08-16T00:00:00Z</dcterms:created>
  <dcterms:modified xsi:type="dcterms:W3CDTF">2011-06-22T05:15:29Z</dcterms:modified>
</cp:coreProperties>
</file>