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1" r:id="rId4"/>
    <p:sldId id="260" r:id="rId5"/>
    <p:sldId id="265" r:id="rId6"/>
    <p:sldId id="261" r:id="rId7"/>
    <p:sldId id="266" r:id="rId8"/>
    <p:sldId id="258" r:id="rId9"/>
    <p:sldId id="259" r:id="rId10"/>
    <p:sldId id="270" r:id="rId11"/>
    <p:sldId id="268" r:id="rId12"/>
    <p:sldId id="269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689" autoAdjust="0"/>
  </p:normalViewPr>
  <p:slideViewPr>
    <p:cSldViewPr>
      <p:cViewPr varScale="1">
        <p:scale>
          <a:sx n="88" d="100"/>
          <a:sy n="88" d="100"/>
        </p:scale>
        <p:origin x="-27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12421-EB18-493D-B885-744183F19EAA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48E74-02F5-4C5E-A579-20AAD7632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C1D64B-3B71-4F57-9084-7324EFF39C61}" type="slidenum">
              <a:rPr lang="en-US" sz="1200">
                <a:solidFill>
                  <a:srgbClr val="000000"/>
                </a:solidFill>
                <a:latin typeface="Arial" pitchFamily="34" charset="0"/>
              </a:rPr>
              <a:pPr algn="r"/>
              <a:t>3</a:t>
            </a:fld>
            <a:endParaRPr lang="en-US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08714-0123-4697-BB9E-E797D37FF9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3C2A96-B5E0-4100-AB7C-AA052F17463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0825B-E4AE-4A5D-A04D-9970F5FC35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9700" y="1295400"/>
            <a:ext cx="6324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Wrap-up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2778" name="Picture 11" descr="nsf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5715000"/>
            <a:ext cx="995362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6410325" y="5943600"/>
            <a:ext cx="1666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389438"/>
            <a:r>
              <a:rPr lang="en-US" dirty="0"/>
              <a:t>Support</a:t>
            </a:r>
          </a:p>
          <a:p>
            <a:pPr defTabSz="4389438"/>
            <a:r>
              <a:rPr lang="en-US" dirty="0"/>
              <a:t>EAR 0622374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914400" y="1371600"/>
            <a:ext cx="2133600" cy="3048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1638300" y="3810000"/>
            <a:ext cx="5867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Jeffery S. </a:t>
            </a:r>
            <a:r>
              <a:rPr lang="en-US" sz="2800" b="1" dirty="0" err="1" smtClean="0">
                <a:solidFill>
                  <a:srgbClr val="0070C0"/>
                </a:solidFill>
              </a:rPr>
              <a:t>Horsburgh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Utah Water Research Laboratory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Utah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do I create a HydroServer?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Windows Server Machine with IIS and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Microsoft SQL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HydroServer</a:t>
            </a:r>
            <a:r>
              <a:rPr lang="en-US" dirty="0" smtClean="0"/>
              <a:t> Software from his.cuahsi.org</a:t>
            </a:r>
          </a:p>
          <a:p>
            <a:pPr marL="971550" lvl="1" indent="-514350"/>
            <a:r>
              <a:rPr lang="en-US" dirty="0" smtClean="0"/>
              <a:t>ODM and Utilities</a:t>
            </a:r>
          </a:p>
          <a:p>
            <a:pPr marL="971550" lvl="1" indent="-514350"/>
            <a:r>
              <a:rPr lang="en-US" dirty="0" err="1" smtClean="0"/>
              <a:t>WaterOneFlow</a:t>
            </a:r>
            <a:r>
              <a:rPr lang="en-US" dirty="0" smtClean="0"/>
              <a:t> web services</a:t>
            </a:r>
          </a:p>
          <a:p>
            <a:pPr marL="971550" lvl="1" indent="-514350"/>
            <a:r>
              <a:rPr lang="en-US" dirty="0" err="1" smtClean="0"/>
              <a:t>HydroServer</a:t>
            </a:r>
            <a:r>
              <a:rPr lang="en-US" dirty="0" smtClean="0"/>
              <a:t> Website, TSA, Map,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ArcGIS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data services and document them in the capabilities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your services with HIS Central and register your variables with the HIS Ontology so your data will be searchable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8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Required Hardware (</a:t>
            </a:r>
            <a:r>
              <a:rPr lang="en-US" b="1" i="1" dirty="0" smtClean="0"/>
              <a:t>Generally less than $5000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be one or more physical or virtual machine(s)</a:t>
            </a:r>
          </a:p>
          <a:p>
            <a:pPr lvl="1"/>
            <a:r>
              <a:rPr lang="en-US" dirty="0" smtClean="0"/>
              <a:t>Dual or quad-core processor at 2+ GHz</a:t>
            </a:r>
          </a:p>
          <a:p>
            <a:pPr lvl="1"/>
            <a:r>
              <a:rPr lang="en-US" dirty="0" smtClean="0"/>
              <a:t>&gt; 4 GB of RAM</a:t>
            </a:r>
          </a:p>
          <a:p>
            <a:pPr lvl="1"/>
            <a:r>
              <a:rPr lang="en-US" dirty="0" smtClean="0"/>
              <a:t>&gt; 500 GB of hard drive space</a:t>
            </a:r>
          </a:p>
          <a:p>
            <a:pPr lvl="1"/>
            <a:r>
              <a:rPr lang="en-US" dirty="0" smtClean="0"/>
              <a:t>Network adapter</a:t>
            </a:r>
          </a:p>
          <a:p>
            <a:r>
              <a:rPr lang="en-US" dirty="0" smtClean="0"/>
              <a:t>Required Commercial Software</a:t>
            </a:r>
          </a:p>
          <a:p>
            <a:pPr lvl="1"/>
            <a:r>
              <a:rPr lang="en-US" dirty="0" smtClean="0"/>
              <a:t>Microsoft Windows 2003 or 2008 Server (preferred) </a:t>
            </a:r>
          </a:p>
          <a:p>
            <a:pPr lvl="2"/>
            <a:r>
              <a:rPr lang="en-US" dirty="0" smtClean="0"/>
              <a:t>IIS Web Server</a:t>
            </a:r>
          </a:p>
          <a:p>
            <a:pPr lvl="2"/>
            <a:r>
              <a:rPr lang="en-US" dirty="0" smtClean="0"/>
              <a:t>.NET Framework Version 3.5</a:t>
            </a:r>
          </a:p>
          <a:p>
            <a:pPr lvl="1"/>
            <a:r>
              <a:rPr lang="en-US" dirty="0" smtClean="0"/>
              <a:t>Microsoft SQL Server 2005 or 2008 (preferred)</a:t>
            </a:r>
          </a:p>
          <a:p>
            <a:pPr lvl="2"/>
            <a:r>
              <a:rPr lang="en-US" dirty="0" smtClean="0"/>
              <a:t>Any edition – Express (free), Standard, Enterprise</a:t>
            </a:r>
          </a:p>
          <a:p>
            <a:pPr lvl="1"/>
            <a:r>
              <a:rPr lang="en-US" dirty="0" smtClean="0"/>
              <a:t>ESRI </a:t>
            </a:r>
            <a:r>
              <a:rPr lang="en-US" dirty="0" err="1" smtClean="0"/>
              <a:t>ArcGIS</a:t>
            </a:r>
            <a:r>
              <a:rPr lang="en-US" dirty="0" smtClean="0"/>
              <a:t> Server 9.3.1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7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HydroServer must be on a network where it is publicly available</a:t>
            </a:r>
          </a:p>
          <a:p>
            <a:r>
              <a:rPr lang="en-US" dirty="0" smtClean="0"/>
              <a:t>May want to establish a domain</a:t>
            </a:r>
          </a:p>
          <a:p>
            <a:pPr lvl="1"/>
            <a:r>
              <a:rPr lang="en-US" dirty="0" smtClean="0"/>
              <a:t>e.g., http://icewater.usu.edu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8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9700" y="1295400"/>
            <a:ext cx="6324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Questions?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5715000"/>
            <a:ext cx="2657475" cy="966787"/>
            <a:chOff x="6629400" y="5715000"/>
            <a:chExt cx="2657475" cy="966787"/>
          </a:xfrm>
        </p:grpSpPr>
        <p:pic>
          <p:nvPicPr>
            <p:cNvPr id="32778" name="Picture 11" descr="nsf4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5715000"/>
              <a:ext cx="995362" cy="96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9" name="Text Box 12"/>
            <p:cNvSpPr txBox="1">
              <a:spLocks noChangeArrowheads="1"/>
            </p:cNvSpPr>
            <p:nvPr/>
          </p:nvSpPr>
          <p:spPr bwMode="auto">
            <a:xfrm>
              <a:off x="7620000" y="5791200"/>
              <a:ext cx="1666875" cy="6413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389438"/>
              <a:r>
                <a:rPr lang="en-US" dirty="0"/>
                <a:t>Support</a:t>
              </a:r>
            </a:p>
            <a:p>
              <a:pPr defTabSz="4389438"/>
              <a:r>
                <a:rPr lang="en-US" dirty="0"/>
                <a:t>EAR 0622374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4495800" cy="6858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your data are loaded into an ODM database and you want to publish them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WaterOneFlow</a:t>
            </a:r>
            <a:r>
              <a:rPr lang="en-US" dirty="0" smtClean="0"/>
              <a:t> Web Service</a:t>
            </a:r>
          </a:p>
          <a:p>
            <a:pPr lvl="1"/>
            <a:r>
              <a:rPr lang="en-US" dirty="0" smtClean="0"/>
              <a:t>Register your service at HIS Central</a:t>
            </a:r>
          </a:p>
          <a:p>
            <a:pPr lvl="1"/>
            <a:r>
              <a:rPr lang="en-US" dirty="0" smtClean="0"/>
              <a:t>Tag your variables to the search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3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 noChangeArrowheads="1"/>
          </p:cNvPicPr>
          <p:nvPr/>
        </p:nvPicPr>
        <p:blipFill>
          <a:blip r:embed="rId4" cstate="print"/>
          <a:srcRect t="4840" r="14818" b="4018"/>
          <a:stretch>
            <a:fillRect/>
          </a:stretch>
        </p:blipFill>
        <p:spPr bwMode="auto">
          <a:xfrm>
            <a:off x="488950" y="2328862"/>
            <a:ext cx="4137025" cy="4224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874837"/>
            <a:ext cx="4038600" cy="42211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Set of </a:t>
            </a:r>
            <a:r>
              <a:rPr lang="en-US" sz="2400" dirty="0" smtClean="0">
                <a:solidFill>
                  <a:srgbClr val="0066FF"/>
                </a:solidFill>
              </a:rPr>
              <a:t>query</a:t>
            </a:r>
            <a:r>
              <a:rPr lang="en-US" sz="2400" dirty="0" smtClean="0"/>
              <a:t> functions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12937"/>
            <a:ext cx="4495800" cy="42211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Returns</a:t>
            </a:r>
            <a:r>
              <a:rPr lang="en-US" sz="1800" dirty="0" smtClean="0"/>
              <a:t> </a:t>
            </a:r>
            <a:r>
              <a:rPr lang="en-US" sz="2400" dirty="0" smtClean="0"/>
              <a:t>data</a:t>
            </a:r>
            <a:r>
              <a:rPr lang="en-US" sz="1800" dirty="0" smtClean="0"/>
              <a:t> </a:t>
            </a:r>
            <a:r>
              <a:rPr lang="en-US" sz="2400" dirty="0" smtClean="0"/>
              <a:t>in</a:t>
            </a:r>
            <a:r>
              <a:rPr lang="en-US" sz="1800" dirty="0" smtClean="0"/>
              <a:t> </a:t>
            </a:r>
            <a:r>
              <a:rPr lang="en-US" sz="2400" dirty="0" smtClean="0">
                <a:solidFill>
                  <a:srgbClr val="0066FF"/>
                </a:solidFill>
              </a:rPr>
              <a:t>WaterML</a:t>
            </a:r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5" cstate="print"/>
          <a:srcRect b="12267"/>
          <a:stretch>
            <a:fillRect/>
          </a:stretch>
        </p:blipFill>
        <p:spPr bwMode="auto">
          <a:xfrm>
            <a:off x="4811713" y="2330450"/>
            <a:ext cx="3895725" cy="422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943" name="Rectangle 7"/>
          <p:cNvSpPr txBox="1">
            <a:spLocks noChangeArrowheads="1"/>
          </p:cNvSpPr>
          <p:nvPr/>
        </p:nvSpPr>
        <p:spPr bwMode="auto">
          <a:xfrm>
            <a:off x="458788" y="145187"/>
            <a:ext cx="8228012" cy="115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Publishing Data in an ODM Database</a:t>
            </a:r>
          </a:p>
          <a:p>
            <a:pPr algn="ctr" eaLnBrk="0" hangingPunct="0"/>
            <a:r>
              <a:rPr lang="en-US" sz="3200" dirty="0" err="1" smtClean="0">
                <a:solidFill>
                  <a:srgbClr val="000000"/>
                </a:solidFill>
                <a:latin typeface="+mj-lt"/>
              </a:rPr>
              <a:t>WaterML</a:t>
            </a: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and WaterOneFlow</a:t>
            </a:r>
          </a:p>
        </p:txBody>
      </p:sp>
      <p:sp>
        <p:nvSpPr>
          <p:cNvPr id="39944" name="Text Box 33"/>
          <p:cNvSpPr txBox="1">
            <a:spLocks noChangeArrowheads="1"/>
          </p:cNvSpPr>
          <p:nvPr/>
        </p:nvSpPr>
        <p:spPr bwMode="auto">
          <a:xfrm>
            <a:off x="1597273" y="1150213"/>
            <a:ext cx="6266952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7200"/>
            <a:r>
              <a:rPr lang="en-US" sz="2000" dirty="0">
                <a:solidFill>
                  <a:srgbClr val="0066FF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WaterML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is an XML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schema for 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communicating water data</a:t>
            </a:r>
          </a:p>
          <a:p>
            <a:pPr algn="ctr" defTabSz="457200"/>
            <a:r>
              <a:rPr lang="en-US" sz="2000" dirty="0">
                <a:solidFill>
                  <a:srgbClr val="0066FF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WaterOneFlow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is a set of web services based on WaterML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218519"/>
      </p:ext>
    </p:extLst>
  </p:cSld>
  <p:clrMapOvr>
    <a:masterClrMapping/>
  </p:clrMapOvr>
  <p:transition advTm="1251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Publishers</a:t>
            </a:r>
          </a:p>
          <a:p>
            <a:pPr lvl="1"/>
            <a:r>
              <a:rPr lang="en-US" dirty="0" smtClean="0"/>
              <a:t>Register a data service</a:t>
            </a:r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Find a data service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Service registry</a:t>
            </a:r>
          </a:p>
          <a:p>
            <a:pPr lvl="1"/>
            <a:r>
              <a:rPr lang="en-US" dirty="0" smtClean="0"/>
              <a:t>Metadata catalog</a:t>
            </a:r>
          </a:p>
          <a:p>
            <a:pPr lvl="1"/>
            <a:r>
              <a:rPr lang="en-US" dirty="0" smtClean="0"/>
              <a:t>Ontology</a:t>
            </a:r>
          </a:p>
          <a:p>
            <a:pPr lvl="1"/>
            <a:r>
              <a:rPr lang="en-US" dirty="0" smtClean="0"/>
              <a:t>Search 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Registering a </a:t>
            </a:r>
            <a:r>
              <a:rPr lang="en-US" dirty="0" err="1" smtClean="0"/>
              <a:t>WaterOneFlow</a:t>
            </a:r>
            <a:r>
              <a:rPr lang="en-US" dirty="0" smtClean="0"/>
              <a:t> Web Service with HIS Central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0561" y="1600200"/>
            <a:ext cx="3842439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149161" y="5791200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http://hiscentral.cuahsi.org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12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HydroTagger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7518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2209800" y="1219200"/>
            <a:ext cx="475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99FF"/>
                </a:solidFill>
                <a:latin typeface="Calibri" pitchFamily="34" charset="0"/>
              </a:rPr>
              <a:t>Ontology: A hierarchy of concepts</a:t>
            </a:r>
          </a:p>
        </p:txBody>
      </p:sp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1219200" y="6248400"/>
            <a:ext cx="708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Each </a:t>
            </a:r>
            <a:r>
              <a:rPr lang="en-US">
                <a:solidFill>
                  <a:srgbClr val="3399FF"/>
                </a:solidFill>
                <a:latin typeface="Calibri" pitchFamily="34" charset="0"/>
              </a:rPr>
              <a:t>Variable</a:t>
            </a:r>
            <a:r>
              <a:rPr lang="en-US">
                <a:latin typeface="Calibri" pitchFamily="34" charset="0"/>
              </a:rPr>
              <a:t> in your data is connected to a corresponding </a:t>
            </a:r>
            <a:r>
              <a:rPr lang="en-US">
                <a:solidFill>
                  <a:srgbClr val="3399FF"/>
                </a:solidFill>
                <a:latin typeface="Calibri" pitchFamily="34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3927139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HIS Central Catalog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6338"/>
            <a:ext cx="91440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46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6248400" y="2286000"/>
            <a:ext cx="2895600" cy="45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0" y="2286000"/>
            <a:ext cx="6096000" cy="457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572000" y="0"/>
            <a:ext cx="4572000" cy="16764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0" y="0"/>
            <a:ext cx="4419600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1"/>
          <p:cNvGrpSpPr/>
          <p:nvPr/>
        </p:nvGrpSpPr>
        <p:grpSpPr>
          <a:xfrm>
            <a:off x="152400" y="381000"/>
            <a:ext cx="685800" cy="838200"/>
            <a:chOff x="152400" y="304800"/>
            <a:chExt cx="685800" cy="838200"/>
          </a:xfrm>
        </p:grpSpPr>
        <p:sp>
          <p:nvSpPr>
            <p:cNvPr id="5" name="Can 4"/>
            <p:cNvSpPr/>
            <p:nvPr/>
          </p:nvSpPr>
          <p:spPr>
            <a:xfrm>
              <a:off x="152400" y="304800"/>
              <a:ext cx="609600" cy="60960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ODM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7620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WOF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72000" y="0"/>
            <a:ext cx="376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National Dataset Water Data Services</a:t>
            </a:r>
            <a:endParaRPr lang="en-US" b="1" dirty="0"/>
          </a:p>
        </p:txBody>
      </p:sp>
      <p:sp>
        <p:nvSpPr>
          <p:cNvPr id="20" name="Can 19"/>
          <p:cNvSpPr/>
          <p:nvPr/>
        </p:nvSpPr>
        <p:spPr>
          <a:xfrm>
            <a:off x="4876800" y="381000"/>
            <a:ext cx="609600" cy="609600"/>
          </a:xfrm>
          <a:prstGeom prst="can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NWIS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0" y="8382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WOF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914400" y="381000"/>
            <a:ext cx="685800" cy="838200"/>
            <a:chOff x="152400" y="304800"/>
            <a:chExt cx="685800" cy="838200"/>
          </a:xfrm>
        </p:grpSpPr>
        <p:sp>
          <p:nvSpPr>
            <p:cNvPr id="24" name="Can 23"/>
            <p:cNvSpPr/>
            <p:nvPr/>
          </p:nvSpPr>
          <p:spPr>
            <a:xfrm>
              <a:off x="152400" y="304800"/>
              <a:ext cx="609600" cy="60960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ODM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1000" y="7620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WOF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1676400" y="381000"/>
            <a:ext cx="685800" cy="838200"/>
            <a:chOff x="152400" y="304800"/>
            <a:chExt cx="685800" cy="838200"/>
          </a:xfrm>
        </p:grpSpPr>
        <p:sp>
          <p:nvSpPr>
            <p:cNvPr id="27" name="Can 26"/>
            <p:cNvSpPr/>
            <p:nvPr/>
          </p:nvSpPr>
          <p:spPr>
            <a:xfrm>
              <a:off x="152400" y="304800"/>
              <a:ext cx="609600" cy="60960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ODM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1000" y="7620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WOF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2438400" y="381000"/>
            <a:ext cx="685800" cy="838200"/>
            <a:chOff x="152400" y="304800"/>
            <a:chExt cx="685800" cy="838200"/>
          </a:xfrm>
        </p:grpSpPr>
        <p:sp>
          <p:nvSpPr>
            <p:cNvPr id="30" name="Can 29"/>
            <p:cNvSpPr/>
            <p:nvPr/>
          </p:nvSpPr>
          <p:spPr>
            <a:xfrm>
              <a:off x="152400" y="304800"/>
              <a:ext cx="609600" cy="60960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ODM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1000" y="7620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WOF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0" y="0"/>
            <a:ext cx="44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HydroServer Distributed Water Data Services</a:t>
            </a:r>
            <a:endParaRPr lang="en-US" b="1" dirty="0"/>
          </a:p>
        </p:txBody>
      </p:sp>
      <p:sp>
        <p:nvSpPr>
          <p:cNvPr id="33" name="Can 32"/>
          <p:cNvSpPr/>
          <p:nvPr/>
        </p:nvSpPr>
        <p:spPr>
          <a:xfrm>
            <a:off x="5715000" y="381000"/>
            <a:ext cx="609600" cy="609600"/>
          </a:xfrm>
          <a:prstGeom prst="can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STORET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19800" y="8382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WOF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6553200" y="381000"/>
            <a:ext cx="609600" cy="609600"/>
          </a:xfrm>
          <a:prstGeom prst="can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DAYMET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58000" y="8382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WOF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Can 36"/>
          <p:cNvSpPr/>
          <p:nvPr/>
        </p:nvSpPr>
        <p:spPr>
          <a:xfrm>
            <a:off x="7543800" y="3200400"/>
            <a:ext cx="1219200" cy="83820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Metadata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Catalog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Can 37"/>
          <p:cNvSpPr/>
          <p:nvPr/>
        </p:nvSpPr>
        <p:spPr>
          <a:xfrm>
            <a:off x="7543800" y="4572000"/>
            <a:ext cx="1219200" cy="83820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Ontology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2286000"/>
            <a:ext cx="15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HydroDesktop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228928" y="2286000"/>
            <a:ext cx="123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HIS Central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6781800" y="4800600"/>
            <a:ext cx="9144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Ontology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81800" y="3429000"/>
            <a:ext cx="9144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Metadata 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32257" y="6019800"/>
            <a:ext cx="122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HydroDesktop</a:t>
            </a:r>
          </a:p>
          <a:p>
            <a:pPr algn="ctr"/>
            <a:r>
              <a:rPr lang="en-US" sz="1400" dirty="0" smtClean="0"/>
              <a:t>Plug-ins</a:t>
            </a:r>
            <a:endParaRPr lang="en-US" sz="1400" dirty="0"/>
          </a:p>
        </p:txBody>
      </p:sp>
      <p:sp>
        <p:nvSpPr>
          <p:cNvPr id="48" name="Can 47"/>
          <p:cNvSpPr/>
          <p:nvPr/>
        </p:nvSpPr>
        <p:spPr>
          <a:xfrm>
            <a:off x="1295400" y="3429000"/>
            <a:ext cx="1295400" cy="12954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Desktop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57600" y="3505200"/>
            <a:ext cx="1371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Search, Download, and Manage Data Subscriptions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57600" y="4191000"/>
            <a:ext cx="137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Visualize and Summarize (TSA)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576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Convert Units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57600" y="5105400"/>
            <a:ext cx="137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Convert Formats and Export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657600" y="5562600"/>
            <a:ext cx="137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Import </a:t>
            </a:r>
          </a:p>
        </p:txBody>
      </p:sp>
      <p:cxnSp>
        <p:nvCxnSpPr>
          <p:cNvPr id="56" name="Curved Connector 55"/>
          <p:cNvCxnSpPr>
            <a:stCxn id="105" idx="3"/>
            <a:endCxn id="44" idx="1"/>
          </p:cNvCxnSpPr>
          <p:nvPr/>
        </p:nvCxnSpPr>
        <p:spPr>
          <a:xfrm flipV="1">
            <a:off x="6477000" y="3733800"/>
            <a:ext cx="304800" cy="1407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05" idx="3"/>
            <a:endCxn id="43" idx="1"/>
          </p:cNvCxnSpPr>
          <p:nvPr/>
        </p:nvCxnSpPr>
        <p:spPr>
          <a:xfrm>
            <a:off x="6477000" y="3874532"/>
            <a:ext cx="304800" cy="12308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96" idx="3"/>
            <a:endCxn id="49" idx="1"/>
          </p:cNvCxnSpPr>
          <p:nvPr/>
        </p:nvCxnSpPr>
        <p:spPr>
          <a:xfrm flipV="1">
            <a:off x="3276600" y="3810000"/>
            <a:ext cx="381000" cy="3429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96" idx="3"/>
            <a:endCxn id="50" idx="1"/>
          </p:cNvCxnSpPr>
          <p:nvPr/>
        </p:nvCxnSpPr>
        <p:spPr>
          <a:xfrm>
            <a:off x="3276600" y="4152900"/>
            <a:ext cx="381000" cy="228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96" idx="3"/>
            <a:endCxn id="51" idx="1"/>
          </p:cNvCxnSpPr>
          <p:nvPr/>
        </p:nvCxnSpPr>
        <p:spPr>
          <a:xfrm>
            <a:off x="3276600" y="4152900"/>
            <a:ext cx="381000" cy="6858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96" idx="3"/>
            <a:endCxn id="52" idx="1"/>
          </p:cNvCxnSpPr>
          <p:nvPr/>
        </p:nvCxnSpPr>
        <p:spPr>
          <a:xfrm>
            <a:off x="3276600" y="4152900"/>
            <a:ext cx="381000" cy="11430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96" idx="3"/>
            <a:endCxn id="53" idx="1"/>
          </p:cNvCxnSpPr>
          <p:nvPr/>
        </p:nvCxnSpPr>
        <p:spPr>
          <a:xfrm>
            <a:off x="3276600" y="4152900"/>
            <a:ext cx="381000" cy="16002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Multidocument 80"/>
          <p:cNvSpPr/>
          <p:nvPr/>
        </p:nvSpPr>
        <p:spPr>
          <a:xfrm>
            <a:off x="5257800" y="5029200"/>
            <a:ext cx="762000" cy="685800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Flowchart: Multidocument 81"/>
          <p:cNvSpPr/>
          <p:nvPr/>
        </p:nvSpPr>
        <p:spPr>
          <a:xfrm>
            <a:off x="5257800" y="6019800"/>
            <a:ext cx="762000" cy="685800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Curved Connector 82"/>
          <p:cNvCxnSpPr>
            <a:stCxn id="52" idx="3"/>
            <a:endCxn id="81" idx="1"/>
          </p:cNvCxnSpPr>
          <p:nvPr/>
        </p:nvCxnSpPr>
        <p:spPr>
          <a:xfrm>
            <a:off x="5029200" y="5295900"/>
            <a:ext cx="228600" cy="762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82" idx="1"/>
            <a:endCxn id="53" idx="3"/>
          </p:cNvCxnSpPr>
          <p:nvPr/>
        </p:nvCxnSpPr>
        <p:spPr>
          <a:xfrm rot="10800000">
            <a:off x="5029200" y="5753100"/>
            <a:ext cx="228600" cy="609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562600" y="3505200"/>
            <a:ext cx="91440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Discovery</a:t>
            </a:r>
          </a:p>
          <a:p>
            <a:pPr algn="ctr"/>
            <a:r>
              <a:rPr lang="en-US" sz="1400" dirty="0" smtClean="0"/>
              <a:t>Calls</a:t>
            </a:r>
            <a:endParaRPr lang="en-US" sz="1400" dirty="0"/>
          </a:p>
        </p:txBody>
      </p:sp>
      <p:cxnSp>
        <p:nvCxnSpPr>
          <p:cNvPr id="109" name="Curved Connector 108"/>
          <p:cNvCxnSpPr>
            <a:stCxn id="119" idx="2"/>
            <a:endCxn id="118" idx="0"/>
          </p:cNvCxnSpPr>
          <p:nvPr/>
        </p:nvCxnSpPr>
        <p:spPr>
          <a:xfrm rot="16200000" flipH="1">
            <a:off x="2575734" y="1310466"/>
            <a:ext cx="838200" cy="15700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048000" y="2514600"/>
            <a:ext cx="146373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Web Service </a:t>
            </a:r>
            <a:r>
              <a:rPr lang="en-US" sz="1400" dirty="0" smtClean="0"/>
              <a:t>Calls</a:t>
            </a:r>
          </a:p>
          <a:p>
            <a:pPr algn="ctr"/>
            <a:r>
              <a:rPr lang="en-US" sz="1400" dirty="0" err="1" smtClean="0"/>
              <a:t>WaterML</a:t>
            </a:r>
            <a:endParaRPr lang="en-US" sz="1400" dirty="0"/>
          </a:p>
        </p:txBody>
      </p:sp>
      <p:cxnSp>
        <p:nvCxnSpPr>
          <p:cNvPr id="121" name="Curved Connector 120"/>
          <p:cNvCxnSpPr>
            <a:stCxn id="124" idx="2"/>
            <a:endCxn id="118" idx="0"/>
          </p:cNvCxnSpPr>
          <p:nvPr/>
        </p:nvCxnSpPr>
        <p:spPr>
          <a:xfrm rot="5400000">
            <a:off x="4899834" y="556434"/>
            <a:ext cx="838200" cy="30781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n 131"/>
          <p:cNvSpPr/>
          <p:nvPr/>
        </p:nvSpPr>
        <p:spPr>
          <a:xfrm>
            <a:off x="7315200" y="381000"/>
            <a:ext cx="609600" cy="609600"/>
          </a:xfrm>
          <a:prstGeom prst="can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SNOTEL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20000" y="8382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WOF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4" name="Can 133"/>
          <p:cNvSpPr/>
          <p:nvPr/>
        </p:nvSpPr>
        <p:spPr>
          <a:xfrm>
            <a:off x="8153400" y="381000"/>
            <a:ext cx="609600" cy="609600"/>
          </a:xfrm>
          <a:prstGeom prst="can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…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458200" y="8382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WOF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0" name="Curved Connector 139"/>
          <p:cNvCxnSpPr>
            <a:stCxn id="124" idx="2"/>
            <a:endCxn id="144" idx="0"/>
          </p:cNvCxnSpPr>
          <p:nvPr/>
        </p:nvCxnSpPr>
        <p:spPr>
          <a:xfrm rot="16200000" flipH="1">
            <a:off x="7138121" y="1396278"/>
            <a:ext cx="685800" cy="124604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119" idx="2"/>
            <a:endCxn id="144" idx="0"/>
          </p:cNvCxnSpPr>
          <p:nvPr/>
        </p:nvCxnSpPr>
        <p:spPr>
          <a:xfrm rot="16200000" flipH="1">
            <a:off x="4814021" y="-927822"/>
            <a:ext cx="685800" cy="589424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620000" y="2362200"/>
            <a:ext cx="96808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Metadata</a:t>
            </a:r>
          </a:p>
          <a:p>
            <a:pPr algn="ctr"/>
            <a:r>
              <a:rPr lang="en-US" sz="1400" dirty="0" smtClean="0"/>
              <a:t>Harvesting</a:t>
            </a:r>
          </a:p>
        </p:txBody>
      </p:sp>
      <p:cxnSp>
        <p:nvCxnSpPr>
          <p:cNvPr id="147" name="Curved Connector 146"/>
          <p:cNvCxnSpPr>
            <a:stCxn id="38" idx="1"/>
            <a:endCxn id="37" idx="3"/>
          </p:cNvCxnSpPr>
          <p:nvPr/>
        </p:nvCxnSpPr>
        <p:spPr>
          <a:xfrm rot="5400000" flipH="1" flipV="1">
            <a:off x="7886700" y="4305300"/>
            <a:ext cx="5334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229600" y="4038600"/>
            <a:ext cx="835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Variable</a:t>
            </a:r>
          </a:p>
          <a:p>
            <a:pPr algn="ctr"/>
            <a:r>
              <a:rPr lang="en-US" sz="1400" dirty="0" smtClean="0"/>
              <a:t>Mapping</a:t>
            </a:r>
            <a:endParaRPr lang="en-US" sz="1400" dirty="0"/>
          </a:p>
        </p:txBody>
      </p:sp>
      <p:grpSp>
        <p:nvGrpSpPr>
          <p:cNvPr id="8" name="Group 153"/>
          <p:cNvGrpSpPr/>
          <p:nvPr/>
        </p:nvGrpSpPr>
        <p:grpSpPr>
          <a:xfrm>
            <a:off x="3276600" y="381000"/>
            <a:ext cx="685800" cy="838200"/>
            <a:chOff x="152400" y="304800"/>
            <a:chExt cx="685800" cy="838200"/>
          </a:xfrm>
        </p:grpSpPr>
        <p:sp>
          <p:nvSpPr>
            <p:cNvPr id="155" name="Can 154"/>
            <p:cNvSpPr/>
            <p:nvPr/>
          </p:nvSpPr>
          <p:spPr>
            <a:xfrm>
              <a:off x="152400" y="304800"/>
              <a:ext cx="609600" cy="60960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ODM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81000" y="7620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WOF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5966" y="5576888"/>
            <a:ext cx="1268067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8" name="Curved Connector 167"/>
          <p:cNvCxnSpPr>
            <a:stCxn id="49" idx="0"/>
            <a:endCxn id="118" idx="2"/>
          </p:cNvCxnSpPr>
          <p:nvPr/>
        </p:nvCxnSpPr>
        <p:spPr>
          <a:xfrm rot="16200000" flipV="1">
            <a:off x="3827944" y="2989744"/>
            <a:ext cx="467380" cy="5635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>
            <a:stCxn id="49" idx="3"/>
            <a:endCxn id="105" idx="1"/>
          </p:cNvCxnSpPr>
          <p:nvPr/>
        </p:nvCxnSpPr>
        <p:spPr>
          <a:xfrm>
            <a:off x="5029200" y="3810000"/>
            <a:ext cx="533400" cy="645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144" idx="2"/>
            <a:endCxn id="37" idx="1"/>
          </p:cNvCxnSpPr>
          <p:nvPr/>
        </p:nvCxnSpPr>
        <p:spPr>
          <a:xfrm rot="16200000" flipH="1">
            <a:off x="7971231" y="3018231"/>
            <a:ext cx="314980" cy="4935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76200" y="35052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76200" y="38100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MATLAB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6200" y="41148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0" y="29057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Desktop Analysis Software</a:t>
            </a:r>
          </a:p>
        </p:txBody>
      </p:sp>
      <p:cxnSp>
        <p:nvCxnSpPr>
          <p:cNvPr id="217" name="Curved Connector 216"/>
          <p:cNvCxnSpPr>
            <a:stCxn id="202" idx="3"/>
            <a:endCxn id="48" idx="2"/>
          </p:cNvCxnSpPr>
          <p:nvPr/>
        </p:nvCxnSpPr>
        <p:spPr>
          <a:xfrm>
            <a:off x="914400" y="3619500"/>
            <a:ext cx="381000" cy="4572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48" idx="2"/>
            <a:endCxn id="203" idx="3"/>
          </p:cNvCxnSpPr>
          <p:nvPr/>
        </p:nvCxnSpPr>
        <p:spPr>
          <a:xfrm rot="10800000">
            <a:off x="914400" y="3924300"/>
            <a:ext cx="381000" cy="1524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>
            <a:stCxn id="204" idx="3"/>
            <a:endCxn id="48" idx="2"/>
          </p:cNvCxnSpPr>
          <p:nvPr/>
        </p:nvCxnSpPr>
        <p:spPr>
          <a:xfrm flipV="1">
            <a:off x="914400" y="4076700"/>
            <a:ext cx="381000" cy="1524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6200" y="44196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Workflow</a:t>
            </a:r>
          </a:p>
        </p:txBody>
      </p:sp>
      <p:cxnSp>
        <p:nvCxnSpPr>
          <p:cNvPr id="89" name="Curved Connector 88"/>
          <p:cNvCxnSpPr>
            <a:stCxn id="84" idx="3"/>
            <a:endCxn id="48" idx="2"/>
          </p:cNvCxnSpPr>
          <p:nvPr/>
        </p:nvCxnSpPr>
        <p:spPr>
          <a:xfrm flipV="1">
            <a:off x="914400" y="4076700"/>
            <a:ext cx="381000" cy="4572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971800" y="3276600"/>
            <a:ext cx="304800" cy="175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 API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Curved Connector 101"/>
          <p:cNvCxnSpPr>
            <a:stCxn id="48" idx="4"/>
            <a:endCxn id="96" idx="1"/>
          </p:cNvCxnSpPr>
          <p:nvPr/>
        </p:nvCxnSpPr>
        <p:spPr>
          <a:xfrm>
            <a:off x="2590800" y="4076700"/>
            <a:ext cx="381000" cy="762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838700"/>
            <a:ext cx="2590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17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113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http://hydroserver.codeplex.com</a:t>
            </a:r>
            <a:br>
              <a:rPr lang="en-US" dirty="0" smtClean="0"/>
            </a:br>
            <a:r>
              <a:rPr lang="en-US" dirty="0" smtClean="0"/>
              <a:t>Summary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description – what is HydroServer</a:t>
            </a:r>
          </a:p>
          <a:p>
            <a:r>
              <a:rPr lang="en-US" dirty="0" smtClean="0"/>
              <a:t>Downloads – get the software</a:t>
            </a:r>
          </a:p>
          <a:p>
            <a:r>
              <a:rPr lang="en-US" dirty="0" smtClean="0"/>
              <a:t>Documentation – what to do once you have the software</a:t>
            </a:r>
          </a:p>
          <a:p>
            <a:r>
              <a:rPr lang="en-US" dirty="0" smtClean="0"/>
              <a:t>Discussions – getting help with specific questions</a:t>
            </a:r>
          </a:p>
          <a:p>
            <a:r>
              <a:rPr lang="en-US" dirty="0" smtClean="0"/>
              <a:t>Issue Tracker – reporting issues or feature requests</a:t>
            </a:r>
          </a:p>
          <a:p>
            <a:r>
              <a:rPr lang="en-US" dirty="0" smtClean="0"/>
              <a:t>Source Code – download the source code and contribute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483</Words>
  <Application>Microsoft Office PowerPoint</Application>
  <PresentationFormat>On-screen Show (4:3)</PresentationFormat>
  <Paragraphs>140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Wrap-up   </vt:lpstr>
      <vt:lpstr>Next Steps</vt:lpstr>
      <vt:lpstr>PowerPoint Presentation</vt:lpstr>
      <vt:lpstr>Registering a WaterOneFlow Web Service with HIS Central</vt:lpstr>
      <vt:lpstr>HydroTagger</vt:lpstr>
      <vt:lpstr>HIS Central Catalog</vt:lpstr>
      <vt:lpstr>PowerPoint Presentation</vt:lpstr>
      <vt:lpstr>PowerPoint Presentation</vt:lpstr>
      <vt:lpstr>http://hydroserver.codeplex.com Summary of Features</vt:lpstr>
      <vt:lpstr>How do I create a HydroServer?</vt:lpstr>
      <vt:lpstr>System Requirements</vt:lpstr>
      <vt:lpstr>Network Requirements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HydroServer Collaborative Website    </dc:title>
  <dc:creator>jeff</dc:creator>
  <cp:lastModifiedBy>Jeff Horsburgh</cp:lastModifiedBy>
  <cp:revision>28</cp:revision>
  <dcterms:created xsi:type="dcterms:W3CDTF">2006-08-16T00:00:00Z</dcterms:created>
  <dcterms:modified xsi:type="dcterms:W3CDTF">2012-04-26T20:42:15Z</dcterms:modified>
</cp:coreProperties>
</file>