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4" r:id="rId2"/>
    <p:sldId id="256" r:id="rId3"/>
    <p:sldId id="257" r:id="rId4"/>
    <p:sldId id="258" r:id="rId5"/>
    <p:sldId id="268" r:id="rId6"/>
    <p:sldId id="260" r:id="rId7"/>
    <p:sldId id="261" r:id="rId8"/>
    <p:sldId id="262" r:id="rId9"/>
    <p:sldId id="267" r:id="rId10"/>
    <p:sldId id="263" r:id="rId11"/>
    <p:sldId id="266"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08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7169C6-B850-4EC4-8373-7C0E1A7EB661}" type="datetimeFigureOut">
              <a:rPr lang="en-US" smtClean="0"/>
              <a:t>6/21/2011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9B963E-34A3-444B-88C7-66E9D1D54F92}" type="slidenum">
              <a:rPr lang="en-US" smtClean="0"/>
              <a:t>‹#›</a:t>
            </a:fld>
            <a:endParaRPr lang="en-US"/>
          </a:p>
        </p:txBody>
      </p:sp>
    </p:spTree>
    <p:extLst>
      <p:ext uri="{BB962C8B-B14F-4D97-AF65-F5344CB8AC3E}">
        <p14:creationId xmlns:p14="http://schemas.microsoft.com/office/powerpoint/2010/main" val="2756626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HIS</a:t>
            </a:r>
            <a:r>
              <a:rPr lang="en-US" baseline="0" dirty="0" smtClean="0"/>
              <a:t> Central keeps a listing of all registered web services, and also maintains a metadata catalog of site and variable information from those services to enable fast data searching.</a:t>
            </a:r>
            <a:endParaRPr lang="en-US" dirty="0"/>
          </a:p>
        </p:txBody>
      </p:sp>
      <p:sp>
        <p:nvSpPr>
          <p:cNvPr id="4" name="Slide Number Placeholder 3"/>
          <p:cNvSpPr>
            <a:spLocks noGrp="1"/>
          </p:cNvSpPr>
          <p:nvPr>
            <p:ph type="sldNum" sz="quarter" idx="10"/>
          </p:nvPr>
        </p:nvSpPr>
        <p:spPr/>
        <p:txBody>
          <a:bodyPr/>
          <a:lstStyle/>
          <a:p>
            <a:fld id="{75A08714-0123-4697-BB9E-E797D37FF921}"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metadata catalog stores the sites and a description of the data series available at those sites.  A data series is all the measurements of a certain variable at a given site.  HIS Central records the site and variable information as well as the begin date, end date, and number of measurements for each data series.  </a:t>
            </a:r>
            <a:endParaRPr lang="en-US" dirty="0"/>
          </a:p>
        </p:txBody>
      </p:sp>
      <p:sp>
        <p:nvSpPr>
          <p:cNvPr id="4" name="Slide Number Placeholder 3"/>
          <p:cNvSpPr>
            <a:spLocks noGrp="1"/>
          </p:cNvSpPr>
          <p:nvPr>
            <p:ph type="sldNum" sz="quarter" idx="10"/>
          </p:nvPr>
        </p:nvSpPr>
        <p:spPr/>
        <p:txBody>
          <a:bodyPr/>
          <a:lstStyle/>
          <a:p>
            <a:fld id="{75A08714-0123-4697-BB9E-E797D37FF92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collection of all data series </a:t>
            </a:r>
            <a:r>
              <a:rPr lang="en-US" baseline="0" dirty="0" smtClean="0"/>
              <a:t>across all registered web services is maintained in a single table called the </a:t>
            </a:r>
            <a:r>
              <a:rPr lang="en-US" baseline="0" dirty="0" err="1" smtClean="0"/>
              <a:t>SeriesCatalog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5A08714-0123-4697-BB9E-E797D37FF92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AEB99B-92C1-49BE-A903-653530002536}" type="slidenum">
              <a:rPr lang="en-US"/>
              <a:pPr/>
              <a:t>6</a:t>
            </a:fld>
            <a:endParaRPr lang="en-US"/>
          </a:p>
        </p:txBody>
      </p:sp>
      <p:sp>
        <p:nvSpPr>
          <p:cNvPr id="114690" name="Rectangle 2"/>
          <p:cNvSpPr>
            <a:spLocks noGrp="1" noRot="1" noChangeAspect="1" noChangeArrowheads="1" noTextEdit="1"/>
          </p:cNvSpPr>
          <p:nvPr>
            <p:ph type="sldImg"/>
          </p:nvPr>
        </p:nvSpPr>
        <p:spPr>
          <a:xfrm>
            <a:off x="1143000" y="693738"/>
            <a:ext cx="4568825" cy="3425825"/>
          </a:xfrm>
          <a:ln/>
        </p:spPr>
      </p:sp>
      <p:sp>
        <p:nvSpPr>
          <p:cNvPr id="114691" name="Rectangle 3"/>
          <p:cNvSpPr>
            <a:spLocks noGrp="1" noChangeArrowheads="1"/>
          </p:cNvSpPr>
          <p:nvPr>
            <p:ph type="body" idx="1"/>
          </p:nvPr>
        </p:nvSpPr>
        <p:spPr>
          <a:xfrm>
            <a:off x="685800" y="4341813"/>
            <a:ext cx="5484813" cy="4113212"/>
          </a:xfrm>
        </p:spPr>
        <p:txBody>
          <a:bodyPr/>
          <a:lstStyle/>
          <a:p>
            <a:r>
              <a:rPr lang="en-US" dirty="0" smtClean="0"/>
              <a:t>HIS Central</a:t>
            </a:r>
            <a:r>
              <a:rPr lang="en-US" baseline="0" dirty="0" smtClean="0"/>
              <a:t> also helps tackle the problem of semantic heterogeneity.  Recall that we use </a:t>
            </a:r>
            <a:r>
              <a:rPr lang="en-US" baseline="0" dirty="0" err="1" smtClean="0"/>
              <a:t>WaterML</a:t>
            </a:r>
            <a:r>
              <a:rPr lang="en-US" baseline="0" dirty="0" smtClean="0"/>
              <a:t> to standardize the format of data.  This is called syntactic mediation.  Yet even if everyone uses the same format for distributing data, they may still use different terms for describing data.  For example, I might called my variable “discharge” while you call yours “streamflow”, although they’re really the same thing.  We need another layer called semantic mediation to help sort out these differences.</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A3192E2-FB6B-428E-95A3-0A646C48E156}" type="slidenum">
              <a:rPr lang="en-US"/>
              <a:pPr fontAlgn="base">
                <a:spcBef>
                  <a:spcPct val="0"/>
                </a:spcBef>
                <a:spcAft>
                  <a:spcPct val="0"/>
                </a:spcAft>
              </a:pPr>
              <a:t>7</a:t>
            </a:fld>
            <a:endParaRPr lang="en-US"/>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The old fashioned way to search</a:t>
            </a:r>
            <a:r>
              <a:rPr lang="en-US" baseline="0" dirty="0" smtClean="0"/>
              <a:t> </a:t>
            </a:r>
            <a:r>
              <a:rPr lang="en-US" sz="1200" dirty="0" smtClean="0"/>
              <a:t>multiple heterogeneous data sources</a:t>
            </a:r>
            <a:r>
              <a:rPr lang="en-US" sz="1200" baseline="0" dirty="0" smtClean="0"/>
              <a:t> is to construct a query that uses the right terminology for each source.</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25308DB-8137-434A-AA73-CC97C1058814}" type="slidenum">
              <a:rPr lang="en-US"/>
              <a:pPr fontAlgn="base">
                <a:spcBef>
                  <a:spcPct val="0"/>
                </a:spcBef>
                <a:spcAft>
                  <a:spcPct val="0"/>
                </a:spcAft>
              </a:pPr>
              <a:t>8</a:t>
            </a:fld>
            <a:endParaRPr lang="en-US"/>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With</a:t>
            </a:r>
            <a:r>
              <a:rPr lang="en-US" baseline="0" dirty="0" smtClean="0"/>
              <a:t> semantic mediation, we make a request for a generic hydrologic  </a:t>
            </a:r>
            <a:r>
              <a:rPr lang="en-US" b="1" baseline="0" dirty="0" smtClean="0"/>
              <a:t>concept </a:t>
            </a:r>
            <a:r>
              <a:rPr lang="en-US" baseline="0" dirty="0" smtClean="0"/>
              <a:t>which automatically gets translated into the right terminology for each data source.</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Generated by Dave V. It is the star tree for new ontology.</a:t>
            </a:r>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037A046-EA71-48A3-8469-C84755E71D33}" type="slidenum">
              <a:rPr lang="en-US">
                <a:solidFill>
                  <a:prstClr val="black"/>
                </a:solidFill>
              </a:rPr>
              <a:pPr>
                <a:defRPr/>
              </a:pPr>
              <a:t>9</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C3C2A96-B5E0-4100-AB7C-AA052F174639}" type="slidenum">
              <a:rPr lang="en-US"/>
              <a:pPr fontAlgn="base">
                <a:spcBef>
                  <a:spcPct val="0"/>
                </a:spcBef>
                <a:spcAft>
                  <a:spcPct val="0"/>
                </a:spcAft>
              </a:pPr>
              <a:t>10</a:t>
            </a:fld>
            <a:endParaRPr lang="en-US"/>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These concepts are maintained in the HIS ontology.  When</a:t>
            </a:r>
            <a:r>
              <a:rPr lang="en-US" baseline="0" dirty="0" smtClean="0"/>
              <a:t> </a:t>
            </a:r>
            <a:r>
              <a:rPr lang="en-US" dirty="0" smtClean="0"/>
              <a:t>people register</a:t>
            </a:r>
            <a:r>
              <a:rPr lang="en-US" baseline="0" dirty="0" smtClean="0"/>
              <a:t> their web service with HIS Central, they match the variables in their database to the concepts in the ontology.  When users search for a keyword like “Nitrogen” in applications like </a:t>
            </a:r>
            <a:r>
              <a:rPr lang="en-US" baseline="0" dirty="0" err="1" smtClean="0"/>
              <a:t>HydroSeek</a:t>
            </a:r>
            <a:r>
              <a:rPr lang="en-US" baseline="0" dirty="0" smtClean="0"/>
              <a:t>, the software figures out what variables from the web service match that ontology concept and then constructs the appropriate queries for data.</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40825B-E4AE-4A5D-A04D-9970F5FC35B4}"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B2F5C136-D6C3-42E3-BD9B-8F9F8CA51E50}" type="slidenum">
              <a:rPr lang="en-US"/>
              <a:pPr/>
              <a:t>‹#›</a:t>
            </a:fld>
            <a:endParaRPr lang="en-US"/>
          </a:p>
        </p:txBody>
      </p:sp>
    </p:spTree>
    <p:extLst>
      <p:ext uri="{BB962C8B-B14F-4D97-AF65-F5344CB8AC3E}">
        <p14:creationId xmlns:p14="http://schemas.microsoft.com/office/powerpoint/2010/main" val="286157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his.cuahsi.or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his.cuahsi.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3.png"/><Relationship Id="rId18" Type="http://schemas.openxmlformats.org/officeDocument/2006/relationships/image" Target="../media/image16.jpeg"/><Relationship Id="rId3" Type="http://schemas.openxmlformats.org/officeDocument/2006/relationships/image" Target="../media/image7.wmf"/><Relationship Id="rId7" Type="http://schemas.openxmlformats.org/officeDocument/2006/relationships/image" Target="../media/image9.png"/><Relationship Id="rId12" Type="http://schemas.openxmlformats.org/officeDocument/2006/relationships/hyperlink" Target="http://www.epa.gov/storet/dbtop.html" TargetMode="External"/><Relationship Id="rId17" Type="http://schemas.openxmlformats.org/officeDocument/2006/relationships/hyperlink" Target="http://www.noaa.gov/" TargetMode="External"/><Relationship Id="rId2" Type="http://schemas.openxmlformats.org/officeDocument/2006/relationships/notesSlide" Target="../notesSlides/notesSlide5.xml"/><Relationship Id="rId16" Type="http://schemas.openxmlformats.org/officeDocument/2006/relationships/image" Target="../media/image15.jpeg"/><Relationship Id="rId20"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hyperlink" Target="http://public.ornl.gov/ameriflux/index.html" TargetMode="External"/><Relationship Id="rId11" Type="http://schemas.openxmlformats.org/officeDocument/2006/relationships/image" Target="../media/image12.jpeg"/><Relationship Id="rId5" Type="http://schemas.openxmlformats.org/officeDocument/2006/relationships/image" Target="../media/image8.png"/><Relationship Id="rId15" Type="http://schemas.openxmlformats.org/officeDocument/2006/relationships/image" Target="../media/image14.png"/><Relationship Id="rId10" Type="http://schemas.openxmlformats.org/officeDocument/2006/relationships/image" Target="../media/image11.png"/><Relationship Id="rId19" Type="http://schemas.openxmlformats.org/officeDocument/2006/relationships/hyperlink" Target="http://www.unidata.ucar.edu/" TargetMode="External"/><Relationship Id="rId4" Type="http://schemas.openxmlformats.org/officeDocument/2006/relationships/hyperlink" Target="http://www.usgs.gov/" TargetMode="External"/><Relationship Id="rId9" Type="http://schemas.openxmlformats.org/officeDocument/2006/relationships/hyperlink" Target="http://www.ncep.noaa.gov/" TargetMode="External"/><Relationship Id="rId14" Type="http://schemas.openxmlformats.org/officeDocument/2006/relationships/hyperlink" Target="http://www.epa.gov/cgi-bin/epalink?target=http://www.epa.gov/&amp;logname=epahome&amp;referrer=seal"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www.usgs.gov/" TargetMode="External"/><Relationship Id="rId13" Type="http://schemas.openxmlformats.org/officeDocument/2006/relationships/image" Target="../media/image12.jpeg"/><Relationship Id="rId3" Type="http://schemas.openxmlformats.org/officeDocument/2006/relationships/hyperlink" Target="http://www.epa.gov/storet/dbtop.html" TargetMode="External"/><Relationship Id="rId7" Type="http://schemas.openxmlformats.org/officeDocument/2006/relationships/image" Target="../media/image7.wmf"/><Relationship Id="rId12" Type="http://schemas.openxmlformats.org/officeDocument/2006/relationships/image" Target="../media/image9.png"/><Relationship Id="rId2" Type="http://schemas.openxmlformats.org/officeDocument/2006/relationships/notesSlide" Target="../notesSlides/notesSlide6.xml"/><Relationship Id="rId16" Type="http://schemas.openxmlformats.org/officeDocument/2006/relationships/image" Target="../media/image18.jpeg"/><Relationship Id="rId1" Type="http://schemas.openxmlformats.org/officeDocument/2006/relationships/slideLayout" Target="../slideLayouts/slideLayout12.xml"/><Relationship Id="rId6" Type="http://schemas.openxmlformats.org/officeDocument/2006/relationships/image" Target="../media/image14.png"/><Relationship Id="rId11" Type="http://schemas.openxmlformats.org/officeDocument/2006/relationships/hyperlink" Target="http://public.ornl.gov/ameriflux/index.html" TargetMode="External"/><Relationship Id="rId5" Type="http://schemas.openxmlformats.org/officeDocument/2006/relationships/hyperlink" Target="http://www.epa.gov/cgi-bin/epalink?target=http://www.epa.gov/&amp;logname=epahome&amp;referrer=seal" TargetMode="External"/><Relationship Id="rId15" Type="http://schemas.openxmlformats.org/officeDocument/2006/relationships/image" Target="../media/image11.png"/><Relationship Id="rId10" Type="http://schemas.openxmlformats.org/officeDocument/2006/relationships/image" Target="../media/image10.jpeg"/><Relationship Id="rId4" Type="http://schemas.openxmlformats.org/officeDocument/2006/relationships/image" Target="../media/image13.png"/><Relationship Id="rId9" Type="http://schemas.openxmlformats.org/officeDocument/2006/relationships/image" Target="../media/image8.png"/><Relationship Id="rId14" Type="http://schemas.openxmlformats.org/officeDocument/2006/relationships/hyperlink" Target="http://www.ncep.noaa.go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1409700" y="1295400"/>
            <a:ext cx="6324600" cy="4267200"/>
          </a:xfrm>
        </p:spPr>
        <p:txBody>
          <a:bodyPr>
            <a:normAutofit/>
          </a:bodyPr>
          <a:lstStyle/>
          <a:p>
            <a:pPr eaLnBrk="1" hangingPunct="1">
              <a:lnSpc>
                <a:spcPct val="80000"/>
              </a:lnSpc>
            </a:pPr>
            <a:r>
              <a:rPr lang="en-US" dirty="0" smtClean="0"/>
              <a:t>Registering a WaterOneFlow Web Service With HIS Central</a:t>
            </a:r>
            <a:br>
              <a:rPr lang="en-US" dirty="0" smtClean="0"/>
            </a:br>
            <a:r>
              <a:rPr lang="en-US" sz="3600" dirty="0" smtClean="0"/>
              <a:t/>
            </a:r>
            <a:br>
              <a:rPr lang="en-US" sz="3600" dirty="0" smtClean="0"/>
            </a:br>
            <a:r>
              <a:rPr lang="en-US" dirty="0" smtClean="0"/>
              <a:t/>
            </a:r>
            <a:br>
              <a:rPr lang="en-US" dirty="0" smtClean="0"/>
            </a:br>
            <a:endParaRPr lang="en-US" dirty="0" smtClean="0"/>
          </a:p>
        </p:txBody>
      </p:sp>
      <p:pic>
        <p:nvPicPr>
          <p:cNvPr id="32778" name="Picture 11" descr="nsf4c"/>
          <p:cNvPicPr>
            <a:picLocks noChangeAspect="1" noChangeArrowheads="1"/>
          </p:cNvPicPr>
          <p:nvPr/>
        </p:nvPicPr>
        <p:blipFill>
          <a:blip r:embed="rId2" cstate="print"/>
          <a:srcRect/>
          <a:stretch>
            <a:fillRect/>
          </a:stretch>
        </p:blipFill>
        <p:spPr bwMode="auto">
          <a:xfrm>
            <a:off x="7924800" y="5715000"/>
            <a:ext cx="995362" cy="966787"/>
          </a:xfrm>
          <a:prstGeom prst="rect">
            <a:avLst/>
          </a:prstGeom>
          <a:noFill/>
          <a:ln w="9525">
            <a:noFill/>
            <a:miter lim="800000"/>
            <a:headEnd/>
            <a:tailEnd/>
          </a:ln>
        </p:spPr>
      </p:pic>
      <p:sp>
        <p:nvSpPr>
          <p:cNvPr id="32779" name="Text Box 12"/>
          <p:cNvSpPr txBox="1">
            <a:spLocks noChangeArrowheads="1"/>
          </p:cNvSpPr>
          <p:nvPr/>
        </p:nvSpPr>
        <p:spPr bwMode="auto">
          <a:xfrm>
            <a:off x="6410325" y="5943600"/>
            <a:ext cx="1666875" cy="641350"/>
          </a:xfrm>
          <a:prstGeom prst="rect">
            <a:avLst/>
          </a:prstGeom>
          <a:noFill/>
          <a:ln w="9525" algn="ctr">
            <a:noFill/>
            <a:miter lim="800000"/>
            <a:headEnd/>
            <a:tailEnd/>
          </a:ln>
        </p:spPr>
        <p:txBody>
          <a:bodyPr>
            <a:spAutoFit/>
          </a:bodyPr>
          <a:lstStyle/>
          <a:p>
            <a:pPr defTabSz="4389438"/>
            <a:r>
              <a:rPr lang="en-US" dirty="0"/>
              <a:t>Support</a:t>
            </a:r>
          </a:p>
          <a:p>
            <a:pPr defTabSz="4389438"/>
            <a:r>
              <a:rPr lang="en-US" dirty="0"/>
              <a:t>EAR 0622374</a:t>
            </a:r>
          </a:p>
        </p:txBody>
      </p:sp>
      <p:grpSp>
        <p:nvGrpSpPr>
          <p:cNvPr id="3" name="Group 11"/>
          <p:cNvGrpSpPr>
            <a:grpSpLocks/>
          </p:cNvGrpSpPr>
          <p:nvPr/>
        </p:nvGrpSpPr>
        <p:grpSpPr bwMode="auto">
          <a:xfrm>
            <a:off x="152400" y="152400"/>
            <a:ext cx="3465513" cy="1300162"/>
            <a:chOff x="228600" y="5232772"/>
            <a:chExt cx="3733800" cy="1400590"/>
          </a:xfrm>
        </p:grpSpPr>
        <p:pic>
          <p:nvPicPr>
            <p:cNvPr id="32775" name="Picture 4" descr="cuahsi_logo_4"/>
            <p:cNvPicPr>
              <a:picLocks noChangeAspect="1" noChangeArrowheads="1"/>
            </p:cNvPicPr>
            <p:nvPr/>
          </p:nvPicPr>
          <p:blipFill>
            <a:blip r:embed="rId3" cstate="print"/>
            <a:srcRect r="69569"/>
            <a:stretch>
              <a:fillRect/>
            </a:stretch>
          </p:blipFill>
          <p:spPr bwMode="auto">
            <a:xfrm>
              <a:off x="228600" y="5232772"/>
              <a:ext cx="1447800" cy="1400590"/>
            </a:xfrm>
            <a:prstGeom prst="rect">
              <a:avLst/>
            </a:prstGeom>
            <a:noFill/>
            <a:ln w="9525">
              <a:noFill/>
              <a:miter lim="800000"/>
              <a:headEnd/>
              <a:tailEnd/>
            </a:ln>
          </p:spPr>
        </p:pic>
        <p:sp>
          <p:nvSpPr>
            <p:cNvPr id="32776" name="Rectangle 9"/>
            <p:cNvSpPr>
              <a:spLocks noChangeArrowheads="1"/>
            </p:cNvSpPr>
            <p:nvPr/>
          </p:nvSpPr>
          <p:spPr bwMode="auto">
            <a:xfrm>
              <a:off x="1600200" y="5257800"/>
              <a:ext cx="2362200" cy="1326325"/>
            </a:xfrm>
            <a:prstGeom prst="rect">
              <a:avLst/>
            </a:prstGeom>
            <a:noFill/>
            <a:ln w="9525">
              <a:noFill/>
              <a:miter lim="800000"/>
              <a:headEnd/>
              <a:tailEnd/>
            </a:ln>
          </p:spPr>
          <p:txBody>
            <a:bodyPr>
              <a:spAutoFit/>
            </a:bodyPr>
            <a:lstStyle/>
            <a:p>
              <a:pPr>
                <a:lnSpc>
                  <a:spcPct val="90000"/>
                </a:lnSpc>
              </a:pPr>
              <a:r>
                <a:rPr lang="en-US" sz="2800"/>
                <a:t>CUAHSI</a:t>
              </a:r>
            </a:p>
            <a:p>
              <a:pPr>
                <a:lnSpc>
                  <a:spcPct val="80000"/>
                </a:lnSpc>
              </a:pPr>
              <a:r>
                <a:rPr lang="en-US" sz="5400"/>
                <a:t>HIS</a:t>
              </a:r>
            </a:p>
            <a:p>
              <a:pPr>
                <a:lnSpc>
                  <a:spcPct val="40000"/>
                </a:lnSpc>
              </a:pPr>
              <a:r>
                <a:rPr lang="en-US" sz="1400" i="1"/>
                <a:t>Sharing hydrologic data</a:t>
              </a:r>
            </a:p>
          </p:txBody>
        </p:sp>
      </p:grpSp>
      <p:sp>
        <p:nvSpPr>
          <p:cNvPr id="50181" name="Subtitle 10"/>
          <p:cNvSpPr>
            <a:spLocks noGrp="1"/>
          </p:cNvSpPr>
          <p:nvPr>
            <p:ph type="subTitle" idx="1"/>
          </p:nvPr>
        </p:nvSpPr>
        <p:spPr>
          <a:xfrm>
            <a:off x="914400" y="1371600"/>
            <a:ext cx="2133600" cy="304800"/>
          </a:xfrm>
        </p:spPr>
        <p:txBody>
          <a:bodyPr>
            <a:normAutofit fontScale="47500" lnSpcReduction="20000"/>
          </a:bodyPr>
          <a:lstStyle/>
          <a:p>
            <a:pPr eaLnBrk="1" hangingPunct="1">
              <a:buFont typeface="Arial" pitchFamily="34" charset="0"/>
              <a:buNone/>
              <a:defRPr/>
            </a:pPr>
            <a:r>
              <a:rPr lang="en-US" dirty="0" smtClean="0">
                <a:hlinkClick r:id="rId4"/>
              </a:rPr>
              <a:t>http://his.cuahsi.org/</a:t>
            </a:r>
            <a:r>
              <a:rPr lang="en-US" dirty="0" smtClean="0"/>
              <a:t> </a:t>
            </a:r>
          </a:p>
        </p:txBody>
      </p:sp>
      <p:sp>
        <p:nvSpPr>
          <p:cNvPr id="32774" name="Rectangle 10"/>
          <p:cNvSpPr>
            <a:spLocks noChangeArrowheads="1"/>
          </p:cNvSpPr>
          <p:nvPr/>
        </p:nvSpPr>
        <p:spPr bwMode="auto">
          <a:xfrm>
            <a:off x="1638300" y="4114800"/>
            <a:ext cx="5867400" cy="1754326"/>
          </a:xfrm>
          <a:prstGeom prst="rect">
            <a:avLst/>
          </a:prstGeom>
          <a:noFill/>
          <a:ln w="9525">
            <a:noFill/>
            <a:miter lim="800000"/>
            <a:headEnd/>
            <a:tailEnd/>
          </a:ln>
        </p:spPr>
        <p:txBody>
          <a:bodyPr>
            <a:spAutoFit/>
          </a:bodyPr>
          <a:lstStyle/>
          <a:p>
            <a:pPr algn="ctr"/>
            <a:r>
              <a:rPr lang="en-US" sz="2800" b="1" dirty="0" smtClean="0">
                <a:solidFill>
                  <a:srgbClr val="0070C0"/>
                </a:solidFill>
              </a:rPr>
              <a:t>Jeffery S. </a:t>
            </a:r>
            <a:r>
              <a:rPr lang="en-US" sz="2800" b="1" dirty="0" err="1" smtClean="0">
                <a:solidFill>
                  <a:srgbClr val="0070C0"/>
                </a:solidFill>
              </a:rPr>
              <a:t>Horsburgh</a:t>
            </a:r>
            <a:endParaRPr lang="en-US" sz="2800" b="1" dirty="0" smtClean="0">
              <a:solidFill>
                <a:srgbClr val="0070C0"/>
              </a:solidFill>
            </a:endParaRPr>
          </a:p>
          <a:p>
            <a:pPr algn="ctr"/>
            <a:endParaRPr lang="en-US" sz="2000" dirty="0" smtClean="0">
              <a:solidFill>
                <a:srgbClr val="0070C0"/>
              </a:solidFill>
            </a:endParaRPr>
          </a:p>
          <a:p>
            <a:pPr algn="ctr"/>
            <a:r>
              <a:rPr lang="en-US" sz="2000" dirty="0" smtClean="0">
                <a:solidFill>
                  <a:srgbClr val="0070C0"/>
                </a:solidFill>
              </a:rPr>
              <a:t>David G. Tarboton, Kimberly A. T. Schreuders, David R. Maidment, Ilya Zaslavsky, and David Valentine</a:t>
            </a:r>
          </a:p>
          <a:p>
            <a:pPr algn="ctr"/>
            <a:r>
              <a:rPr lang="en-US" sz="2000" dirty="0" smtClean="0">
                <a:solidFill>
                  <a:srgbClr val="0070C0"/>
                </a:solidFill>
              </a:rPr>
              <a:t>And the Rest of the CUAHSI HIS Team</a:t>
            </a:r>
          </a:p>
        </p:txBody>
      </p:sp>
    </p:spTree>
    <p:extLst>
      <p:ext uri="{BB962C8B-B14F-4D97-AF65-F5344CB8AC3E}">
        <p14:creationId xmlns:p14="http://schemas.microsoft.com/office/powerpoint/2010/main" val="1809875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r>
              <a:rPr lang="en-US" smtClean="0"/>
              <a:t>HydroTagger</a:t>
            </a:r>
          </a:p>
        </p:txBody>
      </p:sp>
      <p:pic>
        <p:nvPicPr>
          <p:cNvPr id="35843" name="Picture 5"/>
          <p:cNvPicPr>
            <a:picLocks noChangeAspect="1" noChangeArrowheads="1"/>
          </p:cNvPicPr>
          <p:nvPr/>
        </p:nvPicPr>
        <p:blipFill>
          <a:blip r:embed="rId3" cstate="print"/>
          <a:srcRect/>
          <a:stretch>
            <a:fillRect/>
          </a:stretch>
        </p:blipFill>
        <p:spPr bwMode="auto">
          <a:xfrm>
            <a:off x="914400" y="1752600"/>
            <a:ext cx="7518400" cy="4457700"/>
          </a:xfrm>
          <a:prstGeom prst="rect">
            <a:avLst/>
          </a:prstGeom>
          <a:noFill/>
          <a:ln w="9525">
            <a:noFill/>
            <a:miter lim="800000"/>
            <a:headEnd/>
            <a:tailEnd/>
          </a:ln>
        </p:spPr>
      </p:pic>
      <p:sp>
        <p:nvSpPr>
          <p:cNvPr id="35844" name="Text Box 6"/>
          <p:cNvSpPr txBox="1">
            <a:spLocks noChangeArrowheads="1"/>
          </p:cNvSpPr>
          <p:nvPr/>
        </p:nvSpPr>
        <p:spPr bwMode="auto">
          <a:xfrm>
            <a:off x="2209800" y="1219200"/>
            <a:ext cx="4759325" cy="457200"/>
          </a:xfrm>
          <a:prstGeom prst="rect">
            <a:avLst/>
          </a:prstGeom>
          <a:noFill/>
          <a:ln w="9525">
            <a:noFill/>
            <a:miter lim="800000"/>
            <a:headEnd/>
            <a:tailEnd/>
          </a:ln>
        </p:spPr>
        <p:txBody>
          <a:bodyPr wrap="none">
            <a:spAutoFit/>
          </a:bodyPr>
          <a:lstStyle/>
          <a:p>
            <a:r>
              <a:rPr lang="en-US" sz="2400">
                <a:solidFill>
                  <a:srgbClr val="3399FF"/>
                </a:solidFill>
                <a:latin typeface="Calibri" pitchFamily="34" charset="0"/>
              </a:rPr>
              <a:t>Ontology: A hierarchy of concepts</a:t>
            </a:r>
          </a:p>
        </p:txBody>
      </p:sp>
      <p:sp>
        <p:nvSpPr>
          <p:cNvPr id="35845" name="Text Box 8"/>
          <p:cNvSpPr txBox="1">
            <a:spLocks noChangeArrowheads="1"/>
          </p:cNvSpPr>
          <p:nvPr/>
        </p:nvSpPr>
        <p:spPr bwMode="auto">
          <a:xfrm>
            <a:off x="1219200" y="6248400"/>
            <a:ext cx="7080250" cy="366713"/>
          </a:xfrm>
          <a:prstGeom prst="rect">
            <a:avLst/>
          </a:prstGeom>
          <a:noFill/>
          <a:ln w="9525">
            <a:noFill/>
            <a:miter lim="800000"/>
            <a:headEnd/>
            <a:tailEnd/>
          </a:ln>
        </p:spPr>
        <p:txBody>
          <a:bodyPr wrap="none">
            <a:spAutoFit/>
          </a:bodyPr>
          <a:lstStyle/>
          <a:p>
            <a:r>
              <a:rPr lang="en-US">
                <a:latin typeface="Calibri" pitchFamily="34" charset="0"/>
              </a:rPr>
              <a:t>Each </a:t>
            </a:r>
            <a:r>
              <a:rPr lang="en-US">
                <a:solidFill>
                  <a:srgbClr val="3399FF"/>
                </a:solidFill>
                <a:latin typeface="Calibri" pitchFamily="34" charset="0"/>
              </a:rPr>
              <a:t>Variable</a:t>
            </a:r>
            <a:r>
              <a:rPr lang="en-US">
                <a:latin typeface="Calibri" pitchFamily="34" charset="0"/>
              </a:rPr>
              <a:t> in your data is connected to a corresponding </a:t>
            </a:r>
            <a:r>
              <a:rPr lang="en-US">
                <a:solidFill>
                  <a:srgbClr val="3399FF"/>
                </a:solidFill>
                <a:latin typeface="Calibri" pitchFamily="34" charset="0"/>
              </a:rPr>
              <a:t>Concept</a:t>
            </a:r>
          </a:p>
        </p:txBody>
      </p:sp>
    </p:spTree>
    <p:extLst>
      <p:ext uri="{BB962C8B-B14F-4D97-AF65-F5344CB8AC3E}">
        <p14:creationId xmlns:p14="http://schemas.microsoft.com/office/powerpoint/2010/main" val="116924763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5"/>
          <p:cNvSpPr/>
          <p:nvPr/>
        </p:nvSpPr>
        <p:spPr>
          <a:xfrm>
            <a:off x="6248400" y="2286000"/>
            <a:ext cx="2895600" cy="45720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0" y="2286000"/>
            <a:ext cx="6096000" cy="45720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4572000" y="0"/>
            <a:ext cx="4572000" cy="1676400"/>
          </a:xfrm>
          <a:prstGeom prst="rect">
            <a:avLst/>
          </a:prstGeom>
          <a:solidFill>
            <a:schemeClr val="bg2">
              <a:lumMod val="9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0" y="0"/>
            <a:ext cx="4419600" cy="1676400"/>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1"/>
          <p:cNvGrpSpPr/>
          <p:nvPr/>
        </p:nvGrpSpPr>
        <p:grpSpPr>
          <a:xfrm>
            <a:off x="152400" y="381000"/>
            <a:ext cx="685800" cy="838200"/>
            <a:chOff x="152400" y="304800"/>
            <a:chExt cx="685800" cy="838200"/>
          </a:xfrm>
        </p:grpSpPr>
        <p:sp>
          <p:nvSpPr>
            <p:cNvPr id="5" name="Can 4"/>
            <p:cNvSpPr/>
            <p:nvPr/>
          </p:nvSpPr>
          <p:spPr>
            <a:xfrm>
              <a:off x="152400" y="304800"/>
              <a:ext cx="609600" cy="609600"/>
            </a:xfrm>
            <a:prstGeom prst="can">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ODM</a:t>
              </a:r>
              <a:endParaRPr lang="en-US" sz="1400" dirty="0">
                <a:solidFill>
                  <a:schemeClr val="tx1"/>
                </a:solidFill>
              </a:endParaRPr>
            </a:p>
          </p:txBody>
        </p:sp>
        <p:sp>
          <p:nvSpPr>
            <p:cNvPr id="6" name="Rectangle 5"/>
            <p:cNvSpPr/>
            <p:nvPr/>
          </p:nvSpPr>
          <p:spPr>
            <a:xfrm>
              <a:off x="381000" y="762000"/>
              <a:ext cx="457200"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WOF</a:t>
              </a:r>
              <a:endParaRPr lang="en-US" sz="1050" dirty="0">
                <a:solidFill>
                  <a:schemeClr val="tx1"/>
                </a:solidFill>
              </a:endParaRPr>
            </a:p>
          </p:txBody>
        </p:sp>
      </p:grpSp>
      <p:sp>
        <p:nvSpPr>
          <p:cNvPr id="17" name="TextBox 16"/>
          <p:cNvSpPr txBox="1"/>
          <p:nvPr/>
        </p:nvSpPr>
        <p:spPr>
          <a:xfrm>
            <a:off x="4572000" y="0"/>
            <a:ext cx="3761351" cy="369332"/>
          </a:xfrm>
          <a:prstGeom prst="rect">
            <a:avLst/>
          </a:prstGeom>
          <a:noFill/>
        </p:spPr>
        <p:txBody>
          <a:bodyPr wrap="none" rtlCol="0">
            <a:spAutoFit/>
          </a:bodyPr>
          <a:lstStyle/>
          <a:p>
            <a:r>
              <a:rPr lang="en-US" b="1" dirty="0" smtClean="0"/>
              <a:t>National Dataset Water Data Services</a:t>
            </a:r>
            <a:endParaRPr lang="en-US" b="1" dirty="0"/>
          </a:p>
        </p:txBody>
      </p:sp>
      <p:sp>
        <p:nvSpPr>
          <p:cNvPr id="20" name="Can 19"/>
          <p:cNvSpPr/>
          <p:nvPr/>
        </p:nvSpPr>
        <p:spPr>
          <a:xfrm>
            <a:off x="4876800" y="381000"/>
            <a:ext cx="609600" cy="609600"/>
          </a:xfrm>
          <a:prstGeom prst="can">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NWIS</a:t>
            </a:r>
            <a:endParaRPr lang="en-US" sz="900" dirty="0">
              <a:solidFill>
                <a:schemeClr val="tx1"/>
              </a:solidFill>
            </a:endParaRPr>
          </a:p>
        </p:txBody>
      </p:sp>
      <p:sp>
        <p:nvSpPr>
          <p:cNvPr id="21" name="Rectangle 20"/>
          <p:cNvSpPr/>
          <p:nvPr/>
        </p:nvSpPr>
        <p:spPr>
          <a:xfrm>
            <a:off x="5181600" y="838200"/>
            <a:ext cx="457200"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WOF</a:t>
            </a:r>
            <a:endParaRPr lang="en-US" sz="1050" dirty="0">
              <a:solidFill>
                <a:schemeClr val="tx1"/>
              </a:solidFill>
            </a:endParaRPr>
          </a:p>
        </p:txBody>
      </p:sp>
      <p:grpSp>
        <p:nvGrpSpPr>
          <p:cNvPr id="3" name="Group 22"/>
          <p:cNvGrpSpPr/>
          <p:nvPr/>
        </p:nvGrpSpPr>
        <p:grpSpPr>
          <a:xfrm>
            <a:off x="914400" y="381000"/>
            <a:ext cx="685800" cy="838200"/>
            <a:chOff x="152400" y="304800"/>
            <a:chExt cx="685800" cy="838200"/>
          </a:xfrm>
        </p:grpSpPr>
        <p:sp>
          <p:nvSpPr>
            <p:cNvPr id="24" name="Can 23"/>
            <p:cNvSpPr/>
            <p:nvPr/>
          </p:nvSpPr>
          <p:spPr>
            <a:xfrm>
              <a:off x="152400" y="304800"/>
              <a:ext cx="609600" cy="609600"/>
            </a:xfrm>
            <a:prstGeom prst="can">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ODM</a:t>
              </a:r>
              <a:endParaRPr lang="en-US" sz="1400" dirty="0">
                <a:solidFill>
                  <a:schemeClr val="tx1"/>
                </a:solidFill>
              </a:endParaRPr>
            </a:p>
          </p:txBody>
        </p:sp>
        <p:sp>
          <p:nvSpPr>
            <p:cNvPr id="25" name="Rectangle 24"/>
            <p:cNvSpPr/>
            <p:nvPr/>
          </p:nvSpPr>
          <p:spPr>
            <a:xfrm>
              <a:off x="381000" y="762000"/>
              <a:ext cx="457200"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WOF</a:t>
              </a:r>
              <a:endParaRPr lang="en-US" sz="1050" dirty="0">
                <a:solidFill>
                  <a:schemeClr val="tx1"/>
                </a:solidFill>
              </a:endParaRPr>
            </a:p>
          </p:txBody>
        </p:sp>
      </p:grpSp>
      <p:grpSp>
        <p:nvGrpSpPr>
          <p:cNvPr id="4" name="Group 25"/>
          <p:cNvGrpSpPr/>
          <p:nvPr/>
        </p:nvGrpSpPr>
        <p:grpSpPr>
          <a:xfrm>
            <a:off x="1676400" y="381000"/>
            <a:ext cx="685800" cy="838200"/>
            <a:chOff x="152400" y="304800"/>
            <a:chExt cx="685800" cy="838200"/>
          </a:xfrm>
        </p:grpSpPr>
        <p:sp>
          <p:nvSpPr>
            <p:cNvPr id="27" name="Can 26"/>
            <p:cNvSpPr/>
            <p:nvPr/>
          </p:nvSpPr>
          <p:spPr>
            <a:xfrm>
              <a:off x="152400" y="304800"/>
              <a:ext cx="609600" cy="609600"/>
            </a:xfrm>
            <a:prstGeom prst="can">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ODM</a:t>
              </a:r>
              <a:endParaRPr lang="en-US" sz="1400" dirty="0">
                <a:solidFill>
                  <a:schemeClr val="tx1"/>
                </a:solidFill>
              </a:endParaRPr>
            </a:p>
          </p:txBody>
        </p:sp>
        <p:sp>
          <p:nvSpPr>
            <p:cNvPr id="28" name="Rectangle 27"/>
            <p:cNvSpPr/>
            <p:nvPr/>
          </p:nvSpPr>
          <p:spPr>
            <a:xfrm>
              <a:off x="381000" y="762000"/>
              <a:ext cx="457200"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WOF</a:t>
              </a:r>
              <a:endParaRPr lang="en-US" sz="1050" dirty="0">
                <a:solidFill>
                  <a:schemeClr val="tx1"/>
                </a:solidFill>
              </a:endParaRPr>
            </a:p>
          </p:txBody>
        </p:sp>
      </p:grpSp>
      <p:grpSp>
        <p:nvGrpSpPr>
          <p:cNvPr id="7" name="Group 28"/>
          <p:cNvGrpSpPr/>
          <p:nvPr/>
        </p:nvGrpSpPr>
        <p:grpSpPr>
          <a:xfrm>
            <a:off x="2438400" y="381000"/>
            <a:ext cx="685800" cy="838200"/>
            <a:chOff x="152400" y="304800"/>
            <a:chExt cx="685800" cy="838200"/>
          </a:xfrm>
        </p:grpSpPr>
        <p:sp>
          <p:nvSpPr>
            <p:cNvPr id="30" name="Can 29"/>
            <p:cNvSpPr/>
            <p:nvPr/>
          </p:nvSpPr>
          <p:spPr>
            <a:xfrm>
              <a:off x="152400" y="304800"/>
              <a:ext cx="609600" cy="609600"/>
            </a:xfrm>
            <a:prstGeom prst="can">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ODM</a:t>
              </a:r>
              <a:endParaRPr lang="en-US" sz="1400" dirty="0">
                <a:solidFill>
                  <a:schemeClr val="tx1"/>
                </a:solidFill>
              </a:endParaRPr>
            </a:p>
          </p:txBody>
        </p:sp>
        <p:sp>
          <p:nvSpPr>
            <p:cNvPr id="31" name="Rectangle 30"/>
            <p:cNvSpPr/>
            <p:nvPr/>
          </p:nvSpPr>
          <p:spPr>
            <a:xfrm>
              <a:off x="381000" y="762000"/>
              <a:ext cx="457200"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WOF</a:t>
              </a:r>
              <a:endParaRPr lang="en-US" sz="1050" dirty="0">
                <a:solidFill>
                  <a:schemeClr val="tx1"/>
                </a:solidFill>
              </a:endParaRPr>
            </a:p>
          </p:txBody>
        </p:sp>
      </p:grpSp>
      <p:sp>
        <p:nvSpPr>
          <p:cNvPr id="32" name="TextBox 31"/>
          <p:cNvSpPr txBox="1"/>
          <p:nvPr/>
        </p:nvSpPr>
        <p:spPr>
          <a:xfrm>
            <a:off x="0" y="0"/>
            <a:ext cx="4471930" cy="369332"/>
          </a:xfrm>
          <a:prstGeom prst="rect">
            <a:avLst/>
          </a:prstGeom>
          <a:noFill/>
        </p:spPr>
        <p:txBody>
          <a:bodyPr wrap="none" rtlCol="0">
            <a:spAutoFit/>
          </a:bodyPr>
          <a:lstStyle/>
          <a:p>
            <a:r>
              <a:rPr lang="en-US" b="1" dirty="0" smtClean="0"/>
              <a:t>HydroServer Distributed Water Data Services</a:t>
            </a:r>
            <a:endParaRPr lang="en-US" b="1" dirty="0"/>
          </a:p>
        </p:txBody>
      </p:sp>
      <p:sp>
        <p:nvSpPr>
          <p:cNvPr id="33" name="Can 32"/>
          <p:cNvSpPr/>
          <p:nvPr/>
        </p:nvSpPr>
        <p:spPr>
          <a:xfrm>
            <a:off x="5715000" y="381000"/>
            <a:ext cx="609600" cy="609600"/>
          </a:xfrm>
          <a:prstGeom prst="can">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STORET</a:t>
            </a:r>
            <a:endParaRPr lang="en-US" sz="900" dirty="0">
              <a:solidFill>
                <a:schemeClr val="tx1"/>
              </a:solidFill>
            </a:endParaRPr>
          </a:p>
        </p:txBody>
      </p:sp>
      <p:sp>
        <p:nvSpPr>
          <p:cNvPr id="34" name="Rectangle 33"/>
          <p:cNvSpPr/>
          <p:nvPr/>
        </p:nvSpPr>
        <p:spPr>
          <a:xfrm>
            <a:off x="6019800" y="838200"/>
            <a:ext cx="457200"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WOF</a:t>
            </a:r>
            <a:endParaRPr lang="en-US" sz="1050" dirty="0">
              <a:solidFill>
                <a:schemeClr val="tx1"/>
              </a:solidFill>
            </a:endParaRPr>
          </a:p>
        </p:txBody>
      </p:sp>
      <p:sp>
        <p:nvSpPr>
          <p:cNvPr id="35" name="Can 34"/>
          <p:cNvSpPr/>
          <p:nvPr/>
        </p:nvSpPr>
        <p:spPr>
          <a:xfrm>
            <a:off x="6553200" y="381000"/>
            <a:ext cx="609600" cy="609600"/>
          </a:xfrm>
          <a:prstGeom prst="can">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DAYMET</a:t>
            </a:r>
            <a:endParaRPr lang="en-US" sz="900" dirty="0">
              <a:solidFill>
                <a:schemeClr val="tx1"/>
              </a:solidFill>
            </a:endParaRPr>
          </a:p>
        </p:txBody>
      </p:sp>
      <p:sp>
        <p:nvSpPr>
          <p:cNvPr id="36" name="Rectangle 35"/>
          <p:cNvSpPr/>
          <p:nvPr/>
        </p:nvSpPr>
        <p:spPr>
          <a:xfrm>
            <a:off x="6858000" y="838200"/>
            <a:ext cx="457200"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WOF</a:t>
            </a:r>
            <a:endParaRPr lang="en-US" sz="1050" dirty="0">
              <a:solidFill>
                <a:schemeClr val="tx1"/>
              </a:solidFill>
            </a:endParaRPr>
          </a:p>
        </p:txBody>
      </p:sp>
      <p:sp>
        <p:nvSpPr>
          <p:cNvPr id="37" name="Can 36"/>
          <p:cNvSpPr/>
          <p:nvPr/>
        </p:nvSpPr>
        <p:spPr>
          <a:xfrm>
            <a:off x="7543800" y="3200400"/>
            <a:ext cx="1219200" cy="838200"/>
          </a:xfrm>
          <a:prstGeom prst="can">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Metadata</a:t>
            </a:r>
          </a:p>
          <a:p>
            <a:pPr algn="ctr"/>
            <a:r>
              <a:rPr lang="en-US" sz="1400" dirty="0" smtClean="0">
                <a:solidFill>
                  <a:schemeClr val="tx1"/>
                </a:solidFill>
              </a:rPr>
              <a:t>Catalog</a:t>
            </a:r>
            <a:endParaRPr lang="en-US" sz="1400" dirty="0">
              <a:solidFill>
                <a:schemeClr val="tx1"/>
              </a:solidFill>
            </a:endParaRPr>
          </a:p>
        </p:txBody>
      </p:sp>
      <p:sp>
        <p:nvSpPr>
          <p:cNvPr id="38" name="Can 37"/>
          <p:cNvSpPr/>
          <p:nvPr/>
        </p:nvSpPr>
        <p:spPr>
          <a:xfrm>
            <a:off x="7543800" y="4572000"/>
            <a:ext cx="1219200" cy="838200"/>
          </a:xfrm>
          <a:prstGeom prst="can">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Ontology</a:t>
            </a:r>
            <a:endParaRPr lang="en-US" sz="1400" dirty="0">
              <a:solidFill>
                <a:schemeClr val="tx1"/>
              </a:solidFill>
            </a:endParaRPr>
          </a:p>
        </p:txBody>
      </p:sp>
      <p:sp>
        <p:nvSpPr>
          <p:cNvPr id="39" name="TextBox 38"/>
          <p:cNvSpPr txBox="1"/>
          <p:nvPr/>
        </p:nvSpPr>
        <p:spPr>
          <a:xfrm>
            <a:off x="0" y="2286000"/>
            <a:ext cx="1549655" cy="369332"/>
          </a:xfrm>
          <a:prstGeom prst="rect">
            <a:avLst/>
          </a:prstGeom>
          <a:noFill/>
        </p:spPr>
        <p:txBody>
          <a:bodyPr wrap="none" rtlCol="0">
            <a:spAutoFit/>
          </a:bodyPr>
          <a:lstStyle/>
          <a:p>
            <a:r>
              <a:rPr lang="en-US" b="1" dirty="0" smtClean="0"/>
              <a:t>HydroDesktop</a:t>
            </a:r>
            <a:endParaRPr lang="en-US" b="1" dirty="0"/>
          </a:p>
        </p:txBody>
      </p:sp>
      <p:pic>
        <p:nvPicPr>
          <p:cNvPr id="1026" name="Picture 2"/>
          <p:cNvPicPr>
            <a:picLocks noChangeAspect="1" noChangeArrowheads="1"/>
          </p:cNvPicPr>
          <p:nvPr/>
        </p:nvPicPr>
        <p:blipFill>
          <a:blip r:embed="rId3" cstate="print"/>
          <a:srcRect/>
          <a:stretch>
            <a:fillRect/>
          </a:stretch>
        </p:blipFill>
        <p:spPr bwMode="auto">
          <a:xfrm>
            <a:off x="7772400" y="5486400"/>
            <a:ext cx="1265014" cy="1202010"/>
          </a:xfrm>
          <a:prstGeom prst="rect">
            <a:avLst/>
          </a:prstGeom>
          <a:noFill/>
          <a:ln w="9525">
            <a:noFill/>
            <a:miter lim="800000"/>
            <a:headEnd/>
            <a:tailEnd/>
          </a:ln>
          <a:effectLst/>
        </p:spPr>
      </p:pic>
      <p:sp>
        <p:nvSpPr>
          <p:cNvPr id="41" name="TextBox 40"/>
          <p:cNvSpPr txBox="1"/>
          <p:nvPr/>
        </p:nvSpPr>
        <p:spPr>
          <a:xfrm>
            <a:off x="6228928" y="2286000"/>
            <a:ext cx="1238672" cy="369332"/>
          </a:xfrm>
          <a:prstGeom prst="rect">
            <a:avLst/>
          </a:prstGeom>
          <a:noFill/>
        </p:spPr>
        <p:txBody>
          <a:bodyPr wrap="none" rtlCol="0">
            <a:spAutoFit/>
          </a:bodyPr>
          <a:lstStyle/>
          <a:p>
            <a:r>
              <a:rPr lang="en-US" b="1" dirty="0" smtClean="0"/>
              <a:t>HIS Central</a:t>
            </a:r>
            <a:endParaRPr lang="en-US" b="1" dirty="0"/>
          </a:p>
        </p:txBody>
      </p:sp>
      <p:sp>
        <p:nvSpPr>
          <p:cNvPr id="43" name="Rectangle 42"/>
          <p:cNvSpPr/>
          <p:nvPr/>
        </p:nvSpPr>
        <p:spPr>
          <a:xfrm>
            <a:off x="6781800" y="4800600"/>
            <a:ext cx="914400" cy="609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Ontology</a:t>
            </a:r>
          </a:p>
          <a:p>
            <a:pPr algn="ctr"/>
            <a:r>
              <a:rPr lang="en-US" sz="1200" dirty="0" smtClean="0">
                <a:solidFill>
                  <a:schemeClr val="tx1"/>
                </a:solidFill>
              </a:rPr>
              <a:t>Services</a:t>
            </a:r>
            <a:endParaRPr lang="en-US" sz="1200" dirty="0">
              <a:solidFill>
                <a:schemeClr val="tx1"/>
              </a:solidFill>
            </a:endParaRPr>
          </a:p>
        </p:txBody>
      </p:sp>
      <p:sp>
        <p:nvSpPr>
          <p:cNvPr id="44" name="Rectangle 43"/>
          <p:cNvSpPr/>
          <p:nvPr/>
        </p:nvSpPr>
        <p:spPr>
          <a:xfrm>
            <a:off x="6781800" y="3429000"/>
            <a:ext cx="914400" cy="609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Metadata Services</a:t>
            </a:r>
            <a:endParaRPr lang="en-US" sz="1200" dirty="0">
              <a:solidFill>
                <a:schemeClr val="tx1"/>
              </a:solidFill>
            </a:endParaRPr>
          </a:p>
        </p:txBody>
      </p:sp>
      <p:sp>
        <p:nvSpPr>
          <p:cNvPr id="47" name="TextBox 46"/>
          <p:cNvSpPr txBox="1"/>
          <p:nvPr/>
        </p:nvSpPr>
        <p:spPr>
          <a:xfrm>
            <a:off x="3732257" y="6019800"/>
            <a:ext cx="1225400" cy="523220"/>
          </a:xfrm>
          <a:prstGeom prst="rect">
            <a:avLst/>
          </a:prstGeom>
          <a:noFill/>
        </p:spPr>
        <p:txBody>
          <a:bodyPr wrap="none" rtlCol="0">
            <a:spAutoFit/>
          </a:bodyPr>
          <a:lstStyle/>
          <a:p>
            <a:pPr algn="ctr"/>
            <a:r>
              <a:rPr lang="en-US" sz="1400" dirty="0" smtClean="0"/>
              <a:t>HydroDesktop</a:t>
            </a:r>
          </a:p>
          <a:p>
            <a:pPr algn="ctr"/>
            <a:r>
              <a:rPr lang="en-US" sz="1400" dirty="0" smtClean="0"/>
              <a:t>Plug-ins</a:t>
            </a:r>
            <a:endParaRPr lang="en-US" sz="1400" dirty="0"/>
          </a:p>
        </p:txBody>
      </p:sp>
      <p:sp>
        <p:nvSpPr>
          <p:cNvPr id="48" name="Can 47"/>
          <p:cNvSpPr/>
          <p:nvPr/>
        </p:nvSpPr>
        <p:spPr>
          <a:xfrm>
            <a:off x="1295400" y="3429000"/>
            <a:ext cx="1295400" cy="1295400"/>
          </a:xfrm>
          <a:prstGeom prst="can">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Desktop Data</a:t>
            </a:r>
          </a:p>
          <a:p>
            <a:pPr algn="ctr"/>
            <a:r>
              <a:rPr lang="en-US" dirty="0" smtClean="0">
                <a:solidFill>
                  <a:schemeClr val="tx1"/>
                </a:solidFill>
              </a:rPr>
              <a:t>Repository</a:t>
            </a:r>
            <a:endParaRPr lang="en-US" dirty="0">
              <a:solidFill>
                <a:schemeClr val="tx1"/>
              </a:solidFill>
            </a:endParaRPr>
          </a:p>
        </p:txBody>
      </p:sp>
      <p:sp>
        <p:nvSpPr>
          <p:cNvPr id="49" name="Rectangle 48"/>
          <p:cNvSpPr/>
          <p:nvPr/>
        </p:nvSpPr>
        <p:spPr>
          <a:xfrm>
            <a:off x="3657600" y="3505200"/>
            <a:ext cx="13716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Search, Download, and Manage Data Subscriptions </a:t>
            </a:r>
          </a:p>
        </p:txBody>
      </p:sp>
      <p:sp>
        <p:nvSpPr>
          <p:cNvPr id="50" name="Rectangle 49"/>
          <p:cNvSpPr/>
          <p:nvPr/>
        </p:nvSpPr>
        <p:spPr>
          <a:xfrm>
            <a:off x="3657600" y="4191000"/>
            <a:ext cx="13716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Visualize and Summarize (TSA)</a:t>
            </a:r>
          </a:p>
        </p:txBody>
      </p:sp>
      <p:sp>
        <p:nvSpPr>
          <p:cNvPr id="51" name="Rectangle 50"/>
          <p:cNvSpPr/>
          <p:nvPr/>
        </p:nvSpPr>
        <p:spPr>
          <a:xfrm>
            <a:off x="3657600" y="4648200"/>
            <a:ext cx="13716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Convert Units</a:t>
            </a:r>
          </a:p>
        </p:txBody>
      </p:sp>
      <p:sp>
        <p:nvSpPr>
          <p:cNvPr id="52" name="Rectangle 51"/>
          <p:cNvSpPr/>
          <p:nvPr/>
        </p:nvSpPr>
        <p:spPr>
          <a:xfrm>
            <a:off x="3657600" y="5105400"/>
            <a:ext cx="13716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Convert Formats and Export </a:t>
            </a:r>
          </a:p>
        </p:txBody>
      </p:sp>
      <p:sp>
        <p:nvSpPr>
          <p:cNvPr id="53" name="Rectangle 52"/>
          <p:cNvSpPr/>
          <p:nvPr/>
        </p:nvSpPr>
        <p:spPr>
          <a:xfrm>
            <a:off x="3657600" y="5562600"/>
            <a:ext cx="13716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Import </a:t>
            </a:r>
          </a:p>
        </p:txBody>
      </p:sp>
      <p:cxnSp>
        <p:nvCxnSpPr>
          <p:cNvPr id="56" name="Curved Connector 55"/>
          <p:cNvCxnSpPr>
            <a:stCxn id="105" idx="3"/>
            <a:endCxn id="44" idx="1"/>
          </p:cNvCxnSpPr>
          <p:nvPr/>
        </p:nvCxnSpPr>
        <p:spPr>
          <a:xfrm flipV="1">
            <a:off x="6477000" y="3733800"/>
            <a:ext cx="304800" cy="140732"/>
          </a:xfrm>
          <a:prstGeom prst="curvedConnector3">
            <a:avLst>
              <a:gd name="adj1" fmla="val 50000"/>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105" idx="3"/>
            <a:endCxn id="43" idx="1"/>
          </p:cNvCxnSpPr>
          <p:nvPr/>
        </p:nvCxnSpPr>
        <p:spPr>
          <a:xfrm>
            <a:off x="6477000" y="3874532"/>
            <a:ext cx="304800" cy="1230868"/>
          </a:xfrm>
          <a:prstGeom prst="curvedConnector3">
            <a:avLst>
              <a:gd name="adj1" fmla="val 50000"/>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Curved Connector 59"/>
          <p:cNvCxnSpPr>
            <a:stCxn id="96" idx="3"/>
            <a:endCxn id="49" idx="1"/>
          </p:cNvCxnSpPr>
          <p:nvPr/>
        </p:nvCxnSpPr>
        <p:spPr>
          <a:xfrm flipV="1">
            <a:off x="3276600" y="3810000"/>
            <a:ext cx="381000" cy="342900"/>
          </a:xfrm>
          <a:prstGeom prst="curvedConnector3">
            <a:avLst>
              <a:gd name="adj1" fmla="val 50000"/>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96" idx="3"/>
            <a:endCxn id="50" idx="1"/>
          </p:cNvCxnSpPr>
          <p:nvPr/>
        </p:nvCxnSpPr>
        <p:spPr>
          <a:xfrm>
            <a:off x="3276600" y="4152900"/>
            <a:ext cx="381000" cy="228600"/>
          </a:xfrm>
          <a:prstGeom prst="curvedConnector3">
            <a:avLst>
              <a:gd name="adj1" fmla="val 50000"/>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96" idx="3"/>
            <a:endCxn id="51" idx="1"/>
          </p:cNvCxnSpPr>
          <p:nvPr/>
        </p:nvCxnSpPr>
        <p:spPr>
          <a:xfrm>
            <a:off x="3276600" y="4152900"/>
            <a:ext cx="381000" cy="685800"/>
          </a:xfrm>
          <a:prstGeom prst="curvedConnector3">
            <a:avLst>
              <a:gd name="adj1" fmla="val 50000"/>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96" idx="3"/>
            <a:endCxn id="52" idx="1"/>
          </p:cNvCxnSpPr>
          <p:nvPr/>
        </p:nvCxnSpPr>
        <p:spPr>
          <a:xfrm>
            <a:off x="3276600" y="4152900"/>
            <a:ext cx="381000" cy="1143000"/>
          </a:xfrm>
          <a:prstGeom prst="curvedConnector3">
            <a:avLst>
              <a:gd name="adj1" fmla="val 50000"/>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5" name="Curved Connector 74"/>
          <p:cNvCxnSpPr>
            <a:stCxn id="96" idx="3"/>
            <a:endCxn id="53" idx="1"/>
          </p:cNvCxnSpPr>
          <p:nvPr/>
        </p:nvCxnSpPr>
        <p:spPr>
          <a:xfrm>
            <a:off x="3276600" y="4152900"/>
            <a:ext cx="381000" cy="1600200"/>
          </a:xfrm>
          <a:prstGeom prst="curvedConnector3">
            <a:avLst>
              <a:gd name="adj1" fmla="val 50000"/>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81" name="Flowchart: Multidocument 80"/>
          <p:cNvSpPr/>
          <p:nvPr/>
        </p:nvSpPr>
        <p:spPr>
          <a:xfrm>
            <a:off x="5257800" y="5029200"/>
            <a:ext cx="762000" cy="685800"/>
          </a:xfrm>
          <a:prstGeom prst="flowChartMultidocumen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Files</a:t>
            </a:r>
            <a:endParaRPr lang="en-US" sz="1200" dirty="0">
              <a:solidFill>
                <a:schemeClr val="tx1"/>
              </a:solidFill>
            </a:endParaRPr>
          </a:p>
        </p:txBody>
      </p:sp>
      <p:sp>
        <p:nvSpPr>
          <p:cNvPr id="82" name="Flowchart: Multidocument 81"/>
          <p:cNvSpPr/>
          <p:nvPr/>
        </p:nvSpPr>
        <p:spPr>
          <a:xfrm>
            <a:off x="5257800" y="6019800"/>
            <a:ext cx="762000" cy="685800"/>
          </a:xfrm>
          <a:prstGeom prst="flowChartMultidocumen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Files</a:t>
            </a:r>
            <a:endParaRPr lang="en-US" sz="1200" dirty="0">
              <a:solidFill>
                <a:schemeClr val="tx1"/>
              </a:solidFill>
            </a:endParaRPr>
          </a:p>
        </p:txBody>
      </p:sp>
      <p:cxnSp>
        <p:nvCxnSpPr>
          <p:cNvPr id="83" name="Curved Connector 82"/>
          <p:cNvCxnSpPr>
            <a:stCxn id="52" idx="3"/>
            <a:endCxn id="81" idx="1"/>
          </p:cNvCxnSpPr>
          <p:nvPr/>
        </p:nvCxnSpPr>
        <p:spPr>
          <a:xfrm>
            <a:off x="5029200" y="5295900"/>
            <a:ext cx="228600" cy="76200"/>
          </a:xfrm>
          <a:prstGeom prst="curvedConnector3">
            <a:avLst>
              <a:gd name="adj1" fmla="val 50000"/>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6" name="Curved Connector 85"/>
          <p:cNvCxnSpPr>
            <a:stCxn id="82" idx="1"/>
            <a:endCxn id="53" idx="3"/>
          </p:cNvCxnSpPr>
          <p:nvPr/>
        </p:nvCxnSpPr>
        <p:spPr>
          <a:xfrm rot="10800000">
            <a:off x="5029200" y="5753100"/>
            <a:ext cx="228600" cy="609600"/>
          </a:xfrm>
          <a:prstGeom prst="curvedConnector3">
            <a:avLst>
              <a:gd name="adj1" fmla="val 50000"/>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562600" y="3505200"/>
            <a:ext cx="914400" cy="738664"/>
          </a:xfrm>
          <a:prstGeom prst="rect">
            <a:avLst/>
          </a:prstGeom>
          <a:solidFill>
            <a:schemeClr val="accent3">
              <a:lumMod val="20000"/>
              <a:lumOff val="80000"/>
            </a:schemeClr>
          </a:solidFill>
          <a:ln w="12700">
            <a:solidFill>
              <a:schemeClr val="tx1"/>
            </a:solidFill>
          </a:ln>
        </p:spPr>
        <p:txBody>
          <a:bodyPr wrap="square" rtlCol="0">
            <a:spAutoFit/>
          </a:bodyPr>
          <a:lstStyle/>
          <a:p>
            <a:pPr algn="ctr"/>
            <a:r>
              <a:rPr lang="en-US" sz="1400" dirty="0" smtClean="0"/>
              <a:t>Data Discovery</a:t>
            </a:r>
          </a:p>
          <a:p>
            <a:pPr algn="ctr"/>
            <a:r>
              <a:rPr lang="en-US" sz="1400" dirty="0" smtClean="0"/>
              <a:t>Calls</a:t>
            </a:r>
            <a:endParaRPr lang="en-US" sz="1400" dirty="0"/>
          </a:p>
        </p:txBody>
      </p:sp>
      <p:cxnSp>
        <p:nvCxnSpPr>
          <p:cNvPr id="109" name="Curved Connector 108"/>
          <p:cNvCxnSpPr>
            <a:stCxn id="119" idx="2"/>
            <a:endCxn id="118" idx="0"/>
          </p:cNvCxnSpPr>
          <p:nvPr/>
        </p:nvCxnSpPr>
        <p:spPr>
          <a:xfrm rot="16200000" flipH="1">
            <a:off x="2575734" y="1310466"/>
            <a:ext cx="838200" cy="1570068"/>
          </a:xfrm>
          <a:prstGeom prst="curvedConnector3">
            <a:avLst>
              <a:gd name="adj1" fmla="val 50000"/>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3048000" y="2514600"/>
            <a:ext cx="1463735" cy="523220"/>
          </a:xfrm>
          <a:prstGeom prst="rect">
            <a:avLst/>
          </a:prstGeom>
          <a:solidFill>
            <a:schemeClr val="accent3">
              <a:lumMod val="20000"/>
              <a:lumOff val="80000"/>
            </a:schemeClr>
          </a:solidFill>
          <a:ln w="12700">
            <a:solidFill>
              <a:schemeClr val="tx1"/>
            </a:solidFill>
          </a:ln>
        </p:spPr>
        <p:txBody>
          <a:bodyPr wrap="none" rtlCol="0">
            <a:spAutoFit/>
          </a:bodyPr>
          <a:lstStyle/>
          <a:p>
            <a:pPr algn="ctr"/>
            <a:r>
              <a:rPr lang="en-US" sz="1400" smtClean="0"/>
              <a:t>Web Service </a:t>
            </a:r>
            <a:r>
              <a:rPr lang="en-US" sz="1400" dirty="0" smtClean="0"/>
              <a:t>Calls</a:t>
            </a:r>
          </a:p>
          <a:p>
            <a:pPr algn="ctr"/>
            <a:r>
              <a:rPr lang="en-US" sz="1400" dirty="0" err="1" smtClean="0"/>
              <a:t>WaterML</a:t>
            </a:r>
            <a:endParaRPr lang="en-US" sz="1400" dirty="0"/>
          </a:p>
        </p:txBody>
      </p:sp>
      <p:cxnSp>
        <p:nvCxnSpPr>
          <p:cNvPr id="121" name="Curved Connector 120"/>
          <p:cNvCxnSpPr>
            <a:stCxn id="124" idx="2"/>
            <a:endCxn id="118" idx="0"/>
          </p:cNvCxnSpPr>
          <p:nvPr/>
        </p:nvCxnSpPr>
        <p:spPr>
          <a:xfrm rot="5400000">
            <a:off x="4899834" y="556434"/>
            <a:ext cx="838200" cy="3078132"/>
          </a:xfrm>
          <a:prstGeom prst="curvedConnector3">
            <a:avLst>
              <a:gd name="adj1" fmla="val 50000"/>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2" name="Can 131"/>
          <p:cNvSpPr/>
          <p:nvPr/>
        </p:nvSpPr>
        <p:spPr>
          <a:xfrm>
            <a:off x="7315200" y="381000"/>
            <a:ext cx="609600" cy="609600"/>
          </a:xfrm>
          <a:prstGeom prst="can">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SNOTEL</a:t>
            </a:r>
            <a:endParaRPr lang="en-US" sz="900" dirty="0">
              <a:solidFill>
                <a:schemeClr val="tx1"/>
              </a:solidFill>
            </a:endParaRPr>
          </a:p>
        </p:txBody>
      </p:sp>
      <p:sp>
        <p:nvSpPr>
          <p:cNvPr id="133" name="Rectangle 132"/>
          <p:cNvSpPr/>
          <p:nvPr/>
        </p:nvSpPr>
        <p:spPr>
          <a:xfrm>
            <a:off x="7620000" y="838200"/>
            <a:ext cx="457200"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WOF</a:t>
            </a:r>
            <a:endParaRPr lang="en-US" sz="1050" dirty="0">
              <a:solidFill>
                <a:schemeClr val="tx1"/>
              </a:solidFill>
            </a:endParaRPr>
          </a:p>
        </p:txBody>
      </p:sp>
      <p:sp>
        <p:nvSpPr>
          <p:cNvPr id="134" name="Can 133"/>
          <p:cNvSpPr/>
          <p:nvPr/>
        </p:nvSpPr>
        <p:spPr>
          <a:xfrm>
            <a:off x="8153400" y="381000"/>
            <a:ext cx="609600" cy="609600"/>
          </a:xfrm>
          <a:prstGeom prst="can">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a:t>
            </a:r>
            <a:endParaRPr lang="en-US" sz="900" dirty="0">
              <a:solidFill>
                <a:schemeClr val="tx1"/>
              </a:solidFill>
            </a:endParaRPr>
          </a:p>
        </p:txBody>
      </p:sp>
      <p:sp>
        <p:nvSpPr>
          <p:cNvPr id="135" name="Rectangle 134"/>
          <p:cNvSpPr/>
          <p:nvPr/>
        </p:nvSpPr>
        <p:spPr>
          <a:xfrm>
            <a:off x="8458200" y="838200"/>
            <a:ext cx="457200"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WOF</a:t>
            </a:r>
            <a:endParaRPr lang="en-US" sz="1050" dirty="0">
              <a:solidFill>
                <a:schemeClr val="tx1"/>
              </a:solidFill>
            </a:endParaRPr>
          </a:p>
        </p:txBody>
      </p:sp>
      <p:cxnSp>
        <p:nvCxnSpPr>
          <p:cNvPr id="140" name="Curved Connector 139"/>
          <p:cNvCxnSpPr>
            <a:stCxn id="124" idx="2"/>
            <a:endCxn id="144" idx="0"/>
          </p:cNvCxnSpPr>
          <p:nvPr/>
        </p:nvCxnSpPr>
        <p:spPr>
          <a:xfrm rot="16200000" flipH="1">
            <a:off x="7138121" y="1396278"/>
            <a:ext cx="685800" cy="1246043"/>
          </a:xfrm>
          <a:prstGeom prst="curvedConnector3">
            <a:avLst>
              <a:gd name="adj1" fmla="val 50000"/>
            </a:avLst>
          </a:prstGeom>
          <a:ln w="19050">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1" name="Curved Connector 140"/>
          <p:cNvCxnSpPr>
            <a:stCxn id="119" idx="2"/>
            <a:endCxn id="144" idx="0"/>
          </p:cNvCxnSpPr>
          <p:nvPr/>
        </p:nvCxnSpPr>
        <p:spPr>
          <a:xfrm rot="16200000" flipH="1">
            <a:off x="4814021" y="-927822"/>
            <a:ext cx="685800" cy="5894243"/>
          </a:xfrm>
          <a:prstGeom prst="curvedConnector3">
            <a:avLst>
              <a:gd name="adj1" fmla="val 50000"/>
            </a:avLst>
          </a:prstGeom>
          <a:ln w="19050">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7620000" y="2362200"/>
            <a:ext cx="968086" cy="523220"/>
          </a:xfrm>
          <a:prstGeom prst="rect">
            <a:avLst/>
          </a:prstGeom>
          <a:solidFill>
            <a:schemeClr val="accent3">
              <a:lumMod val="20000"/>
              <a:lumOff val="80000"/>
            </a:schemeClr>
          </a:solidFill>
          <a:ln w="12700">
            <a:solidFill>
              <a:schemeClr val="tx1"/>
            </a:solidFill>
          </a:ln>
        </p:spPr>
        <p:txBody>
          <a:bodyPr wrap="none" rtlCol="0">
            <a:spAutoFit/>
          </a:bodyPr>
          <a:lstStyle/>
          <a:p>
            <a:pPr algn="ctr"/>
            <a:r>
              <a:rPr lang="en-US" sz="1400" dirty="0" smtClean="0"/>
              <a:t>Metadata</a:t>
            </a:r>
          </a:p>
          <a:p>
            <a:pPr algn="ctr"/>
            <a:r>
              <a:rPr lang="en-US" sz="1400" dirty="0" smtClean="0"/>
              <a:t>Harvesting</a:t>
            </a:r>
          </a:p>
        </p:txBody>
      </p:sp>
      <p:cxnSp>
        <p:nvCxnSpPr>
          <p:cNvPr id="147" name="Curved Connector 146"/>
          <p:cNvCxnSpPr>
            <a:stCxn id="38" idx="1"/>
            <a:endCxn id="37" idx="3"/>
          </p:cNvCxnSpPr>
          <p:nvPr/>
        </p:nvCxnSpPr>
        <p:spPr>
          <a:xfrm rot="5400000" flipH="1" flipV="1">
            <a:off x="7886700" y="4305300"/>
            <a:ext cx="533400" cy="1588"/>
          </a:xfrm>
          <a:prstGeom prst="curvedConnector3">
            <a:avLst>
              <a:gd name="adj1" fmla="val 50000"/>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8229600" y="4038600"/>
            <a:ext cx="835486" cy="523220"/>
          </a:xfrm>
          <a:prstGeom prst="rect">
            <a:avLst/>
          </a:prstGeom>
          <a:noFill/>
        </p:spPr>
        <p:txBody>
          <a:bodyPr wrap="none" rtlCol="0">
            <a:spAutoFit/>
          </a:bodyPr>
          <a:lstStyle/>
          <a:p>
            <a:pPr algn="ctr"/>
            <a:r>
              <a:rPr lang="en-US" sz="1400" dirty="0" smtClean="0"/>
              <a:t>Variable</a:t>
            </a:r>
          </a:p>
          <a:p>
            <a:pPr algn="ctr"/>
            <a:r>
              <a:rPr lang="en-US" sz="1400" dirty="0" smtClean="0"/>
              <a:t>Mapping</a:t>
            </a:r>
            <a:endParaRPr lang="en-US" sz="1400" dirty="0"/>
          </a:p>
        </p:txBody>
      </p:sp>
      <p:grpSp>
        <p:nvGrpSpPr>
          <p:cNvPr id="8" name="Group 153"/>
          <p:cNvGrpSpPr/>
          <p:nvPr/>
        </p:nvGrpSpPr>
        <p:grpSpPr>
          <a:xfrm>
            <a:off x="3276600" y="381000"/>
            <a:ext cx="685800" cy="838200"/>
            <a:chOff x="152400" y="304800"/>
            <a:chExt cx="685800" cy="838200"/>
          </a:xfrm>
        </p:grpSpPr>
        <p:sp>
          <p:nvSpPr>
            <p:cNvPr id="155" name="Can 154"/>
            <p:cNvSpPr/>
            <p:nvPr/>
          </p:nvSpPr>
          <p:spPr>
            <a:xfrm>
              <a:off x="152400" y="304800"/>
              <a:ext cx="609600" cy="609600"/>
            </a:xfrm>
            <a:prstGeom prst="can">
              <a:avLst/>
            </a:prstGeom>
            <a:solidFill>
              <a:schemeClr val="tx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ODM</a:t>
              </a:r>
              <a:endParaRPr lang="en-US" sz="1400" dirty="0">
                <a:solidFill>
                  <a:schemeClr val="tx1"/>
                </a:solidFill>
              </a:endParaRPr>
            </a:p>
          </p:txBody>
        </p:sp>
        <p:sp>
          <p:nvSpPr>
            <p:cNvPr id="156" name="Rectangle 155"/>
            <p:cNvSpPr/>
            <p:nvPr/>
          </p:nvSpPr>
          <p:spPr>
            <a:xfrm>
              <a:off x="381000" y="762000"/>
              <a:ext cx="457200"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WOF</a:t>
              </a:r>
              <a:endParaRPr lang="en-US" sz="1050" dirty="0">
                <a:solidFill>
                  <a:schemeClr val="tx1"/>
                </a:solidFill>
              </a:endParaRPr>
            </a:p>
          </p:txBody>
        </p:sp>
      </p:grpSp>
      <p:pic>
        <p:nvPicPr>
          <p:cNvPr id="1029" name="Picture 5"/>
          <p:cNvPicPr>
            <a:picLocks noChangeAspect="1" noChangeArrowheads="1"/>
          </p:cNvPicPr>
          <p:nvPr/>
        </p:nvPicPr>
        <p:blipFill>
          <a:blip r:embed="rId4" cstate="print"/>
          <a:srcRect/>
          <a:stretch>
            <a:fillRect/>
          </a:stretch>
        </p:blipFill>
        <p:spPr bwMode="auto">
          <a:xfrm>
            <a:off x="6428133" y="5486400"/>
            <a:ext cx="1268067" cy="1204912"/>
          </a:xfrm>
          <a:prstGeom prst="rect">
            <a:avLst/>
          </a:prstGeom>
          <a:noFill/>
          <a:ln w="9525">
            <a:noFill/>
            <a:miter lim="800000"/>
            <a:headEnd/>
            <a:tailEnd/>
          </a:ln>
          <a:effectLst/>
        </p:spPr>
      </p:pic>
      <p:cxnSp>
        <p:nvCxnSpPr>
          <p:cNvPr id="168" name="Curved Connector 167"/>
          <p:cNvCxnSpPr>
            <a:stCxn id="49" idx="0"/>
            <a:endCxn id="118" idx="2"/>
          </p:cNvCxnSpPr>
          <p:nvPr/>
        </p:nvCxnSpPr>
        <p:spPr>
          <a:xfrm rot="16200000" flipV="1">
            <a:off x="3827944" y="2989744"/>
            <a:ext cx="467380" cy="563532"/>
          </a:xfrm>
          <a:prstGeom prst="curvedConnector3">
            <a:avLst>
              <a:gd name="adj1" fmla="val 50000"/>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3" name="Curved Connector 172"/>
          <p:cNvCxnSpPr>
            <a:stCxn id="49" idx="3"/>
            <a:endCxn id="105" idx="1"/>
          </p:cNvCxnSpPr>
          <p:nvPr/>
        </p:nvCxnSpPr>
        <p:spPr>
          <a:xfrm>
            <a:off x="5029200" y="3810000"/>
            <a:ext cx="533400" cy="64532"/>
          </a:xfrm>
          <a:prstGeom prst="curvedConnector3">
            <a:avLst>
              <a:gd name="adj1" fmla="val 50000"/>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6" name="Curved Connector 175"/>
          <p:cNvCxnSpPr>
            <a:stCxn id="144" idx="2"/>
            <a:endCxn id="37" idx="1"/>
          </p:cNvCxnSpPr>
          <p:nvPr/>
        </p:nvCxnSpPr>
        <p:spPr>
          <a:xfrm rot="16200000" flipH="1">
            <a:off x="7971231" y="3018231"/>
            <a:ext cx="314980" cy="49357"/>
          </a:xfrm>
          <a:prstGeom prst="curvedConnector3">
            <a:avLst>
              <a:gd name="adj1" fmla="val 50000"/>
            </a:avLst>
          </a:prstGeom>
          <a:ln w="19050">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02" name="Rectangle 201"/>
          <p:cNvSpPr/>
          <p:nvPr/>
        </p:nvSpPr>
        <p:spPr>
          <a:xfrm>
            <a:off x="76200" y="3505200"/>
            <a:ext cx="8382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a:t>
            </a:r>
          </a:p>
        </p:txBody>
      </p:sp>
      <p:sp>
        <p:nvSpPr>
          <p:cNvPr id="203" name="Rectangle 202"/>
          <p:cNvSpPr/>
          <p:nvPr/>
        </p:nvSpPr>
        <p:spPr>
          <a:xfrm>
            <a:off x="76200" y="3810000"/>
            <a:ext cx="8382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MATLAB</a:t>
            </a:r>
          </a:p>
        </p:txBody>
      </p:sp>
      <p:sp>
        <p:nvSpPr>
          <p:cNvPr id="204" name="Rectangle 203"/>
          <p:cNvSpPr/>
          <p:nvPr/>
        </p:nvSpPr>
        <p:spPr>
          <a:xfrm>
            <a:off x="76200" y="4114800"/>
            <a:ext cx="8382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Excel</a:t>
            </a:r>
          </a:p>
        </p:txBody>
      </p:sp>
      <p:sp>
        <p:nvSpPr>
          <p:cNvPr id="206" name="TextBox 205"/>
          <p:cNvSpPr txBox="1"/>
          <p:nvPr/>
        </p:nvSpPr>
        <p:spPr>
          <a:xfrm>
            <a:off x="0" y="2905780"/>
            <a:ext cx="1447800" cy="523220"/>
          </a:xfrm>
          <a:prstGeom prst="rect">
            <a:avLst/>
          </a:prstGeom>
          <a:noFill/>
        </p:spPr>
        <p:txBody>
          <a:bodyPr wrap="square" rtlCol="0">
            <a:spAutoFit/>
          </a:bodyPr>
          <a:lstStyle/>
          <a:p>
            <a:pPr algn="ctr"/>
            <a:r>
              <a:rPr lang="en-US" sz="1400" dirty="0" smtClean="0"/>
              <a:t>Desktop Analysis Software</a:t>
            </a:r>
          </a:p>
        </p:txBody>
      </p:sp>
      <p:cxnSp>
        <p:nvCxnSpPr>
          <p:cNvPr id="217" name="Curved Connector 216"/>
          <p:cNvCxnSpPr>
            <a:stCxn id="202" idx="3"/>
            <a:endCxn id="48" idx="2"/>
          </p:cNvCxnSpPr>
          <p:nvPr/>
        </p:nvCxnSpPr>
        <p:spPr>
          <a:xfrm>
            <a:off x="914400" y="3619500"/>
            <a:ext cx="381000" cy="457200"/>
          </a:xfrm>
          <a:prstGeom prst="curvedConnector3">
            <a:avLst>
              <a:gd name="adj1" fmla="val 50000"/>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20" name="Curved Connector 219"/>
          <p:cNvCxnSpPr>
            <a:stCxn id="48" idx="2"/>
            <a:endCxn id="203" idx="3"/>
          </p:cNvCxnSpPr>
          <p:nvPr/>
        </p:nvCxnSpPr>
        <p:spPr>
          <a:xfrm rot="10800000">
            <a:off x="914400" y="3924300"/>
            <a:ext cx="381000" cy="152400"/>
          </a:xfrm>
          <a:prstGeom prst="curvedConnector3">
            <a:avLst>
              <a:gd name="adj1" fmla="val 50000"/>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4" name="Curved Connector 223"/>
          <p:cNvCxnSpPr>
            <a:stCxn id="204" idx="3"/>
            <a:endCxn id="48" idx="2"/>
          </p:cNvCxnSpPr>
          <p:nvPr/>
        </p:nvCxnSpPr>
        <p:spPr>
          <a:xfrm flipV="1">
            <a:off x="914400" y="4076700"/>
            <a:ext cx="381000" cy="152400"/>
          </a:xfrm>
          <a:prstGeom prst="curvedConnector3">
            <a:avLst>
              <a:gd name="adj1" fmla="val 50000"/>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76200" y="4419600"/>
            <a:ext cx="8382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Workflow</a:t>
            </a:r>
          </a:p>
        </p:txBody>
      </p:sp>
      <p:cxnSp>
        <p:nvCxnSpPr>
          <p:cNvPr id="89" name="Curved Connector 88"/>
          <p:cNvCxnSpPr>
            <a:stCxn id="84" idx="3"/>
            <a:endCxn id="48" idx="2"/>
          </p:cNvCxnSpPr>
          <p:nvPr/>
        </p:nvCxnSpPr>
        <p:spPr>
          <a:xfrm flipV="1">
            <a:off x="914400" y="4076700"/>
            <a:ext cx="381000" cy="457200"/>
          </a:xfrm>
          <a:prstGeom prst="curvedConnector3">
            <a:avLst>
              <a:gd name="adj1" fmla="val 50000"/>
            </a:avLst>
          </a:prstGeom>
          <a:ln w="1905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2971800" y="3276600"/>
            <a:ext cx="304800" cy="1752600"/>
          </a:xfrm>
          <a:prstGeom prst="rect">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tx1"/>
                </a:solidFill>
              </a:rPr>
              <a:t>Database API</a:t>
            </a:r>
            <a:endParaRPr lang="en-US" dirty="0">
              <a:solidFill>
                <a:schemeClr val="tx1"/>
              </a:solidFill>
            </a:endParaRPr>
          </a:p>
        </p:txBody>
      </p:sp>
      <p:cxnSp>
        <p:nvCxnSpPr>
          <p:cNvPr id="102" name="Curved Connector 101"/>
          <p:cNvCxnSpPr>
            <a:stCxn id="48" idx="4"/>
            <a:endCxn id="96" idx="1"/>
          </p:cNvCxnSpPr>
          <p:nvPr/>
        </p:nvCxnSpPr>
        <p:spPr>
          <a:xfrm>
            <a:off x="2590800" y="4076700"/>
            <a:ext cx="381000" cy="76200"/>
          </a:xfrm>
          <a:prstGeom prst="curvedConnector3">
            <a:avLst>
              <a:gd name="adj1" fmla="val 50000"/>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p:nvPicPr>
        <p:blipFill>
          <a:blip r:embed="rId5" cstate="print"/>
          <a:srcRect/>
          <a:stretch>
            <a:fillRect/>
          </a:stretch>
        </p:blipFill>
        <p:spPr bwMode="auto">
          <a:xfrm>
            <a:off x="152400" y="4838700"/>
            <a:ext cx="2590800" cy="1943100"/>
          </a:xfrm>
          <a:prstGeom prst="rect">
            <a:avLst/>
          </a:prstGeom>
          <a:noFill/>
          <a:ln w="9525">
            <a:noFill/>
            <a:miter lim="800000"/>
            <a:headEnd/>
            <a:tailEnd/>
          </a:ln>
        </p:spPr>
      </p:pic>
    </p:spTree>
    <p:extLst>
      <p:ext uri="{BB962C8B-B14F-4D97-AF65-F5344CB8AC3E}">
        <p14:creationId xmlns:p14="http://schemas.microsoft.com/office/powerpoint/2010/main" val="3519695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1409700" y="1295400"/>
            <a:ext cx="6324600" cy="4267200"/>
          </a:xfrm>
        </p:spPr>
        <p:txBody>
          <a:bodyPr/>
          <a:lstStyle/>
          <a:p>
            <a:pPr eaLnBrk="1" hangingPunct="1">
              <a:lnSpc>
                <a:spcPct val="80000"/>
              </a:lnSpc>
            </a:pPr>
            <a:r>
              <a:rPr lang="en-US" dirty="0" smtClean="0"/>
              <a:t>Questions?</a:t>
            </a:r>
          </a:p>
        </p:txBody>
      </p:sp>
      <p:grpSp>
        <p:nvGrpSpPr>
          <p:cNvPr id="2" name="Group 4"/>
          <p:cNvGrpSpPr>
            <a:grpSpLocks/>
          </p:cNvGrpSpPr>
          <p:nvPr/>
        </p:nvGrpSpPr>
        <p:grpSpPr bwMode="auto">
          <a:xfrm>
            <a:off x="6629400" y="5715000"/>
            <a:ext cx="2657475" cy="966787"/>
            <a:chOff x="6629400" y="5715000"/>
            <a:chExt cx="2657475" cy="966787"/>
          </a:xfrm>
        </p:grpSpPr>
        <p:pic>
          <p:nvPicPr>
            <p:cNvPr id="32778" name="Picture 11" descr="nsf4c"/>
            <p:cNvPicPr>
              <a:picLocks noChangeAspect="1" noChangeArrowheads="1"/>
            </p:cNvPicPr>
            <p:nvPr/>
          </p:nvPicPr>
          <p:blipFill>
            <a:blip r:embed="rId2" cstate="print"/>
            <a:srcRect/>
            <a:stretch>
              <a:fillRect/>
            </a:stretch>
          </p:blipFill>
          <p:spPr bwMode="auto">
            <a:xfrm>
              <a:off x="6629400" y="5715000"/>
              <a:ext cx="995362" cy="966787"/>
            </a:xfrm>
            <a:prstGeom prst="rect">
              <a:avLst/>
            </a:prstGeom>
            <a:noFill/>
            <a:ln w="9525">
              <a:noFill/>
              <a:miter lim="800000"/>
              <a:headEnd/>
              <a:tailEnd/>
            </a:ln>
          </p:spPr>
        </p:pic>
        <p:sp>
          <p:nvSpPr>
            <p:cNvPr id="32779" name="Text Box 12"/>
            <p:cNvSpPr txBox="1">
              <a:spLocks noChangeArrowheads="1"/>
            </p:cNvSpPr>
            <p:nvPr/>
          </p:nvSpPr>
          <p:spPr bwMode="auto">
            <a:xfrm>
              <a:off x="7620000" y="5791200"/>
              <a:ext cx="1666875" cy="641350"/>
            </a:xfrm>
            <a:prstGeom prst="rect">
              <a:avLst/>
            </a:prstGeom>
            <a:noFill/>
            <a:ln w="9525" algn="ctr">
              <a:noFill/>
              <a:miter lim="800000"/>
              <a:headEnd/>
              <a:tailEnd/>
            </a:ln>
          </p:spPr>
          <p:txBody>
            <a:bodyPr>
              <a:spAutoFit/>
            </a:bodyPr>
            <a:lstStyle/>
            <a:p>
              <a:pPr defTabSz="4389438"/>
              <a:r>
                <a:rPr lang="en-US" dirty="0"/>
                <a:t>Support</a:t>
              </a:r>
            </a:p>
            <a:p>
              <a:pPr defTabSz="4389438"/>
              <a:r>
                <a:rPr lang="en-US" dirty="0"/>
                <a:t>EAR 0622374</a:t>
              </a:r>
            </a:p>
          </p:txBody>
        </p:sp>
      </p:grpSp>
      <p:grpSp>
        <p:nvGrpSpPr>
          <p:cNvPr id="3" name="Group 11"/>
          <p:cNvGrpSpPr>
            <a:grpSpLocks/>
          </p:cNvGrpSpPr>
          <p:nvPr/>
        </p:nvGrpSpPr>
        <p:grpSpPr bwMode="auto">
          <a:xfrm>
            <a:off x="152400" y="152400"/>
            <a:ext cx="3465513" cy="1300162"/>
            <a:chOff x="228600" y="5232772"/>
            <a:chExt cx="3733800" cy="1400590"/>
          </a:xfrm>
        </p:grpSpPr>
        <p:pic>
          <p:nvPicPr>
            <p:cNvPr id="32775" name="Picture 4" descr="cuahsi_logo_4"/>
            <p:cNvPicPr>
              <a:picLocks noChangeAspect="1" noChangeArrowheads="1"/>
            </p:cNvPicPr>
            <p:nvPr/>
          </p:nvPicPr>
          <p:blipFill>
            <a:blip r:embed="rId3" cstate="print"/>
            <a:srcRect r="69569"/>
            <a:stretch>
              <a:fillRect/>
            </a:stretch>
          </p:blipFill>
          <p:spPr bwMode="auto">
            <a:xfrm>
              <a:off x="228600" y="5232772"/>
              <a:ext cx="1447800" cy="1400590"/>
            </a:xfrm>
            <a:prstGeom prst="rect">
              <a:avLst/>
            </a:prstGeom>
            <a:noFill/>
            <a:ln w="9525">
              <a:noFill/>
              <a:miter lim="800000"/>
              <a:headEnd/>
              <a:tailEnd/>
            </a:ln>
          </p:spPr>
        </p:pic>
        <p:sp>
          <p:nvSpPr>
            <p:cNvPr id="32776" name="Rectangle 9"/>
            <p:cNvSpPr>
              <a:spLocks noChangeArrowheads="1"/>
            </p:cNvSpPr>
            <p:nvPr/>
          </p:nvSpPr>
          <p:spPr bwMode="auto">
            <a:xfrm>
              <a:off x="1600200" y="5257800"/>
              <a:ext cx="2362200" cy="1326325"/>
            </a:xfrm>
            <a:prstGeom prst="rect">
              <a:avLst/>
            </a:prstGeom>
            <a:noFill/>
            <a:ln w="9525">
              <a:noFill/>
              <a:miter lim="800000"/>
              <a:headEnd/>
              <a:tailEnd/>
            </a:ln>
          </p:spPr>
          <p:txBody>
            <a:bodyPr>
              <a:spAutoFit/>
            </a:bodyPr>
            <a:lstStyle/>
            <a:p>
              <a:pPr>
                <a:lnSpc>
                  <a:spcPct val="90000"/>
                </a:lnSpc>
              </a:pPr>
              <a:r>
                <a:rPr lang="en-US" sz="2800"/>
                <a:t>CUAHSI</a:t>
              </a:r>
            </a:p>
            <a:p>
              <a:pPr>
                <a:lnSpc>
                  <a:spcPct val="80000"/>
                </a:lnSpc>
              </a:pPr>
              <a:r>
                <a:rPr lang="en-US" sz="5400"/>
                <a:t>HIS</a:t>
              </a:r>
            </a:p>
            <a:p>
              <a:pPr>
                <a:lnSpc>
                  <a:spcPct val="40000"/>
                </a:lnSpc>
              </a:pPr>
              <a:r>
                <a:rPr lang="en-US" sz="1400" i="1"/>
                <a:t>Sharing hydrologic data</a:t>
              </a:r>
            </a:p>
          </p:txBody>
        </p:sp>
      </p:grpSp>
      <p:sp>
        <p:nvSpPr>
          <p:cNvPr id="50181" name="Subtitle 10"/>
          <p:cNvSpPr>
            <a:spLocks noGrp="1"/>
          </p:cNvSpPr>
          <p:nvPr>
            <p:ph type="subTitle" idx="1"/>
          </p:nvPr>
        </p:nvSpPr>
        <p:spPr>
          <a:xfrm>
            <a:off x="2438400" y="4191000"/>
            <a:ext cx="4495800" cy="685800"/>
          </a:xfrm>
        </p:spPr>
        <p:txBody>
          <a:bodyPr/>
          <a:lstStyle/>
          <a:p>
            <a:pPr eaLnBrk="1" hangingPunct="1">
              <a:buFont typeface="Arial" pitchFamily="34" charset="0"/>
              <a:buNone/>
              <a:defRPr/>
            </a:pPr>
            <a:r>
              <a:rPr lang="en-US" dirty="0" smtClean="0">
                <a:hlinkClick r:id="rId4"/>
              </a:rPr>
              <a:t>http://his.cuahsi.org/</a:t>
            </a:r>
            <a:r>
              <a:rPr lang="en-US" dirty="0" smtClean="0"/>
              <a:t> </a:t>
            </a:r>
          </a:p>
        </p:txBody>
      </p:sp>
    </p:spTree>
    <p:extLst>
      <p:ext uri="{BB962C8B-B14F-4D97-AF65-F5344CB8AC3E}">
        <p14:creationId xmlns:p14="http://schemas.microsoft.com/office/powerpoint/2010/main" val="4026309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Publishers</a:t>
            </a:r>
          </a:p>
          <a:p>
            <a:pPr lvl="1"/>
            <a:r>
              <a:rPr lang="en-US" dirty="0" smtClean="0"/>
              <a:t>Register a data service</a:t>
            </a:r>
          </a:p>
          <a:p>
            <a:r>
              <a:rPr lang="en-US" dirty="0" smtClean="0"/>
              <a:t>Users</a:t>
            </a:r>
          </a:p>
          <a:p>
            <a:pPr lvl="1"/>
            <a:r>
              <a:rPr lang="en-US" dirty="0" smtClean="0"/>
              <a:t>Find a data service</a:t>
            </a:r>
          </a:p>
          <a:p>
            <a:r>
              <a:rPr lang="en-US" dirty="0" smtClean="0"/>
              <a:t>Components</a:t>
            </a:r>
          </a:p>
          <a:p>
            <a:pPr lvl="1"/>
            <a:r>
              <a:rPr lang="en-US" dirty="0" smtClean="0"/>
              <a:t>Service registry</a:t>
            </a:r>
          </a:p>
          <a:p>
            <a:pPr lvl="1"/>
            <a:r>
              <a:rPr lang="en-US" dirty="0" smtClean="0"/>
              <a:t>Metadata catalog</a:t>
            </a:r>
          </a:p>
          <a:p>
            <a:pPr lvl="1"/>
            <a:r>
              <a:rPr lang="en-US" dirty="0" smtClean="0"/>
              <a:t>Ontology</a:t>
            </a:r>
          </a:p>
          <a:p>
            <a:pPr lvl="1"/>
            <a:r>
              <a:rPr lang="en-US" dirty="0" smtClean="0"/>
              <a:t>Search services</a:t>
            </a:r>
          </a:p>
        </p:txBody>
      </p:sp>
      <p:sp>
        <p:nvSpPr>
          <p:cNvPr id="3" name="Title 2"/>
          <p:cNvSpPr>
            <a:spLocks noGrp="1"/>
          </p:cNvSpPr>
          <p:nvPr>
            <p:ph type="title"/>
          </p:nvPr>
        </p:nvSpPr>
        <p:spPr/>
        <p:txBody>
          <a:bodyPr/>
          <a:lstStyle/>
          <a:p>
            <a:r>
              <a:rPr lang="en-US" dirty="0" smtClean="0"/>
              <a:t>HIS Central</a:t>
            </a:r>
            <a:endParaRPr lang="en-US" dirty="0"/>
          </a:p>
        </p:txBody>
      </p:sp>
      <p:pic>
        <p:nvPicPr>
          <p:cNvPr id="12291" name="Picture 3"/>
          <p:cNvPicPr>
            <a:picLocks noChangeAspect="1" noChangeArrowheads="1"/>
          </p:cNvPicPr>
          <p:nvPr/>
        </p:nvPicPr>
        <p:blipFill>
          <a:blip r:embed="rId3" cstate="print"/>
          <a:srcRect/>
          <a:stretch>
            <a:fillRect/>
          </a:stretch>
        </p:blipFill>
        <p:spPr bwMode="auto">
          <a:xfrm>
            <a:off x="4920561" y="1600200"/>
            <a:ext cx="3842439" cy="4067175"/>
          </a:xfrm>
          <a:prstGeom prst="rect">
            <a:avLst/>
          </a:prstGeom>
          <a:noFill/>
          <a:ln w="9525">
            <a:noFill/>
            <a:miter lim="800000"/>
            <a:headEnd/>
            <a:tailEnd/>
          </a:ln>
          <a:effectLst/>
        </p:spPr>
      </p:pic>
      <p:sp>
        <p:nvSpPr>
          <p:cNvPr id="7" name="Rectangle 6"/>
          <p:cNvSpPr/>
          <p:nvPr/>
        </p:nvSpPr>
        <p:spPr>
          <a:xfrm>
            <a:off x="5149161" y="5791200"/>
            <a:ext cx="3302507" cy="369332"/>
          </a:xfrm>
          <a:prstGeom prst="rect">
            <a:avLst/>
          </a:prstGeom>
        </p:spPr>
        <p:txBody>
          <a:bodyPr wrap="none">
            <a:spAutoFit/>
          </a:bodyPr>
          <a:lstStyle/>
          <a:p>
            <a:r>
              <a:rPr lang="en-US" b="1" dirty="0" smtClean="0">
                <a:solidFill>
                  <a:srgbClr val="0000FF"/>
                </a:solidFill>
              </a:rPr>
              <a:t>http://hiscentral.cuahsi.org</a:t>
            </a:r>
            <a:endParaRPr lang="en-US" b="1" dirty="0">
              <a:solidFill>
                <a:srgbClr val="0000FF"/>
              </a:solidFill>
            </a:endParaRPr>
          </a:p>
        </p:txBody>
      </p:sp>
    </p:spTree>
    <p:extLst>
      <p:ext uri="{BB962C8B-B14F-4D97-AF65-F5344CB8AC3E}">
        <p14:creationId xmlns:p14="http://schemas.microsoft.com/office/powerpoint/2010/main" val="355820742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Data Series – Metadata description</a:t>
            </a:r>
          </a:p>
        </p:txBody>
      </p:sp>
      <p:grpSp>
        <p:nvGrpSpPr>
          <p:cNvPr id="2" name="Group 2"/>
          <p:cNvGrpSpPr>
            <a:grpSpLocks/>
          </p:cNvGrpSpPr>
          <p:nvPr/>
        </p:nvGrpSpPr>
        <p:grpSpPr bwMode="auto">
          <a:xfrm>
            <a:off x="1676400" y="1600200"/>
            <a:ext cx="5334000" cy="4724400"/>
            <a:chOff x="1600200" y="838200"/>
            <a:chExt cx="5003299" cy="4495800"/>
          </a:xfrm>
        </p:grpSpPr>
        <p:cxnSp>
          <p:nvCxnSpPr>
            <p:cNvPr id="4" name="Straight Arrow Connector 3"/>
            <p:cNvCxnSpPr/>
            <p:nvPr/>
          </p:nvCxnSpPr>
          <p:spPr>
            <a:xfrm rot="5400000" flipH="1" flipV="1">
              <a:off x="2399419" y="2552829"/>
              <a:ext cx="2973029" cy="0"/>
            </a:xfrm>
            <a:prstGeom prst="straightConnector1">
              <a:avLst/>
            </a:prstGeom>
            <a:ln w="25400" cap="rnd">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10800000" flipV="1">
              <a:off x="2362607" y="4039343"/>
              <a:ext cx="1523326" cy="1294657"/>
            </a:xfrm>
            <a:prstGeom prst="straightConnector1">
              <a:avLst/>
            </a:prstGeom>
            <a:ln w="25400" cap="rnd">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3885934" y="4039343"/>
              <a:ext cx="2515051" cy="0"/>
            </a:xfrm>
            <a:prstGeom prst="straightConnector1">
              <a:avLst/>
            </a:prstGeom>
            <a:ln w="25400" cap="rnd">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704" name="TextBox 6"/>
            <p:cNvSpPr txBox="1">
              <a:spLocks noChangeArrowheads="1"/>
            </p:cNvSpPr>
            <p:nvPr/>
          </p:nvSpPr>
          <p:spPr bwMode="auto">
            <a:xfrm>
              <a:off x="5867400" y="3581400"/>
              <a:ext cx="736099" cy="369332"/>
            </a:xfrm>
            <a:prstGeom prst="rect">
              <a:avLst/>
            </a:prstGeom>
            <a:noFill/>
            <a:ln w="9525">
              <a:noFill/>
              <a:miter lim="800000"/>
              <a:headEnd/>
              <a:tailEnd/>
            </a:ln>
          </p:spPr>
          <p:txBody>
            <a:bodyPr wrap="none">
              <a:spAutoFit/>
            </a:bodyPr>
            <a:lstStyle/>
            <a:p>
              <a:r>
                <a:rPr lang="en-US" i="1">
                  <a:latin typeface="Calibri" pitchFamily="34" charset="0"/>
                </a:rPr>
                <a:t>Space</a:t>
              </a:r>
            </a:p>
          </p:txBody>
        </p:sp>
        <p:cxnSp>
          <p:nvCxnSpPr>
            <p:cNvPr id="8" name="Straight Connector 7"/>
            <p:cNvCxnSpPr/>
            <p:nvPr/>
          </p:nvCxnSpPr>
          <p:spPr>
            <a:xfrm rot="5400000" flipH="1" flipV="1">
              <a:off x="3122855" y="3353492"/>
              <a:ext cx="259233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3526" y="4648149"/>
              <a:ext cx="1295497" cy="1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419023" y="4039343"/>
              <a:ext cx="762407" cy="608806"/>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105487" y="3962298"/>
              <a:ext cx="151886" cy="1525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709" name="TextBox 11"/>
            <p:cNvSpPr txBox="1">
              <a:spLocks noChangeArrowheads="1"/>
            </p:cNvSpPr>
            <p:nvPr/>
          </p:nvSpPr>
          <p:spPr bwMode="auto">
            <a:xfrm>
              <a:off x="1905000" y="4267200"/>
              <a:ext cx="1242648" cy="369332"/>
            </a:xfrm>
            <a:prstGeom prst="rect">
              <a:avLst/>
            </a:prstGeom>
            <a:noFill/>
            <a:ln w="9525">
              <a:noFill/>
              <a:miter lim="800000"/>
              <a:headEnd/>
              <a:tailEnd/>
            </a:ln>
          </p:spPr>
          <p:txBody>
            <a:bodyPr wrap="none">
              <a:spAutoFit/>
            </a:bodyPr>
            <a:lstStyle/>
            <a:p>
              <a:r>
                <a:rPr lang="en-US">
                  <a:latin typeface="Calibri" pitchFamily="34" charset="0"/>
                </a:rPr>
                <a:t>Variable, V</a:t>
              </a:r>
              <a:r>
                <a:rPr lang="en-US" baseline="-25000">
                  <a:latin typeface="Calibri" pitchFamily="34" charset="0"/>
                </a:rPr>
                <a:t>i</a:t>
              </a:r>
            </a:p>
          </p:txBody>
        </p:sp>
        <p:sp>
          <p:nvSpPr>
            <p:cNvPr id="13" name="Oval 12"/>
            <p:cNvSpPr/>
            <p:nvPr/>
          </p:nvSpPr>
          <p:spPr>
            <a:xfrm>
              <a:off x="3047583" y="4572615"/>
              <a:ext cx="153375" cy="151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43080" y="3276446"/>
              <a:ext cx="153375" cy="1525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4343080" y="2667641"/>
              <a:ext cx="153375" cy="1510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Oval 15"/>
            <p:cNvSpPr/>
            <p:nvPr/>
          </p:nvSpPr>
          <p:spPr>
            <a:xfrm>
              <a:off x="4343080" y="3734185"/>
              <a:ext cx="153375" cy="15257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Oval 16"/>
            <p:cNvSpPr/>
            <p:nvPr/>
          </p:nvSpPr>
          <p:spPr>
            <a:xfrm>
              <a:off x="3798078" y="3589159"/>
              <a:ext cx="153375" cy="1525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Oval 17"/>
            <p:cNvSpPr/>
            <p:nvPr/>
          </p:nvSpPr>
          <p:spPr>
            <a:xfrm>
              <a:off x="3807012" y="1696269"/>
              <a:ext cx="151886" cy="1525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716" name="TextBox 18"/>
            <p:cNvSpPr txBox="1">
              <a:spLocks noChangeArrowheads="1"/>
            </p:cNvSpPr>
            <p:nvPr/>
          </p:nvSpPr>
          <p:spPr bwMode="auto">
            <a:xfrm>
              <a:off x="4876800" y="3581400"/>
              <a:ext cx="804131" cy="369332"/>
            </a:xfrm>
            <a:prstGeom prst="rect">
              <a:avLst/>
            </a:prstGeom>
            <a:noFill/>
            <a:ln w="9525">
              <a:noFill/>
              <a:miter lim="800000"/>
              <a:headEnd/>
              <a:tailEnd/>
            </a:ln>
          </p:spPr>
          <p:txBody>
            <a:bodyPr wrap="none">
              <a:spAutoFit/>
            </a:bodyPr>
            <a:lstStyle/>
            <a:p>
              <a:r>
                <a:rPr lang="en-US">
                  <a:latin typeface="Calibri" pitchFamily="34" charset="0"/>
                </a:rPr>
                <a:t>Site, S</a:t>
              </a:r>
              <a:r>
                <a:rPr lang="en-US" baseline="-25000">
                  <a:latin typeface="Calibri" pitchFamily="34" charset="0"/>
                </a:rPr>
                <a:t>j</a:t>
              </a:r>
              <a:endParaRPr lang="en-US">
                <a:latin typeface="Calibri" pitchFamily="34" charset="0"/>
              </a:endParaRPr>
            </a:p>
          </p:txBody>
        </p:sp>
        <p:cxnSp>
          <p:nvCxnSpPr>
            <p:cNvPr id="20" name="Straight Connector 19"/>
            <p:cNvCxnSpPr/>
            <p:nvPr/>
          </p:nvCxnSpPr>
          <p:spPr>
            <a:xfrm rot="16200000" flipV="1">
              <a:off x="3860139" y="3702616"/>
              <a:ext cx="587656" cy="542024"/>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343080" y="4190412"/>
              <a:ext cx="153375" cy="15257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2" name="Straight Connector 21"/>
            <p:cNvCxnSpPr/>
            <p:nvPr/>
          </p:nvCxnSpPr>
          <p:spPr>
            <a:xfrm rot="16200000" flipV="1">
              <a:off x="3863117" y="1774982"/>
              <a:ext cx="587656" cy="542024"/>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343080" y="2285437"/>
              <a:ext cx="153375" cy="1525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721" name="TextBox 23"/>
            <p:cNvSpPr txBox="1">
              <a:spLocks noChangeArrowheads="1"/>
            </p:cNvSpPr>
            <p:nvPr/>
          </p:nvSpPr>
          <p:spPr bwMode="auto">
            <a:xfrm>
              <a:off x="1905000" y="1524000"/>
              <a:ext cx="1856790" cy="369332"/>
            </a:xfrm>
            <a:prstGeom prst="rect">
              <a:avLst/>
            </a:prstGeom>
            <a:noFill/>
            <a:ln w="9525">
              <a:noFill/>
              <a:miter lim="800000"/>
              <a:headEnd/>
              <a:tailEnd/>
            </a:ln>
          </p:spPr>
          <p:txBody>
            <a:bodyPr wrap="none">
              <a:spAutoFit/>
            </a:bodyPr>
            <a:lstStyle/>
            <a:p>
              <a:r>
                <a:rPr lang="en-US">
                  <a:latin typeface="Calibri" pitchFamily="34" charset="0"/>
                </a:rPr>
                <a:t>End Date Time, t</a:t>
              </a:r>
              <a:r>
                <a:rPr lang="en-US" baseline="-25000">
                  <a:latin typeface="Calibri" pitchFamily="34" charset="0"/>
                </a:rPr>
                <a:t>2</a:t>
              </a:r>
            </a:p>
          </p:txBody>
        </p:sp>
        <p:sp>
          <p:nvSpPr>
            <p:cNvPr id="29722" name="TextBox 24"/>
            <p:cNvSpPr txBox="1">
              <a:spLocks noChangeArrowheads="1"/>
            </p:cNvSpPr>
            <p:nvPr/>
          </p:nvSpPr>
          <p:spPr bwMode="auto">
            <a:xfrm>
              <a:off x="1828800" y="3429000"/>
              <a:ext cx="2078005" cy="369332"/>
            </a:xfrm>
            <a:prstGeom prst="rect">
              <a:avLst/>
            </a:prstGeom>
            <a:noFill/>
            <a:ln w="9525">
              <a:noFill/>
              <a:miter lim="800000"/>
              <a:headEnd/>
              <a:tailEnd/>
            </a:ln>
          </p:spPr>
          <p:txBody>
            <a:bodyPr wrap="none">
              <a:spAutoFit/>
            </a:bodyPr>
            <a:lstStyle/>
            <a:p>
              <a:r>
                <a:rPr lang="en-US">
                  <a:latin typeface="Calibri" pitchFamily="34" charset="0"/>
                </a:rPr>
                <a:t>Begin Date Time, t</a:t>
              </a:r>
              <a:r>
                <a:rPr lang="en-US" baseline="-25000">
                  <a:latin typeface="Calibri" pitchFamily="34" charset="0"/>
                </a:rPr>
                <a:t>1</a:t>
              </a:r>
              <a:r>
                <a:rPr lang="en-US">
                  <a:latin typeface="Calibri" pitchFamily="34" charset="0"/>
                </a:rPr>
                <a:t> </a:t>
              </a:r>
              <a:endParaRPr lang="en-US" baseline="-25000">
                <a:latin typeface="Calibri" pitchFamily="34" charset="0"/>
              </a:endParaRPr>
            </a:p>
          </p:txBody>
        </p:sp>
        <p:sp>
          <p:nvSpPr>
            <p:cNvPr id="29723" name="TextBox 25"/>
            <p:cNvSpPr txBox="1">
              <a:spLocks noChangeArrowheads="1"/>
            </p:cNvSpPr>
            <p:nvPr/>
          </p:nvSpPr>
          <p:spPr bwMode="auto">
            <a:xfrm>
              <a:off x="3886200" y="838200"/>
              <a:ext cx="649537" cy="369332"/>
            </a:xfrm>
            <a:prstGeom prst="rect">
              <a:avLst/>
            </a:prstGeom>
            <a:noFill/>
            <a:ln w="9525">
              <a:noFill/>
              <a:miter lim="800000"/>
              <a:headEnd/>
              <a:tailEnd/>
            </a:ln>
          </p:spPr>
          <p:txBody>
            <a:bodyPr wrap="none">
              <a:spAutoFit/>
            </a:bodyPr>
            <a:lstStyle/>
            <a:p>
              <a:r>
                <a:rPr lang="en-US" i="1">
                  <a:latin typeface="Calibri" pitchFamily="34" charset="0"/>
                </a:rPr>
                <a:t>Time</a:t>
              </a:r>
            </a:p>
          </p:txBody>
        </p:sp>
        <p:sp>
          <p:nvSpPr>
            <p:cNvPr id="29724" name="TextBox 26"/>
            <p:cNvSpPr txBox="1">
              <a:spLocks noChangeArrowheads="1"/>
            </p:cNvSpPr>
            <p:nvPr/>
          </p:nvSpPr>
          <p:spPr bwMode="auto">
            <a:xfrm>
              <a:off x="1600200" y="4876800"/>
              <a:ext cx="1045414" cy="369332"/>
            </a:xfrm>
            <a:prstGeom prst="rect">
              <a:avLst/>
            </a:prstGeom>
            <a:noFill/>
            <a:ln w="9525">
              <a:noFill/>
              <a:miter lim="800000"/>
              <a:headEnd/>
              <a:tailEnd/>
            </a:ln>
          </p:spPr>
          <p:txBody>
            <a:bodyPr wrap="none">
              <a:spAutoFit/>
            </a:bodyPr>
            <a:lstStyle/>
            <a:p>
              <a:r>
                <a:rPr lang="en-US" i="1">
                  <a:latin typeface="Calibri" pitchFamily="34" charset="0"/>
                </a:rPr>
                <a:t>Variables</a:t>
              </a:r>
            </a:p>
          </p:txBody>
        </p:sp>
        <p:sp>
          <p:nvSpPr>
            <p:cNvPr id="28" name="Right Brace 27"/>
            <p:cNvSpPr/>
            <p:nvPr/>
          </p:nvSpPr>
          <p:spPr>
            <a:xfrm>
              <a:off x="4572398" y="2362482"/>
              <a:ext cx="151886" cy="1904974"/>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9726" name="TextBox 28"/>
            <p:cNvSpPr txBox="1">
              <a:spLocks noChangeArrowheads="1"/>
            </p:cNvSpPr>
            <p:nvPr/>
          </p:nvSpPr>
          <p:spPr bwMode="auto">
            <a:xfrm>
              <a:off x="4800600" y="3124200"/>
              <a:ext cx="982448" cy="369332"/>
            </a:xfrm>
            <a:prstGeom prst="rect">
              <a:avLst/>
            </a:prstGeom>
            <a:noFill/>
            <a:ln w="9525">
              <a:noFill/>
              <a:miter lim="800000"/>
              <a:headEnd/>
              <a:tailEnd/>
            </a:ln>
          </p:spPr>
          <p:txBody>
            <a:bodyPr wrap="none">
              <a:spAutoFit/>
            </a:bodyPr>
            <a:lstStyle/>
            <a:p>
              <a:r>
                <a:rPr lang="en-US">
                  <a:latin typeface="Calibri" pitchFamily="34" charset="0"/>
                </a:rPr>
                <a:t>Count, C</a:t>
              </a:r>
            </a:p>
          </p:txBody>
        </p:sp>
      </p:grpSp>
      <p:sp>
        <p:nvSpPr>
          <p:cNvPr id="29700" name="TextBox 29"/>
          <p:cNvSpPr txBox="1">
            <a:spLocks noChangeArrowheads="1"/>
          </p:cNvSpPr>
          <p:nvPr/>
        </p:nvSpPr>
        <p:spPr bwMode="auto">
          <a:xfrm>
            <a:off x="5334000" y="1905000"/>
            <a:ext cx="3581400" cy="1200150"/>
          </a:xfrm>
          <a:prstGeom prst="rect">
            <a:avLst/>
          </a:prstGeom>
          <a:noFill/>
          <a:ln w="12700">
            <a:solidFill>
              <a:schemeClr val="tx1"/>
            </a:solidFill>
            <a:miter lim="800000"/>
            <a:headEnd/>
            <a:tailEnd/>
          </a:ln>
        </p:spPr>
        <p:txBody>
          <a:bodyPr>
            <a:spAutoFit/>
          </a:bodyPr>
          <a:lstStyle/>
          <a:p>
            <a:r>
              <a:rPr lang="en-US" sz="2400">
                <a:latin typeface="Calibri" pitchFamily="34" charset="0"/>
              </a:rPr>
              <a:t>There are C measurements of Variable V</a:t>
            </a:r>
            <a:r>
              <a:rPr lang="en-US" sz="2400" baseline="-25000">
                <a:latin typeface="Calibri" pitchFamily="34" charset="0"/>
              </a:rPr>
              <a:t>i</a:t>
            </a:r>
            <a:r>
              <a:rPr lang="en-US" sz="2400">
                <a:latin typeface="Calibri" pitchFamily="34" charset="0"/>
              </a:rPr>
              <a:t> at Site S</a:t>
            </a:r>
            <a:r>
              <a:rPr lang="en-US" sz="2400" baseline="-25000">
                <a:latin typeface="Calibri" pitchFamily="34" charset="0"/>
              </a:rPr>
              <a:t>j</a:t>
            </a:r>
            <a:r>
              <a:rPr lang="en-US" sz="2400">
                <a:latin typeface="Calibri" pitchFamily="34" charset="0"/>
              </a:rPr>
              <a:t> from time t</a:t>
            </a:r>
            <a:r>
              <a:rPr lang="en-US" sz="2400" baseline="-25000">
                <a:latin typeface="Calibri" pitchFamily="34" charset="0"/>
              </a:rPr>
              <a:t>1</a:t>
            </a:r>
            <a:r>
              <a:rPr lang="en-US" sz="2400">
                <a:latin typeface="Calibri" pitchFamily="34" charset="0"/>
              </a:rPr>
              <a:t> to time t</a:t>
            </a:r>
            <a:r>
              <a:rPr lang="en-US" sz="2400" baseline="-25000">
                <a:latin typeface="Calibri" pitchFamily="34" charset="0"/>
              </a:rPr>
              <a:t>2</a:t>
            </a:r>
          </a:p>
        </p:txBody>
      </p:sp>
    </p:spTree>
    <p:extLst>
      <p:ext uri="{BB962C8B-B14F-4D97-AF65-F5344CB8AC3E}">
        <p14:creationId xmlns:p14="http://schemas.microsoft.com/office/powerpoint/2010/main" val="208248644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Series Catalog</a:t>
            </a:r>
          </a:p>
        </p:txBody>
      </p:sp>
      <p:grpSp>
        <p:nvGrpSpPr>
          <p:cNvPr id="2" name="Group 2"/>
          <p:cNvGrpSpPr>
            <a:grpSpLocks/>
          </p:cNvGrpSpPr>
          <p:nvPr/>
        </p:nvGrpSpPr>
        <p:grpSpPr bwMode="auto">
          <a:xfrm>
            <a:off x="3505200" y="1447800"/>
            <a:ext cx="5003800" cy="4495800"/>
            <a:chOff x="1600200" y="838200"/>
            <a:chExt cx="5003299" cy="4495800"/>
          </a:xfrm>
        </p:grpSpPr>
        <p:cxnSp>
          <p:nvCxnSpPr>
            <p:cNvPr id="4" name="Straight Arrow Connector 3"/>
            <p:cNvCxnSpPr/>
            <p:nvPr/>
          </p:nvCxnSpPr>
          <p:spPr>
            <a:xfrm rot="5400000" flipH="1" flipV="1">
              <a:off x="2399277" y="2553494"/>
              <a:ext cx="2973388" cy="0"/>
            </a:xfrm>
            <a:prstGeom prst="straightConnector1">
              <a:avLst/>
            </a:prstGeom>
            <a:ln w="25400" cap="rnd">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10800000" flipV="1">
              <a:off x="2362124" y="4038600"/>
              <a:ext cx="1523847" cy="1295400"/>
            </a:xfrm>
            <a:prstGeom prst="straightConnector1">
              <a:avLst/>
            </a:prstGeom>
            <a:ln w="25400" cap="rnd">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3885971" y="4038600"/>
              <a:ext cx="2515936" cy="1588"/>
            </a:xfrm>
            <a:prstGeom prst="straightConnector1">
              <a:avLst/>
            </a:prstGeom>
            <a:ln w="25400" cap="rnd">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737" name="TextBox 6"/>
            <p:cNvSpPr txBox="1">
              <a:spLocks noChangeArrowheads="1"/>
            </p:cNvSpPr>
            <p:nvPr/>
          </p:nvSpPr>
          <p:spPr bwMode="auto">
            <a:xfrm>
              <a:off x="5867400" y="3581400"/>
              <a:ext cx="736099" cy="369332"/>
            </a:xfrm>
            <a:prstGeom prst="rect">
              <a:avLst/>
            </a:prstGeom>
            <a:noFill/>
            <a:ln w="9525">
              <a:noFill/>
              <a:miter lim="800000"/>
              <a:headEnd/>
              <a:tailEnd/>
            </a:ln>
          </p:spPr>
          <p:txBody>
            <a:bodyPr wrap="none">
              <a:spAutoFit/>
            </a:bodyPr>
            <a:lstStyle/>
            <a:p>
              <a:r>
                <a:rPr lang="en-US" i="1">
                  <a:latin typeface="Calibri" pitchFamily="34" charset="0"/>
                </a:rPr>
                <a:t>Space</a:t>
              </a:r>
            </a:p>
          </p:txBody>
        </p:sp>
        <p:cxnSp>
          <p:nvCxnSpPr>
            <p:cNvPr id="8" name="Straight Connector 7"/>
            <p:cNvCxnSpPr/>
            <p:nvPr/>
          </p:nvCxnSpPr>
          <p:spPr>
            <a:xfrm rot="5400000" flipH="1" flipV="1">
              <a:off x="3123124" y="3353594"/>
              <a:ext cx="259238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4047" y="4648200"/>
              <a:ext cx="129527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419318" y="4038600"/>
              <a:ext cx="761924"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105049" y="3962400"/>
              <a:ext cx="152385"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42" name="TextBox 11"/>
            <p:cNvSpPr txBox="1">
              <a:spLocks noChangeArrowheads="1"/>
            </p:cNvSpPr>
            <p:nvPr/>
          </p:nvSpPr>
          <p:spPr bwMode="auto">
            <a:xfrm>
              <a:off x="1905000" y="4267200"/>
              <a:ext cx="1242648" cy="369332"/>
            </a:xfrm>
            <a:prstGeom prst="rect">
              <a:avLst/>
            </a:prstGeom>
            <a:noFill/>
            <a:ln w="9525">
              <a:noFill/>
              <a:miter lim="800000"/>
              <a:headEnd/>
              <a:tailEnd/>
            </a:ln>
          </p:spPr>
          <p:txBody>
            <a:bodyPr wrap="none">
              <a:spAutoFit/>
            </a:bodyPr>
            <a:lstStyle/>
            <a:p>
              <a:r>
                <a:rPr lang="en-US">
                  <a:latin typeface="Calibri" pitchFamily="34" charset="0"/>
                </a:rPr>
                <a:t>Variable, V</a:t>
              </a:r>
              <a:r>
                <a:rPr lang="en-US" baseline="-25000">
                  <a:latin typeface="Calibri" pitchFamily="34" charset="0"/>
                </a:rPr>
                <a:t>i</a:t>
              </a:r>
            </a:p>
          </p:txBody>
        </p:sp>
        <p:sp>
          <p:nvSpPr>
            <p:cNvPr id="13" name="Oval 12"/>
            <p:cNvSpPr/>
            <p:nvPr/>
          </p:nvSpPr>
          <p:spPr>
            <a:xfrm>
              <a:off x="3047855" y="4572000"/>
              <a:ext cx="152385"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43125" y="3276600"/>
              <a:ext cx="152385"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4343125" y="2667000"/>
              <a:ext cx="152385"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Oval 15"/>
            <p:cNvSpPr/>
            <p:nvPr/>
          </p:nvSpPr>
          <p:spPr>
            <a:xfrm>
              <a:off x="4343125" y="3733800"/>
              <a:ext cx="152385"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Oval 16"/>
            <p:cNvSpPr/>
            <p:nvPr/>
          </p:nvSpPr>
          <p:spPr>
            <a:xfrm>
              <a:off x="3798668" y="3589338"/>
              <a:ext cx="152385"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Oval 17"/>
            <p:cNvSpPr/>
            <p:nvPr/>
          </p:nvSpPr>
          <p:spPr>
            <a:xfrm>
              <a:off x="3806604" y="1695450"/>
              <a:ext cx="152385"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49" name="TextBox 18"/>
            <p:cNvSpPr txBox="1">
              <a:spLocks noChangeArrowheads="1"/>
            </p:cNvSpPr>
            <p:nvPr/>
          </p:nvSpPr>
          <p:spPr bwMode="auto">
            <a:xfrm>
              <a:off x="4876800" y="3581400"/>
              <a:ext cx="804131" cy="369332"/>
            </a:xfrm>
            <a:prstGeom prst="rect">
              <a:avLst/>
            </a:prstGeom>
            <a:noFill/>
            <a:ln w="9525">
              <a:noFill/>
              <a:miter lim="800000"/>
              <a:headEnd/>
              <a:tailEnd/>
            </a:ln>
          </p:spPr>
          <p:txBody>
            <a:bodyPr wrap="none">
              <a:spAutoFit/>
            </a:bodyPr>
            <a:lstStyle/>
            <a:p>
              <a:r>
                <a:rPr lang="en-US">
                  <a:latin typeface="Calibri" pitchFamily="34" charset="0"/>
                </a:rPr>
                <a:t>Site, S</a:t>
              </a:r>
              <a:r>
                <a:rPr lang="en-US" baseline="-25000">
                  <a:latin typeface="Calibri" pitchFamily="34" charset="0"/>
                </a:rPr>
                <a:t>j</a:t>
              </a:r>
              <a:endParaRPr lang="en-US">
                <a:latin typeface="Calibri" pitchFamily="34" charset="0"/>
              </a:endParaRPr>
            </a:p>
          </p:txBody>
        </p:sp>
        <p:cxnSp>
          <p:nvCxnSpPr>
            <p:cNvPr id="20" name="Straight Connector 19"/>
            <p:cNvCxnSpPr/>
            <p:nvPr/>
          </p:nvCxnSpPr>
          <p:spPr>
            <a:xfrm rot="16200000" flipV="1">
              <a:off x="3860544" y="3702077"/>
              <a:ext cx="587375" cy="542871"/>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343125" y="4191000"/>
              <a:ext cx="152385"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2" name="Straight Connector 21"/>
            <p:cNvCxnSpPr/>
            <p:nvPr/>
          </p:nvCxnSpPr>
          <p:spPr>
            <a:xfrm rot="16200000" flipV="1">
              <a:off x="3863719" y="1774852"/>
              <a:ext cx="587375" cy="542871"/>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343125" y="2286000"/>
              <a:ext cx="152385"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54" name="TextBox 23"/>
            <p:cNvSpPr txBox="1">
              <a:spLocks noChangeArrowheads="1"/>
            </p:cNvSpPr>
            <p:nvPr/>
          </p:nvSpPr>
          <p:spPr bwMode="auto">
            <a:xfrm>
              <a:off x="1905000" y="1524000"/>
              <a:ext cx="1856790" cy="369332"/>
            </a:xfrm>
            <a:prstGeom prst="rect">
              <a:avLst/>
            </a:prstGeom>
            <a:noFill/>
            <a:ln w="9525">
              <a:noFill/>
              <a:miter lim="800000"/>
              <a:headEnd/>
              <a:tailEnd/>
            </a:ln>
          </p:spPr>
          <p:txBody>
            <a:bodyPr wrap="none">
              <a:spAutoFit/>
            </a:bodyPr>
            <a:lstStyle/>
            <a:p>
              <a:r>
                <a:rPr lang="en-US">
                  <a:latin typeface="Calibri" pitchFamily="34" charset="0"/>
                </a:rPr>
                <a:t>End Date Time, t</a:t>
              </a:r>
              <a:r>
                <a:rPr lang="en-US" baseline="-25000">
                  <a:latin typeface="Calibri" pitchFamily="34" charset="0"/>
                </a:rPr>
                <a:t>2</a:t>
              </a:r>
            </a:p>
          </p:txBody>
        </p:sp>
        <p:sp>
          <p:nvSpPr>
            <p:cNvPr id="30755" name="TextBox 24"/>
            <p:cNvSpPr txBox="1">
              <a:spLocks noChangeArrowheads="1"/>
            </p:cNvSpPr>
            <p:nvPr/>
          </p:nvSpPr>
          <p:spPr bwMode="auto">
            <a:xfrm>
              <a:off x="1828800" y="3429000"/>
              <a:ext cx="2078005" cy="369332"/>
            </a:xfrm>
            <a:prstGeom prst="rect">
              <a:avLst/>
            </a:prstGeom>
            <a:noFill/>
            <a:ln w="9525">
              <a:noFill/>
              <a:miter lim="800000"/>
              <a:headEnd/>
              <a:tailEnd/>
            </a:ln>
          </p:spPr>
          <p:txBody>
            <a:bodyPr wrap="none">
              <a:spAutoFit/>
            </a:bodyPr>
            <a:lstStyle/>
            <a:p>
              <a:r>
                <a:rPr lang="en-US">
                  <a:latin typeface="Calibri" pitchFamily="34" charset="0"/>
                </a:rPr>
                <a:t>Begin Date Time, t</a:t>
              </a:r>
              <a:r>
                <a:rPr lang="en-US" baseline="-25000">
                  <a:latin typeface="Calibri" pitchFamily="34" charset="0"/>
                </a:rPr>
                <a:t>1</a:t>
              </a:r>
              <a:r>
                <a:rPr lang="en-US">
                  <a:latin typeface="Calibri" pitchFamily="34" charset="0"/>
                </a:rPr>
                <a:t> </a:t>
              </a:r>
              <a:endParaRPr lang="en-US" baseline="-25000">
                <a:latin typeface="Calibri" pitchFamily="34" charset="0"/>
              </a:endParaRPr>
            </a:p>
          </p:txBody>
        </p:sp>
        <p:sp>
          <p:nvSpPr>
            <p:cNvPr id="30756" name="TextBox 25"/>
            <p:cNvSpPr txBox="1">
              <a:spLocks noChangeArrowheads="1"/>
            </p:cNvSpPr>
            <p:nvPr/>
          </p:nvSpPr>
          <p:spPr bwMode="auto">
            <a:xfrm>
              <a:off x="3886200" y="838200"/>
              <a:ext cx="649537" cy="369332"/>
            </a:xfrm>
            <a:prstGeom prst="rect">
              <a:avLst/>
            </a:prstGeom>
            <a:noFill/>
            <a:ln w="9525">
              <a:noFill/>
              <a:miter lim="800000"/>
              <a:headEnd/>
              <a:tailEnd/>
            </a:ln>
          </p:spPr>
          <p:txBody>
            <a:bodyPr wrap="none">
              <a:spAutoFit/>
            </a:bodyPr>
            <a:lstStyle/>
            <a:p>
              <a:r>
                <a:rPr lang="en-US" i="1">
                  <a:latin typeface="Calibri" pitchFamily="34" charset="0"/>
                </a:rPr>
                <a:t>Time</a:t>
              </a:r>
            </a:p>
          </p:txBody>
        </p:sp>
        <p:sp>
          <p:nvSpPr>
            <p:cNvPr id="30757" name="TextBox 26"/>
            <p:cNvSpPr txBox="1">
              <a:spLocks noChangeArrowheads="1"/>
            </p:cNvSpPr>
            <p:nvPr/>
          </p:nvSpPr>
          <p:spPr bwMode="auto">
            <a:xfrm>
              <a:off x="1600200" y="4876800"/>
              <a:ext cx="1045414" cy="369332"/>
            </a:xfrm>
            <a:prstGeom prst="rect">
              <a:avLst/>
            </a:prstGeom>
            <a:noFill/>
            <a:ln w="9525">
              <a:noFill/>
              <a:miter lim="800000"/>
              <a:headEnd/>
              <a:tailEnd/>
            </a:ln>
          </p:spPr>
          <p:txBody>
            <a:bodyPr wrap="none">
              <a:spAutoFit/>
            </a:bodyPr>
            <a:lstStyle/>
            <a:p>
              <a:r>
                <a:rPr lang="en-US" i="1">
                  <a:latin typeface="Calibri" pitchFamily="34" charset="0"/>
                </a:rPr>
                <a:t>Variables</a:t>
              </a:r>
            </a:p>
          </p:txBody>
        </p:sp>
        <p:sp>
          <p:nvSpPr>
            <p:cNvPr id="28" name="Right Brace 27"/>
            <p:cNvSpPr/>
            <p:nvPr/>
          </p:nvSpPr>
          <p:spPr>
            <a:xfrm>
              <a:off x="4571702" y="2362200"/>
              <a:ext cx="152385" cy="19050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30759" name="TextBox 28"/>
            <p:cNvSpPr txBox="1">
              <a:spLocks noChangeArrowheads="1"/>
            </p:cNvSpPr>
            <p:nvPr/>
          </p:nvSpPr>
          <p:spPr bwMode="auto">
            <a:xfrm>
              <a:off x="4800600" y="3124200"/>
              <a:ext cx="982448" cy="369332"/>
            </a:xfrm>
            <a:prstGeom prst="rect">
              <a:avLst/>
            </a:prstGeom>
            <a:noFill/>
            <a:ln w="9525">
              <a:noFill/>
              <a:miter lim="800000"/>
              <a:headEnd/>
              <a:tailEnd/>
            </a:ln>
          </p:spPr>
          <p:txBody>
            <a:bodyPr wrap="none">
              <a:spAutoFit/>
            </a:bodyPr>
            <a:lstStyle/>
            <a:p>
              <a:r>
                <a:rPr lang="en-US">
                  <a:latin typeface="Calibri" pitchFamily="34" charset="0"/>
                </a:rPr>
                <a:t>Count, C</a:t>
              </a:r>
            </a:p>
          </p:txBody>
        </p:sp>
      </p:grpSp>
      <p:pic>
        <p:nvPicPr>
          <p:cNvPr id="30724" name="Picture 29"/>
          <p:cNvPicPr>
            <a:picLocks noChangeAspect="1" noChangeArrowheads="1"/>
          </p:cNvPicPr>
          <p:nvPr/>
        </p:nvPicPr>
        <p:blipFill>
          <a:blip r:embed="rId3" cstate="print"/>
          <a:srcRect/>
          <a:stretch>
            <a:fillRect/>
          </a:stretch>
        </p:blipFill>
        <p:spPr bwMode="auto">
          <a:xfrm>
            <a:off x="381000" y="914400"/>
            <a:ext cx="2057400" cy="5791200"/>
          </a:xfrm>
          <a:prstGeom prst="rect">
            <a:avLst/>
          </a:prstGeom>
          <a:noFill/>
          <a:ln w="9525">
            <a:noFill/>
            <a:miter lim="800000"/>
            <a:headEnd/>
            <a:tailEnd/>
          </a:ln>
        </p:spPr>
      </p:pic>
      <p:sp>
        <p:nvSpPr>
          <p:cNvPr id="31" name="Rectangle 30"/>
          <p:cNvSpPr/>
          <p:nvPr/>
        </p:nvSpPr>
        <p:spPr>
          <a:xfrm>
            <a:off x="381000" y="1371600"/>
            <a:ext cx="914400" cy="200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a:off x="381000" y="1905000"/>
            <a:ext cx="1143000" cy="200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a:off x="381000" y="5715000"/>
            <a:ext cx="1143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Rectangle 33"/>
          <p:cNvSpPr/>
          <p:nvPr/>
        </p:nvSpPr>
        <p:spPr>
          <a:xfrm>
            <a:off x="381000" y="6429375"/>
            <a:ext cx="1143000" cy="200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29" name="Rectangle 34"/>
          <p:cNvSpPr>
            <a:spLocks noChangeArrowheads="1"/>
          </p:cNvSpPr>
          <p:nvPr/>
        </p:nvSpPr>
        <p:spPr bwMode="auto">
          <a:xfrm>
            <a:off x="1600200" y="1828800"/>
            <a:ext cx="350838" cy="369888"/>
          </a:xfrm>
          <a:prstGeom prst="rect">
            <a:avLst/>
          </a:prstGeom>
          <a:noFill/>
          <a:ln w="9525">
            <a:noFill/>
            <a:miter lim="800000"/>
            <a:headEnd/>
            <a:tailEnd/>
          </a:ln>
        </p:spPr>
        <p:txBody>
          <a:bodyPr wrap="none">
            <a:spAutoFit/>
          </a:bodyPr>
          <a:lstStyle/>
          <a:p>
            <a:r>
              <a:rPr lang="en-US">
                <a:solidFill>
                  <a:srgbClr val="FF0000"/>
                </a:solidFill>
                <a:latin typeface="Calibri" pitchFamily="34" charset="0"/>
              </a:rPr>
              <a:t>V</a:t>
            </a:r>
            <a:r>
              <a:rPr lang="en-US" baseline="-25000">
                <a:solidFill>
                  <a:srgbClr val="FF0000"/>
                </a:solidFill>
                <a:latin typeface="Calibri" pitchFamily="34" charset="0"/>
              </a:rPr>
              <a:t>i</a:t>
            </a:r>
          </a:p>
        </p:txBody>
      </p:sp>
      <p:sp>
        <p:nvSpPr>
          <p:cNvPr id="30730" name="Rectangle 35"/>
          <p:cNvSpPr>
            <a:spLocks noChangeArrowheads="1"/>
          </p:cNvSpPr>
          <p:nvPr/>
        </p:nvSpPr>
        <p:spPr bwMode="auto">
          <a:xfrm>
            <a:off x="1371600" y="1295400"/>
            <a:ext cx="327025" cy="369888"/>
          </a:xfrm>
          <a:prstGeom prst="rect">
            <a:avLst/>
          </a:prstGeom>
          <a:noFill/>
          <a:ln w="9525">
            <a:noFill/>
            <a:miter lim="800000"/>
            <a:headEnd/>
            <a:tailEnd/>
          </a:ln>
        </p:spPr>
        <p:txBody>
          <a:bodyPr wrap="none">
            <a:spAutoFit/>
          </a:bodyPr>
          <a:lstStyle/>
          <a:p>
            <a:r>
              <a:rPr lang="en-US">
                <a:solidFill>
                  <a:srgbClr val="FF0000"/>
                </a:solidFill>
                <a:latin typeface="Calibri" pitchFamily="34" charset="0"/>
              </a:rPr>
              <a:t>S</a:t>
            </a:r>
            <a:r>
              <a:rPr lang="en-US" baseline="-25000">
                <a:solidFill>
                  <a:srgbClr val="FF0000"/>
                </a:solidFill>
                <a:latin typeface="Calibri" pitchFamily="34" charset="0"/>
              </a:rPr>
              <a:t>j</a:t>
            </a:r>
            <a:endParaRPr lang="en-US">
              <a:solidFill>
                <a:srgbClr val="FF0000"/>
              </a:solidFill>
              <a:latin typeface="Calibri" pitchFamily="34" charset="0"/>
            </a:endParaRPr>
          </a:p>
        </p:txBody>
      </p:sp>
      <p:sp>
        <p:nvSpPr>
          <p:cNvPr id="30731" name="Rectangle 36"/>
          <p:cNvSpPr>
            <a:spLocks noChangeArrowheads="1"/>
          </p:cNvSpPr>
          <p:nvPr/>
        </p:nvSpPr>
        <p:spPr bwMode="auto">
          <a:xfrm>
            <a:off x="1631950" y="5791200"/>
            <a:ext cx="339725" cy="369888"/>
          </a:xfrm>
          <a:prstGeom prst="rect">
            <a:avLst/>
          </a:prstGeom>
          <a:noFill/>
          <a:ln w="9525">
            <a:noFill/>
            <a:miter lim="800000"/>
            <a:headEnd/>
            <a:tailEnd/>
          </a:ln>
        </p:spPr>
        <p:txBody>
          <a:bodyPr wrap="none">
            <a:spAutoFit/>
          </a:bodyPr>
          <a:lstStyle/>
          <a:p>
            <a:r>
              <a:rPr lang="en-US">
                <a:solidFill>
                  <a:srgbClr val="FF0000"/>
                </a:solidFill>
                <a:latin typeface="Calibri" pitchFamily="34" charset="0"/>
              </a:rPr>
              <a:t>t</a:t>
            </a:r>
            <a:r>
              <a:rPr lang="en-US" baseline="-25000">
                <a:solidFill>
                  <a:srgbClr val="FF0000"/>
                </a:solidFill>
                <a:latin typeface="Calibri" pitchFamily="34" charset="0"/>
              </a:rPr>
              <a:t>2</a:t>
            </a:r>
            <a:endParaRPr lang="en-US">
              <a:solidFill>
                <a:srgbClr val="FF0000"/>
              </a:solidFill>
              <a:latin typeface="Calibri" pitchFamily="34" charset="0"/>
            </a:endParaRPr>
          </a:p>
        </p:txBody>
      </p:sp>
      <p:sp>
        <p:nvSpPr>
          <p:cNvPr id="30732" name="Rectangle 37"/>
          <p:cNvSpPr>
            <a:spLocks noChangeArrowheads="1"/>
          </p:cNvSpPr>
          <p:nvPr/>
        </p:nvSpPr>
        <p:spPr bwMode="auto">
          <a:xfrm>
            <a:off x="1641475" y="5562600"/>
            <a:ext cx="339725" cy="369888"/>
          </a:xfrm>
          <a:prstGeom prst="rect">
            <a:avLst/>
          </a:prstGeom>
          <a:noFill/>
          <a:ln w="9525">
            <a:noFill/>
            <a:miter lim="800000"/>
            <a:headEnd/>
            <a:tailEnd/>
          </a:ln>
        </p:spPr>
        <p:txBody>
          <a:bodyPr wrap="none">
            <a:spAutoFit/>
          </a:bodyPr>
          <a:lstStyle/>
          <a:p>
            <a:r>
              <a:rPr lang="en-US">
                <a:solidFill>
                  <a:srgbClr val="FF0000"/>
                </a:solidFill>
                <a:latin typeface="Calibri" pitchFamily="34" charset="0"/>
              </a:rPr>
              <a:t>t</a:t>
            </a:r>
            <a:r>
              <a:rPr lang="en-US" baseline="-25000">
                <a:solidFill>
                  <a:srgbClr val="FF0000"/>
                </a:solidFill>
                <a:latin typeface="Calibri" pitchFamily="34" charset="0"/>
              </a:rPr>
              <a:t>1</a:t>
            </a:r>
            <a:endParaRPr lang="en-US">
              <a:solidFill>
                <a:srgbClr val="FF0000"/>
              </a:solidFill>
              <a:latin typeface="Calibri" pitchFamily="34" charset="0"/>
            </a:endParaRPr>
          </a:p>
        </p:txBody>
      </p:sp>
      <p:sp>
        <p:nvSpPr>
          <p:cNvPr id="30733" name="Rectangle 38"/>
          <p:cNvSpPr>
            <a:spLocks noChangeArrowheads="1"/>
          </p:cNvSpPr>
          <p:nvPr/>
        </p:nvSpPr>
        <p:spPr bwMode="auto">
          <a:xfrm>
            <a:off x="1631950" y="6324600"/>
            <a:ext cx="307975" cy="369888"/>
          </a:xfrm>
          <a:prstGeom prst="rect">
            <a:avLst/>
          </a:prstGeom>
          <a:noFill/>
          <a:ln w="9525">
            <a:noFill/>
            <a:miter lim="800000"/>
            <a:headEnd/>
            <a:tailEnd/>
          </a:ln>
        </p:spPr>
        <p:txBody>
          <a:bodyPr wrap="none">
            <a:spAutoFit/>
          </a:bodyPr>
          <a:lstStyle/>
          <a:p>
            <a:r>
              <a:rPr lang="en-US">
                <a:solidFill>
                  <a:srgbClr val="FF0000"/>
                </a:solidFill>
                <a:latin typeface="Calibri" pitchFamily="34" charset="0"/>
              </a:rPr>
              <a:t>C</a:t>
            </a:r>
          </a:p>
        </p:txBody>
      </p:sp>
    </p:spTree>
    <p:extLst>
      <p:ext uri="{BB962C8B-B14F-4D97-AF65-F5344CB8AC3E}">
        <p14:creationId xmlns:p14="http://schemas.microsoft.com/office/powerpoint/2010/main" val="161296049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smtClean="0"/>
              <a:t>HIS Central Catalog</a:t>
            </a:r>
          </a:p>
        </p:txBody>
      </p:sp>
      <p:pic>
        <p:nvPicPr>
          <p:cNvPr id="11267" name="Picture 2"/>
          <p:cNvPicPr>
            <a:picLocks noChangeAspect="1" noChangeArrowheads="1"/>
          </p:cNvPicPr>
          <p:nvPr/>
        </p:nvPicPr>
        <p:blipFill>
          <a:blip r:embed="rId2" cstate="print"/>
          <a:srcRect/>
          <a:stretch>
            <a:fillRect/>
          </a:stretch>
        </p:blipFill>
        <p:spPr bwMode="auto">
          <a:xfrm>
            <a:off x="0" y="1176338"/>
            <a:ext cx="9144000" cy="4505325"/>
          </a:xfrm>
          <a:prstGeom prst="rect">
            <a:avLst/>
          </a:prstGeom>
          <a:noFill/>
          <a:ln w="9525">
            <a:noFill/>
            <a:miter lim="800000"/>
            <a:headEnd/>
            <a:tailEnd/>
          </a:ln>
        </p:spPr>
      </p:pic>
      <p:sp>
        <p:nvSpPr>
          <p:cNvPr id="11268" name="TextBox 7"/>
          <p:cNvSpPr txBox="1">
            <a:spLocks noChangeArrowheads="1"/>
          </p:cNvSpPr>
          <p:nvPr/>
        </p:nvSpPr>
        <p:spPr bwMode="auto">
          <a:xfrm>
            <a:off x="762000" y="4495800"/>
            <a:ext cx="3733800" cy="2246313"/>
          </a:xfrm>
          <a:prstGeom prst="rect">
            <a:avLst/>
          </a:prstGeom>
          <a:noFill/>
          <a:ln w="9525">
            <a:noFill/>
            <a:miter lim="800000"/>
            <a:headEnd/>
            <a:tailEnd/>
          </a:ln>
        </p:spPr>
        <p:txBody>
          <a:bodyPr>
            <a:spAutoFit/>
          </a:bodyPr>
          <a:lstStyle/>
          <a:p>
            <a:r>
              <a:rPr lang="en-US" sz="2800" b="1" dirty="0"/>
              <a:t>43 services</a:t>
            </a:r>
          </a:p>
          <a:p>
            <a:r>
              <a:rPr lang="en-US" sz="2800" b="1" dirty="0"/>
              <a:t>15,000 variables</a:t>
            </a:r>
          </a:p>
          <a:p>
            <a:r>
              <a:rPr lang="en-US" sz="2800" b="1" dirty="0"/>
              <a:t>1.8 million sites</a:t>
            </a:r>
          </a:p>
          <a:p>
            <a:r>
              <a:rPr lang="en-US" sz="2800" b="1" dirty="0"/>
              <a:t>9 million series</a:t>
            </a:r>
          </a:p>
          <a:p>
            <a:r>
              <a:rPr lang="en-US" sz="2800" b="1" dirty="0"/>
              <a:t>4.3 billion data</a:t>
            </a:r>
          </a:p>
        </p:txBody>
      </p:sp>
    </p:spTree>
    <p:extLst>
      <p:ext uri="{BB962C8B-B14F-4D97-AF65-F5344CB8AC3E}">
        <p14:creationId xmlns:p14="http://schemas.microsoft.com/office/powerpoint/2010/main" val="63871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Data Heterogeneity</a:t>
            </a:r>
          </a:p>
        </p:txBody>
      </p:sp>
      <p:sp>
        <p:nvSpPr>
          <p:cNvPr id="113667" name="Rectangle 3"/>
          <p:cNvSpPr>
            <a:spLocks noGrp="1" noChangeArrowheads="1"/>
          </p:cNvSpPr>
          <p:nvPr>
            <p:ph type="body" sz="half" idx="1"/>
          </p:nvPr>
        </p:nvSpPr>
        <p:spPr>
          <a:xfrm>
            <a:off x="457200" y="1600200"/>
            <a:ext cx="4044950" cy="4525963"/>
          </a:xfrm>
        </p:spPr>
        <p:txBody>
          <a:bodyPr/>
          <a:lstStyle/>
          <a:p>
            <a:r>
              <a:rPr lang="en-US" sz="2000">
                <a:solidFill>
                  <a:srgbClr val="FF3300"/>
                </a:solidFill>
              </a:rPr>
              <a:t>Syntactic mediation</a:t>
            </a:r>
          </a:p>
          <a:p>
            <a:pPr lvl="1"/>
            <a:r>
              <a:rPr lang="en-US" sz="2000">
                <a:solidFill>
                  <a:srgbClr val="0066FF"/>
                </a:solidFill>
              </a:rPr>
              <a:t>Heterogeneity of format</a:t>
            </a:r>
          </a:p>
          <a:p>
            <a:pPr lvl="1"/>
            <a:r>
              <a:rPr lang="en-US" sz="2000"/>
              <a:t>Use WaterML to get data into the same format</a:t>
            </a:r>
          </a:p>
        </p:txBody>
      </p:sp>
      <p:sp>
        <p:nvSpPr>
          <p:cNvPr id="113668" name="Rectangle 4"/>
          <p:cNvSpPr>
            <a:spLocks noGrp="1" noChangeArrowheads="1"/>
          </p:cNvSpPr>
          <p:nvPr>
            <p:ph type="body" sz="half" idx="2"/>
          </p:nvPr>
        </p:nvSpPr>
        <p:spPr>
          <a:xfrm>
            <a:off x="4641850" y="1600200"/>
            <a:ext cx="4044950" cy="4525963"/>
          </a:xfrm>
        </p:spPr>
        <p:txBody>
          <a:bodyPr/>
          <a:lstStyle/>
          <a:p>
            <a:r>
              <a:rPr lang="en-US" sz="2000">
                <a:solidFill>
                  <a:srgbClr val="FF3300"/>
                </a:solidFill>
              </a:rPr>
              <a:t>Semantic mediation</a:t>
            </a:r>
          </a:p>
          <a:p>
            <a:pPr lvl="1"/>
            <a:r>
              <a:rPr lang="en-US" sz="2000">
                <a:solidFill>
                  <a:srgbClr val="0066FF"/>
                </a:solidFill>
              </a:rPr>
              <a:t>Heterogeneity of meaning</a:t>
            </a:r>
          </a:p>
          <a:p>
            <a:pPr lvl="1"/>
            <a:r>
              <a:rPr lang="en-US" sz="2000"/>
              <a:t>Each water data source uses its </a:t>
            </a:r>
            <a:r>
              <a:rPr lang="en-US" sz="2000">
                <a:solidFill>
                  <a:srgbClr val="FF3300"/>
                </a:solidFill>
              </a:rPr>
              <a:t>own vocabulary</a:t>
            </a:r>
          </a:p>
          <a:p>
            <a:pPr lvl="1"/>
            <a:r>
              <a:rPr lang="en-US" sz="2000"/>
              <a:t>Match these up with a common </a:t>
            </a:r>
            <a:r>
              <a:rPr lang="en-US" sz="2000">
                <a:solidFill>
                  <a:srgbClr val="FF3300"/>
                </a:solidFill>
              </a:rPr>
              <a:t>controlled vocabulary</a:t>
            </a:r>
          </a:p>
          <a:p>
            <a:pPr lvl="1"/>
            <a:r>
              <a:rPr lang="en-US" sz="2000">
                <a:solidFill>
                  <a:srgbClr val="FF3300"/>
                </a:solidFill>
              </a:rPr>
              <a:t>Make standard scientific data queries </a:t>
            </a:r>
            <a:r>
              <a:rPr lang="en-US" sz="2000"/>
              <a:t>and have these automatically translated into </a:t>
            </a:r>
            <a:r>
              <a:rPr lang="en-US" sz="2000">
                <a:solidFill>
                  <a:srgbClr val="FF3300"/>
                </a:solidFill>
              </a:rPr>
              <a:t>specific queries</a:t>
            </a:r>
            <a:r>
              <a:rPr lang="en-US" sz="2000"/>
              <a:t> on each data source</a:t>
            </a:r>
          </a:p>
        </p:txBody>
      </p:sp>
      <p:pic>
        <p:nvPicPr>
          <p:cNvPr id="113669" name="Picture 5"/>
          <p:cNvPicPr>
            <a:picLocks noChangeAspect="1" noChangeArrowheads="1"/>
          </p:cNvPicPr>
          <p:nvPr/>
        </p:nvPicPr>
        <p:blipFill>
          <a:blip r:embed="rId3" cstate="print"/>
          <a:srcRect/>
          <a:stretch>
            <a:fillRect/>
          </a:stretch>
        </p:blipFill>
        <p:spPr bwMode="auto">
          <a:xfrm>
            <a:off x="1116013" y="3221038"/>
            <a:ext cx="2636837" cy="3192462"/>
          </a:xfrm>
          <a:prstGeom prst="rect">
            <a:avLst/>
          </a:prstGeom>
          <a:noFill/>
          <a:ln w="9525">
            <a:solidFill>
              <a:schemeClr val="tx1"/>
            </a:solidFill>
            <a:miter lim="800000"/>
            <a:headEnd/>
            <a:tailEnd/>
          </a:ln>
        </p:spPr>
      </p:pic>
      <p:sp>
        <p:nvSpPr>
          <p:cNvPr id="113670" name="Rectangle 6"/>
          <p:cNvSpPr>
            <a:spLocks noChangeArrowheads="1"/>
          </p:cNvSpPr>
          <p:nvPr/>
        </p:nvSpPr>
        <p:spPr bwMode="auto">
          <a:xfrm>
            <a:off x="4918075" y="1562100"/>
            <a:ext cx="3800475" cy="800100"/>
          </a:xfrm>
          <a:prstGeom prst="rect">
            <a:avLst/>
          </a:prstGeom>
          <a:noFill/>
          <a:ln w="9525">
            <a:solidFill>
              <a:schemeClr val="tx1"/>
            </a:solidFill>
            <a:miter lim="800000"/>
            <a:headEnd/>
            <a:tailEnd/>
          </a:ln>
          <a:effectLst/>
        </p:spPr>
        <p:txBody>
          <a:bodyPr wrap="none" anchor="ctr"/>
          <a:lstStyle/>
          <a:p>
            <a:endParaRPr lang="en-US"/>
          </a:p>
        </p:txBody>
      </p:sp>
      <p:sp>
        <p:nvSpPr>
          <p:cNvPr id="113671" name="Rectangle 7"/>
          <p:cNvSpPr>
            <a:spLocks noChangeArrowheads="1"/>
          </p:cNvSpPr>
          <p:nvPr/>
        </p:nvSpPr>
        <p:spPr bwMode="auto">
          <a:xfrm>
            <a:off x="769938" y="1562100"/>
            <a:ext cx="3455987" cy="800100"/>
          </a:xfrm>
          <a:prstGeom prst="rect">
            <a:avLst/>
          </a:prstGeom>
          <a:no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43988827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sz="half" idx="1"/>
          </p:nvPr>
        </p:nvSpPr>
        <p:spPr>
          <a:xfrm>
            <a:off x="533400" y="1066800"/>
            <a:ext cx="8305800" cy="685800"/>
          </a:xfrm>
        </p:spPr>
        <p:txBody>
          <a:bodyPr/>
          <a:lstStyle/>
          <a:p>
            <a:r>
              <a:rPr lang="en-US" sz="1800" dirty="0" smtClean="0"/>
              <a:t>Search multiple heterogeneous data sources simultaneously regardless of semantic or structural differences between them</a:t>
            </a:r>
          </a:p>
          <a:p>
            <a:pPr>
              <a:buFontTx/>
              <a:buNone/>
            </a:pPr>
            <a:endParaRPr lang="en-US" sz="1800" dirty="0" smtClean="0"/>
          </a:p>
        </p:txBody>
      </p:sp>
      <p:grpSp>
        <p:nvGrpSpPr>
          <p:cNvPr id="2" name="Group 3"/>
          <p:cNvGrpSpPr>
            <a:grpSpLocks/>
          </p:cNvGrpSpPr>
          <p:nvPr/>
        </p:nvGrpSpPr>
        <p:grpSpPr bwMode="auto">
          <a:xfrm>
            <a:off x="3810000" y="3657600"/>
            <a:ext cx="1066800" cy="1066800"/>
            <a:chOff x="2400" y="2400"/>
            <a:chExt cx="672" cy="672"/>
          </a:xfrm>
        </p:grpSpPr>
        <p:sp>
          <p:nvSpPr>
            <p:cNvPr id="32862" name="Oval 4"/>
            <p:cNvSpPr>
              <a:spLocks noChangeArrowheads="1"/>
            </p:cNvSpPr>
            <p:nvPr/>
          </p:nvSpPr>
          <p:spPr bwMode="auto">
            <a:xfrm>
              <a:off x="2400" y="2400"/>
              <a:ext cx="672" cy="672"/>
            </a:xfrm>
            <a:prstGeom prst="ellipse">
              <a:avLst/>
            </a:prstGeom>
            <a:solidFill>
              <a:srgbClr val="FF9900"/>
            </a:solidFill>
            <a:ln w="9525">
              <a:solidFill>
                <a:schemeClr val="tx1"/>
              </a:solidFill>
              <a:round/>
              <a:headEnd/>
              <a:tailEnd/>
            </a:ln>
          </p:spPr>
          <p:txBody>
            <a:bodyPr wrap="none" anchor="ctr"/>
            <a:lstStyle/>
            <a:p>
              <a:endParaRPr lang="en-US">
                <a:latin typeface="Calibri" pitchFamily="34" charset="0"/>
              </a:endParaRPr>
            </a:p>
          </p:txBody>
        </p:sp>
        <p:pic>
          <p:nvPicPr>
            <p:cNvPr id="32863" name="Picture 5" descr="j0195384"/>
            <p:cNvPicPr>
              <a:picLocks noChangeAspect="1" noChangeArrowheads="1"/>
            </p:cNvPicPr>
            <p:nvPr/>
          </p:nvPicPr>
          <p:blipFill>
            <a:blip r:embed="rId3" cstate="print"/>
            <a:srcRect/>
            <a:stretch>
              <a:fillRect/>
            </a:stretch>
          </p:blipFill>
          <p:spPr bwMode="auto">
            <a:xfrm>
              <a:off x="2545" y="2544"/>
              <a:ext cx="394" cy="402"/>
            </a:xfrm>
            <a:prstGeom prst="rect">
              <a:avLst/>
            </a:prstGeom>
            <a:noFill/>
            <a:ln w="9525">
              <a:noFill/>
              <a:miter lim="800000"/>
              <a:headEnd/>
              <a:tailEnd/>
            </a:ln>
          </p:spPr>
        </p:pic>
      </p:grpSp>
      <p:sp>
        <p:nvSpPr>
          <p:cNvPr id="32772" name="Rectangle 6"/>
          <p:cNvSpPr>
            <a:spLocks noChangeArrowheads="1"/>
          </p:cNvSpPr>
          <p:nvPr/>
        </p:nvSpPr>
        <p:spPr bwMode="auto">
          <a:xfrm>
            <a:off x="457200" y="228600"/>
            <a:ext cx="4648200" cy="639763"/>
          </a:xfrm>
          <a:prstGeom prst="rect">
            <a:avLst/>
          </a:prstGeom>
          <a:noFill/>
          <a:ln w="9525">
            <a:noFill/>
            <a:miter lim="800000"/>
            <a:headEnd/>
            <a:tailEnd/>
          </a:ln>
        </p:spPr>
        <p:txBody>
          <a:bodyPr lIns="91430" tIns="45715" rIns="91430" bIns="45715" anchor="ctr"/>
          <a:lstStyle/>
          <a:p>
            <a:r>
              <a:rPr lang="en-US" sz="3200">
                <a:solidFill>
                  <a:schemeClr val="tx2"/>
                </a:solidFill>
                <a:latin typeface="Calibri" pitchFamily="34" charset="0"/>
              </a:rPr>
              <a:t>Data Searching</a:t>
            </a:r>
          </a:p>
        </p:txBody>
      </p:sp>
      <p:grpSp>
        <p:nvGrpSpPr>
          <p:cNvPr id="3" name="Group 7"/>
          <p:cNvGrpSpPr>
            <a:grpSpLocks/>
          </p:cNvGrpSpPr>
          <p:nvPr/>
        </p:nvGrpSpPr>
        <p:grpSpPr bwMode="auto">
          <a:xfrm>
            <a:off x="1219200" y="2438400"/>
            <a:ext cx="1905000" cy="762000"/>
            <a:chOff x="768" y="1536"/>
            <a:chExt cx="1201" cy="480"/>
          </a:xfrm>
        </p:grpSpPr>
        <p:sp>
          <p:nvSpPr>
            <p:cNvPr id="32858" name="AutoShape 8"/>
            <p:cNvSpPr>
              <a:spLocks noChangeArrowheads="1"/>
            </p:cNvSpPr>
            <p:nvPr/>
          </p:nvSpPr>
          <p:spPr bwMode="auto">
            <a:xfrm>
              <a:off x="768" y="1536"/>
              <a:ext cx="384" cy="480"/>
            </a:xfrm>
            <a:prstGeom prst="can">
              <a:avLst>
                <a:gd name="adj" fmla="val 31250"/>
              </a:avLst>
            </a:prstGeom>
            <a:solidFill>
              <a:srgbClr val="C0C0C0"/>
            </a:solidFill>
            <a:ln w="9525">
              <a:solidFill>
                <a:schemeClr val="tx1"/>
              </a:solidFill>
              <a:round/>
              <a:headEnd/>
              <a:tailEnd/>
            </a:ln>
          </p:spPr>
          <p:txBody>
            <a:bodyPr wrap="none" anchor="ctr"/>
            <a:lstStyle/>
            <a:p>
              <a:endParaRPr lang="en-US">
                <a:latin typeface="Calibri" pitchFamily="34" charset="0"/>
              </a:endParaRPr>
            </a:p>
          </p:txBody>
        </p:sp>
        <p:grpSp>
          <p:nvGrpSpPr>
            <p:cNvPr id="4" name="Group 9"/>
            <p:cNvGrpSpPr>
              <a:grpSpLocks/>
            </p:cNvGrpSpPr>
            <p:nvPr/>
          </p:nvGrpSpPr>
          <p:grpSpPr bwMode="auto">
            <a:xfrm>
              <a:off x="769" y="1680"/>
              <a:ext cx="1200" cy="192"/>
              <a:chOff x="961" y="2822"/>
              <a:chExt cx="1200" cy="192"/>
            </a:xfrm>
          </p:grpSpPr>
          <p:pic>
            <p:nvPicPr>
              <p:cNvPr id="32860" name="Picture 10" descr="USGS Science for a changing world">
                <a:hlinkClick r:id="rId4"/>
              </p:cNvPr>
              <p:cNvPicPr>
                <a:picLocks noChangeAspect="1" noChangeArrowheads="1"/>
              </p:cNvPicPr>
              <p:nvPr/>
            </p:nvPicPr>
            <p:blipFill>
              <a:blip r:embed="rId5" cstate="print"/>
              <a:srcRect/>
              <a:stretch>
                <a:fillRect/>
              </a:stretch>
            </p:blipFill>
            <p:spPr bwMode="auto">
              <a:xfrm>
                <a:off x="961" y="2832"/>
                <a:ext cx="1200" cy="181"/>
              </a:xfrm>
              <a:prstGeom prst="rect">
                <a:avLst/>
              </a:prstGeom>
              <a:noFill/>
              <a:ln w="9525">
                <a:noFill/>
                <a:miter lim="800000"/>
                <a:headEnd/>
                <a:tailEnd/>
              </a:ln>
            </p:spPr>
          </p:pic>
          <p:sp>
            <p:nvSpPr>
              <p:cNvPr id="32861" name="Text Box 11"/>
              <p:cNvSpPr txBox="1">
                <a:spLocks noChangeArrowheads="1"/>
              </p:cNvSpPr>
              <p:nvPr/>
            </p:nvSpPr>
            <p:spPr bwMode="auto">
              <a:xfrm>
                <a:off x="1569" y="2822"/>
                <a:ext cx="409" cy="192"/>
              </a:xfrm>
              <a:prstGeom prst="rect">
                <a:avLst/>
              </a:prstGeom>
              <a:noFill/>
              <a:ln w="9525">
                <a:noFill/>
                <a:miter lim="800000"/>
                <a:headEnd/>
                <a:tailEnd/>
              </a:ln>
            </p:spPr>
            <p:txBody>
              <a:bodyPr wrap="none" lIns="91430" tIns="45715" rIns="91430" bIns="45715">
                <a:spAutoFit/>
              </a:bodyPr>
              <a:lstStyle/>
              <a:p>
                <a:pPr defTabSz="457200"/>
                <a:r>
                  <a:rPr lang="en-US" sz="1400" b="1">
                    <a:solidFill>
                      <a:schemeClr val="bg1"/>
                    </a:solidFill>
                    <a:latin typeface="Calibri" pitchFamily="34" charset="0"/>
                    <a:ea typeface="Arial Unicode MS" pitchFamily="34" charset="-128"/>
                    <a:cs typeface="Arial Unicode MS" pitchFamily="34" charset="-128"/>
                  </a:rPr>
                  <a:t>NWIS</a:t>
                </a:r>
              </a:p>
            </p:txBody>
          </p:sp>
        </p:grpSp>
      </p:grpSp>
      <p:grpSp>
        <p:nvGrpSpPr>
          <p:cNvPr id="5" name="Group 12"/>
          <p:cNvGrpSpPr>
            <a:grpSpLocks/>
          </p:cNvGrpSpPr>
          <p:nvPr/>
        </p:nvGrpSpPr>
        <p:grpSpPr bwMode="auto">
          <a:xfrm>
            <a:off x="990600" y="4724400"/>
            <a:ext cx="1981200" cy="762000"/>
            <a:chOff x="624" y="2976"/>
            <a:chExt cx="1248" cy="480"/>
          </a:xfrm>
        </p:grpSpPr>
        <p:sp>
          <p:nvSpPr>
            <p:cNvPr id="32856" name="AutoShape 13"/>
            <p:cNvSpPr>
              <a:spLocks noChangeArrowheads="1"/>
            </p:cNvSpPr>
            <p:nvPr/>
          </p:nvSpPr>
          <p:spPr bwMode="auto">
            <a:xfrm>
              <a:off x="624" y="2976"/>
              <a:ext cx="384" cy="480"/>
            </a:xfrm>
            <a:prstGeom prst="can">
              <a:avLst>
                <a:gd name="adj" fmla="val 31250"/>
              </a:avLst>
            </a:prstGeom>
            <a:solidFill>
              <a:srgbClr val="C0C0C0"/>
            </a:solidFill>
            <a:ln w="9525">
              <a:solidFill>
                <a:schemeClr val="tx1"/>
              </a:solidFill>
              <a:round/>
              <a:headEnd/>
              <a:tailEnd/>
            </a:ln>
          </p:spPr>
          <p:txBody>
            <a:bodyPr wrap="none" anchor="ctr"/>
            <a:lstStyle/>
            <a:p>
              <a:endParaRPr lang="en-US">
                <a:latin typeface="Calibri" pitchFamily="34" charset="0"/>
              </a:endParaRPr>
            </a:p>
          </p:txBody>
        </p:sp>
        <p:pic>
          <p:nvPicPr>
            <p:cNvPr id="32857" name="Picture 14" descr="AmeriFlux website">
              <a:hlinkClick r:id="rId6"/>
            </p:cNvPr>
            <p:cNvPicPr>
              <a:picLocks noChangeAspect="1" noChangeArrowheads="1"/>
            </p:cNvPicPr>
            <p:nvPr/>
          </p:nvPicPr>
          <p:blipFill>
            <a:blip r:embed="rId7" cstate="print"/>
            <a:srcRect/>
            <a:stretch>
              <a:fillRect/>
            </a:stretch>
          </p:blipFill>
          <p:spPr bwMode="auto">
            <a:xfrm>
              <a:off x="624" y="3168"/>
              <a:ext cx="1248" cy="167"/>
            </a:xfrm>
            <a:prstGeom prst="rect">
              <a:avLst/>
            </a:prstGeom>
            <a:noFill/>
            <a:ln w="9525">
              <a:noFill/>
              <a:miter lim="800000"/>
              <a:headEnd/>
              <a:tailEnd/>
            </a:ln>
          </p:spPr>
        </p:pic>
      </p:grpSp>
      <p:grpSp>
        <p:nvGrpSpPr>
          <p:cNvPr id="6" name="Group 15"/>
          <p:cNvGrpSpPr>
            <a:grpSpLocks/>
          </p:cNvGrpSpPr>
          <p:nvPr/>
        </p:nvGrpSpPr>
        <p:grpSpPr bwMode="auto">
          <a:xfrm>
            <a:off x="3276600" y="5715000"/>
            <a:ext cx="2209800" cy="762000"/>
            <a:chOff x="2064" y="3600"/>
            <a:chExt cx="1392" cy="480"/>
          </a:xfrm>
        </p:grpSpPr>
        <p:sp>
          <p:nvSpPr>
            <p:cNvPr id="32854" name="AutoShape 16"/>
            <p:cNvSpPr>
              <a:spLocks noChangeArrowheads="1"/>
            </p:cNvSpPr>
            <p:nvPr/>
          </p:nvSpPr>
          <p:spPr bwMode="auto">
            <a:xfrm>
              <a:off x="2064" y="3600"/>
              <a:ext cx="384" cy="480"/>
            </a:xfrm>
            <a:prstGeom prst="can">
              <a:avLst>
                <a:gd name="adj" fmla="val 31250"/>
              </a:avLst>
            </a:prstGeom>
            <a:solidFill>
              <a:srgbClr val="C0C0C0"/>
            </a:solidFill>
            <a:ln w="9525">
              <a:solidFill>
                <a:schemeClr val="tx1"/>
              </a:solidFill>
              <a:round/>
              <a:headEnd/>
              <a:tailEnd/>
            </a:ln>
          </p:spPr>
          <p:txBody>
            <a:bodyPr wrap="none" anchor="ctr"/>
            <a:lstStyle/>
            <a:p>
              <a:endParaRPr lang="en-US">
                <a:latin typeface="Calibri" pitchFamily="34" charset="0"/>
              </a:endParaRPr>
            </a:p>
          </p:txBody>
        </p:sp>
        <p:pic>
          <p:nvPicPr>
            <p:cNvPr id="32855" name="Picture 17" descr="Banner"/>
            <p:cNvPicPr>
              <a:picLocks noChangeAspect="1" noChangeArrowheads="1"/>
            </p:cNvPicPr>
            <p:nvPr/>
          </p:nvPicPr>
          <p:blipFill>
            <a:blip r:embed="rId8" cstate="print"/>
            <a:srcRect/>
            <a:stretch>
              <a:fillRect/>
            </a:stretch>
          </p:blipFill>
          <p:spPr bwMode="auto">
            <a:xfrm>
              <a:off x="2064" y="3792"/>
              <a:ext cx="1392" cy="183"/>
            </a:xfrm>
            <a:prstGeom prst="rect">
              <a:avLst/>
            </a:prstGeom>
            <a:noFill/>
            <a:ln w="9525">
              <a:noFill/>
              <a:miter lim="800000"/>
              <a:headEnd/>
              <a:tailEnd/>
            </a:ln>
          </p:spPr>
        </p:pic>
      </p:grpSp>
      <p:grpSp>
        <p:nvGrpSpPr>
          <p:cNvPr id="7" name="Group 18"/>
          <p:cNvGrpSpPr>
            <a:grpSpLocks/>
          </p:cNvGrpSpPr>
          <p:nvPr/>
        </p:nvGrpSpPr>
        <p:grpSpPr bwMode="auto">
          <a:xfrm>
            <a:off x="6096000" y="5105400"/>
            <a:ext cx="919163" cy="762000"/>
            <a:chOff x="3840" y="3216"/>
            <a:chExt cx="579" cy="480"/>
          </a:xfrm>
        </p:grpSpPr>
        <p:sp>
          <p:nvSpPr>
            <p:cNvPr id="32850" name="AutoShape 19"/>
            <p:cNvSpPr>
              <a:spLocks noChangeArrowheads="1"/>
            </p:cNvSpPr>
            <p:nvPr/>
          </p:nvSpPr>
          <p:spPr bwMode="auto">
            <a:xfrm>
              <a:off x="3840" y="3216"/>
              <a:ext cx="384" cy="480"/>
            </a:xfrm>
            <a:prstGeom prst="can">
              <a:avLst>
                <a:gd name="adj" fmla="val 31250"/>
              </a:avLst>
            </a:prstGeom>
            <a:solidFill>
              <a:srgbClr val="C0C0C0"/>
            </a:solidFill>
            <a:ln w="9525">
              <a:solidFill>
                <a:schemeClr val="tx1"/>
              </a:solidFill>
              <a:round/>
              <a:headEnd/>
              <a:tailEnd/>
            </a:ln>
          </p:spPr>
          <p:txBody>
            <a:bodyPr wrap="none" anchor="ctr"/>
            <a:lstStyle/>
            <a:p>
              <a:endParaRPr lang="en-US">
                <a:latin typeface="Calibri" pitchFamily="34" charset="0"/>
              </a:endParaRPr>
            </a:p>
          </p:txBody>
        </p:sp>
        <p:grpSp>
          <p:nvGrpSpPr>
            <p:cNvPr id="8" name="Group 20"/>
            <p:cNvGrpSpPr>
              <a:grpSpLocks/>
            </p:cNvGrpSpPr>
            <p:nvPr/>
          </p:nvGrpSpPr>
          <p:grpSpPr bwMode="auto">
            <a:xfrm>
              <a:off x="3840" y="3264"/>
              <a:ext cx="579" cy="413"/>
              <a:chOff x="3888" y="3072"/>
              <a:chExt cx="579" cy="413"/>
            </a:xfrm>
          </p:grpSpPr>
          <p:pic>
            <p:nvPicPr>
              <p:cNvPr id="32852" name="Picture 21" descr="NCEP">
                <a:hlinkClick r:id="rId9"/>
              </p:cNvPr>
              <p:cNvPicPr>
                <a:picLocks noChangeAspect="1" noChangeArrowheads="1"/>
              </p:cNvPicPr>
              <p:nvPr/>
            </p:nvPicPr>
            <p:blipFill>
              <a:blip r:embed="rId10" cstate="print"/>
              <a:srcRect/>
              <a:stretch>
                <a:fillRect/>
              </a:stretch>
            </p:blipFill>
            <p:spPr bwMode="auto">
              <a:xfrm>
                <a:off x="3888" y="3072"/>
                <a:ext cx="579" cy="338"/>
              </a:xfrm>
              <a:prstGeom prst="rect">
                <a:avLst/>
              </a:prstGeom>
              <a:noFill/>
              <a:ln w="9525">
                <a:noFill/>
                <a:miter lim="800000"/>
                <a:headEnd/>
                <a:tailEnd/>
              </a:ln>
            </p:spPr>
          </p:pic>
          <p:sp>
            <p:nvSpPr>
              <p:cNvPr id="32853" name="Text Box 22"/>
              <p:cNvSpPr txBox="1">
                <a:spLocks noChangeArrowheads="1"/>
              </p:cNvSpPr>
              <p:nvPr/>
            </p:nvSpPr>
            <p:spPr bwMode="auto">
              <a:xfrm>
                <a:off x="3984" y="3312"/>
                <a:ext cx="392" cy="173"/>
              </a:xfrm>
              <a:prstGeom prst="rect">
                <a:avLst/>
              </a:prstGeom>
              <a:noFill/>
              <a:ln w="9525">
                <a:noFill/>
                <a:miter lim="800000"/>
                <a:headEnd/>
                <a:tailEnd/>
              </a:ln>
            </p:spPr>
            <p:txBody>
              <a:bodyPr wrap="none" lIns="91430" tIns="45715" rIns="91430" bIns="45715">
                <a:spAutoFit/>
              </a:bodyPr>
              <a:lstStyle/>
              <a:p>
                <a:pPr defTabSz="457200"/>
                <a:r>
                  <a:rPr lang="en-US" sz="1200" b="1">
                    <a:latin typeface="Calibri" pitchFamily="34" charset="0"/>
                    <a:ea typeface="Arial Unicode MS" pitchFamily="34" charset="-128"/>
                    <a:cs typeface="Arial Unicode MS" pitchFamily="34" charset="-128"/>
                  </a:rPr>
                  <a:t>NARR</a:t>
                </a:r>
              </a:p>
            </p:txBody>
          </p:sp>
        </p:grpSp>
      </p:grpSp>
      <p:grpSp>
        <p:nvGrpSpPr>
          <p:cNvPr id="9" name="Group 23"/>
          <p:cNvGrpSpPr>
            <a:grpSpLocks/>
          </p:cNvGrpSpPr>
          <p:nvPr/>
        </p:nvGrpSpPr>
        <p:grpSpPr bwMode="auto">
          <a:xfrm>
            <a:off x="5410200" y="2438400"/>
            <a:ext cx="2362200" cy="762000"/>
            <a:chOff x="3408" y="1536"/>
            <a:chExt cx="1488" cy="480"/>
          </a:xfrm>
        </p:grpSpPr>
        <p:sp>
          <p:nvSpPr>
            <p:cNvPr id="32848" name="AutoShape 24"/>
            <p:cNvSpPr>
              <a:spLocks noChangeArrowheads="1"/>
            </p:cNvSpPr>
            <p:nvPr/>
          </p:nvSpPr>
          <p:spPr bwMode="auto">
            <a:xfrm>
              <a:off x="3408" y="1536"/>
              <a:ext cx="384" cy="480"/>
            </a:xfrm>
            <a:prstGeom prst="can">
              <a:avLst>
                <a:gd name="adj" fmla="val 31250"/>
              </a:avLst>
            </a:prstGeom>
            <a:solidFill>
              <a:srgbClr val="C0C0C0"/>
            </a:solidFill>
            <a:ln w="9525">
              <a:solidFill>
                <a:schemeClr val="tx1"/>
              </a:solidFill>
              <a:round/>
              <a:headEnd/>
              <a:tailEnd/>
            </a:ln>
          </p:spPr>
          <p:txBody>
            <a:bodyPr wrap="none" anchor="ctr"/>
            <a:lstStyle/>
            <a:p>
              <a:endParaRPr lang="en-US">
                <a:latin typeface="Calibri" pitchFamily="34" charset="0"/>
              </a:endParaRPr>
            </a:p>
          </p:txBody>
        </p:sp>
        <p:pic>
          <p:nvPicPr>
            <p:cNvPr id="32849" name="Picture 25" descr="Goddard Space Flight Center"/>
            <p:cNvPicPr>
              <a:picLocks noChangeAspect="1" noChangeArrowheads="1"/>
            </p:cNvPicPr>
            <p:nvPr/>
          </p:nvPicPr>
          <p:blipFill>
            <a:blip r:embed="rId11" cstate="print"/>
            <a:srcRect/>
            <a:stretch>
              <a:fillRect/>
            </a:stretch>
          </p:blipFill>
          <p:spPr bwMode="auto">
            <a:xfrm>
              <a:off x="3408" y="1680"/>
              <a:ext cx="1488" cy="204"/>
            </a:xfrm>
            <a:prstGeom prst="rect">
              <a:avLst/>
            </a:prstGeom>
            <a:noFill/>
            <a:ln w="9525">
              <a:noFill/>
              <a:miter lim="800000"/>
              <a:headEnd/>
              <a:tailEnd/>
            </a:ln>
          </p:spPr>
        </p:pic>
      </p:grpSp>
      <p:grpSp>
        <p:nvGrpSpPr>
          <p:cNvPr id="10" name="Group 26"/>
          <p:cNvGrpSpPr>
            <a:grpSpLocks/>
          </p:cNvGrpSpPr>
          <p:nvPr/>
        </p:nvGrpSpPr>
        <p:grpSpPr bwMode="auto">
          <a:xfrm>
            <a:off x="3581400" y="1676400"/>
            <a:ext cx="1171575" cy="1038225"/>
            <a:chOff x="2256" y="1056"/>
            <a:chExt cx="738" cy="654"/>
          </a:xfrm>
        </p:grpSpPr>
        <p:sp>
          <p:nvSpPr>
            <p:cNvPr id="32844" name="AutoShape 27"/>
            <p:cNvSpPr>
              <a:spLocks noChangeArrowheads="1"/>
            </p:cNvSpPr>
            <p:nvPr/>
          </p:nvSpPr>
          <p:spPr bwMode="auto">
            <a:xfrm>
              <a:off x="2256" y="1056"/>
              <a:ext cx="384" cy="480"/>
            </a:xfrm>
            <a:prstGeom prst="can">
              <a:avLst>
                <a:gd name="adj" fmla="val 31250"/>
              </a:avLst>
            </a:prstGeom>
            <a:solidFill>
              <a:srgbClr val="C0C0C0"/>
            </a:solidFill>
            <a:ln w="9525">
              <a:solidFill>
                <a:schemeClr val="tx1"/>
              </a:solidFill>
              <a:round/>
              <a:headEnd/>
              <a:tailEnd/>
            </a:ln>
          </p:spPr>
          <p:txBody>
            <a:bodyPr wrap="none" anchor="ctr"/>
            <a:lstStyle/>
            <a:p>
              <a:endParaRPr lang="en-US">
                <a:latin typeface="Calibri" pitchFamily="34" charset="0"/>
              </a:endParaRPr>
            </a:p>
          </p:txBody>
        </p:sp>
        <p:grpSp>
          <p:nvGrpSpPr>
            <p:cNvPr id="11" name="Group 28"/>
            <p:cNvGrpSpPr>
              <a:grpSpLocks/>
            </p:cNvGrpSpPr>
            <p:nvPr/>
          </p:nvGrpSpPr>
          <p:grpSpPr bwMode="auto">
            <a:xfrm>
              <a:off x="2304" y="1152"/>
              <a:ext cx="690" cy="558"/>
              <a:chOff x="2208" y="1152"/>
              <a:chExt cx="690" cy="558"/>
            </a:xfrm>
          </p:grpSpPr>
          <p:pic>
            <p:nvPicPr>
              <p:cNvPr id="32846" name="Picture 29" descr="Get Data">
                <a:hlinkClick r:id="rId12"/>
              </p:cNvPr>
              <p:cNvPicPr>
                <a:picLocks noChangeAspect="1" noChangeArrowheads="1"/>
              </p:cNvPicPr>
              <p:nvPr/>
            </p:nvPicPr>
            <p:blipFill>
              <a:blip r:embed="rId13" cstate="print"/>
              <a:srcRect/>
              <a:stretch>
                <a:fillRect/>
              </a:stretch>
            </p:blipFill>
            <p:spPr bwMode="auto">
              <a:xfrm>
                <a:off x="2448" y="1152"/>
                <a:ext cx="450" cy="558"/>
              </a:xfrm>
              <a:prstGeom prst="rect">
                <a:avLst/>
              </a:prstGeom>
              <a:noFill/>
              <a:ln w="9525">
                <a:noFill/>
                <a:miter lim="800000"/>
                <a:headEnd/>
                <a:tailEnd/>
              </a:ln>
            </p:spPr>
          </p:pic>
          <p:pic>
            <p:nvPicPr>
              <p:cNvPr id="32847" name="Picture 30" descr="United States Environmental Protection Agency">
                <a:hlinkClick r:id="rId14"/>
              </p:cNvPr>
              <p:cNvPicPr>
                <a:picLocks noChangeAspect="1" noChangeArrowheads="1"/>
              </p:cNvPicPr>
              <p:nvPr/>
            </p:nvPicPr>
            <p:blipFill>
              <a:blip r:embed="rId15" cstate="print"/>
              <a:srcRect/>
              <a:stretch>
                <a:fillRect/>
              </a:stretch>
            </p:blipFill>
            <p:spPr bwMode="auto">
              <a:xfrm>
                <a:off x="2208" y="1152"/>
                <a:ext cx="336" cy="326"/>
              </a:xfrm>
              <a:prstGeom prst="rect">
                <a:avLst/>
              </a:prstGeom>
              <a:noFill/>
              <a:ln w="9525">
                <a:noFill/>
                <a:miter lim="800000"/>
                <a:headEnd/>
                <a:tailEnd/>
              </a:ln>
            </p:spPr>
          </p:pic>
        </p:grpSp>
      </p:grpSp>
      <p:grpSp>
        <p:nvGrpSpPr>
          <p:cNvPr id="12" name="Group 31"/>
          <p:cNvGrpSpPr>
            <a:grpSpLocks/>
          </p:cNvGrpSpPr>
          <p:nvPr/>
        </p:nvGrpSpPr>
        <p:grpSpPr bwMode="auto">
          <a:xfrm>
            <a:off x="685800" y="3429000"/>
            <a:ext cx="1906588" cy="762000"/>
            <a:chOff x="432" y="2160"/>
            <a:chExt cx="1201" cy="480"/>
          </a:xfrm>
        </p:grpSpPr>
        <p:sp>
          <p:nvSpPr>
            <p:cNvPr id="32840" name="AutoShape 32"/>
            <p:cNvSpPr>
              <a:spLocks noChangeArrowheads="1"/>
            </p:cNvSpPr>
            <p:nvPr/>
          </p:nvSpPr>
          <p:spPr bwMode="auto">
            <a:xfrm>
              <a:off x="432" y="2160"/>
              <a:ext cx="384" cy="480"/>
            </a:xfrm>
            <a:prstGeom prst="can">
              <a:avLst>
                <a:gd name="adj" fmla="val 31250"/>
              </a:avLst>
            </a:prstGeom>
            <a:solidFill>
              <a:srgbClr val="C0C0C0"/>
            </a:solidFill>
            <a:ln w="9525">
              <a:solidFill>
                <a:schemeClr val="tx1"/>
              </a:solidFill>
              <a:round/>
              <a:headEnd/>
              <a:tailEnd/>
            </a:ln>
          </p:spPr>
          <p:txBody>
            <a:bodyPr wrap="none" anchor="ctr"/>
            <a:lstStyle/>
            <a:p>
              <a:endParaRPr lang="en-US">
                <a:latin typeface="Calibri" pitchFamily="34" charset="0"/>
              </a:endParaRPr>
            </a:p>
          </p:txBody>
        </p:sp>
        <p:grpSp>
          <p:nvGrpSpPr>
            <p:cNvPr id="13" name="Group 33"/>
            <p:cNvGrpSpPr>
              <a:grpSpLocks/>
            </p:cNvGrpSpPr>
            <p:nvPr/>
          </p:nvGrpSpPr>
          <p:grpSpPr bwMode="auto">
            <a:xfrm>
              <a:off x="433" y="2352"/>
              <a:ext cx="1200" cy="192"/>
              <a:chOff x="673" y="2016"/>
              <a:chExt cx="1200" cy="192"/>
            </a:xfrm>
          </p:grpSpPr>
          <p:pic>
            <p:nvPicPr>
              <p:cNvPr id="32842" name="Picture 34" descr="USGS Science for a changing world">
                <a:hlinkClick r:id="rId4"/>
              </p:cNvPr>
              <p:cNvPicPr>
                <a:picLocks noChangeAspect="1" noChangeArrowheads="1"/>
              </p:cNvPicPr>
              <p:nvPr/>
            </p:nvPicPr>
            <p:blipFill>
              <a:blip r:embed="rId5" cstate="print"/>
              <a:srcRect/>
              <a:stretch>
                <a:fillRect/>
              </a:stretch>
            </p:blipFill>
            <p:spPr bwMode="auto">
              <a:xfrm>
                <a:off x="673" y="2026"/>
                <a:ext cx="1200" cy="181"/>
              </a:xfrm>
              <a:prstGeom prst="rect">
                <a:avLst/>
              </a:prstGeom>
              <a:noFill/>
              <a:ln w="9525">
                <a:noFill/>
                <a:miter lim="800000"/>
                <a:headEnd/>
                <a:tailEnd/>
              </a:ln>
            </p:spPr>
          </p:pic>
          <p:sp>
            <p:nvSpPr>
              <p:cNvPr id="32843" name="Text Box 35"/>
              <p:cNvSpPr txBox="1">
                <a:spLocks noChangeArrowheads="1"/>
              </p:cNvSpPr>
              <p:nvPr/>
            </p:nvSpPr>
            <p:spPr bwMode="auto">
              <a:xfrm>
                <a:off x="1281" y="2016"/>
                <a:ext cx="552" cy="192"/>
              </a:xfrm>
              <a:prstGeom prst="rect">
                <a:avLst/>
              </a:prstGeom>
              <a:noFill/>
              <a:ln w="9525">
                <a:noFill/>
                <a:miter lim="800000"/>
                <a:headEnd/>
                <a:tailEnd/>
              </a:ln>
            </p:spPr>
            <p:txBody>
              <a:bodyPr wrap="none" lIns="91430" tIns="45715" rIns="91430" bIns="45715">
                <a:spAutoFit/>
              </a:bodyPr>
              <a:lstStyle/>
              <a:p>
                <a:pPr defTabSz="457200"/>
                <a:r>
                  <a:rPr lang="en-US" sz="1400" b="1">
                    <a:solidFill>
                      <a:schemeClr val="bg1"/>
                    </a:solidFill>
                    <a:latin typeface="Calibri" pitchFamily="34" charset="0"/>
                    <a:ea typeface="Arial Unicode MS" pitchFamily="34" charset="-128"/>
                    <a:cs typeface="Arial Unicode MS" pitchFamily="34" charset="-128"/>
                  </a:rPr>
                  <a:t>NAWQA</a:t>
                </a:r>
              </a:p>
            </p:txBody>
          </p:sp>
        </p:grpSp>
      </p:grpSp>
      <p:grpSp>
        <p:nvGrpSpPr>
          <p:cNvPr id="14" name="Group 36"/>
          <p:cNvGrpSpPr>
            <a:grpSpLocks/>
          </p:cNvGrpSpPr>
          <p:nvPr/>
        </p:nvGrpSpPr>
        <p:grpSpPr bwMode="auto">
          <a:xfrm>
            <a:off x="6019800" y="3429000"/>
            <a:ext cx="2620963" cy="1381125"/>
            <a:chOff x="3792" y="2160"/>
            <a:chExt cx="1651" cy="870"/>
          </a:xfrm>
        </p:grpSpPr>
        <p:sp>
          <p:nvSpPr>
            <p:cNvPr id="32831" name="AutoShape 37"/>
            <p:cNvSpPr>
              <a:spLocks noChangeArrowheads="1"/>
            </p:cNvSpPr>
            <p:nvPr/>
          </p:nvSpPr>
          <p:spPr bwMode="auto">
            <a:xfrm>
              <a:off x="3792" y="2160"/>
              <a:ext cx="384" cy="480"/>
            </a:xfrm>
            <a:prstGeom prst="can">
              <a:avLst>
                <a:gd name="adj" fmla="val 31250"/>
              </a:avLst>
            </a:prstGeom>
            <a:solidFill>
              <a:srgbClr val="C0C0C0"/>
            </a:solidFill>
            <a:ln w="9525">
              <a:solidFill>
                <a:schemeClr val="tx1"/>
              </a:solidFill>
              <a:round/>
              <a:headEnd/>
              <a:tailEnd/>
            </a:ln>
          </p:spPr>
          <p:txBody>
            <a:bodyPr wrap="none" anchor="ctr"/>
            <a:lstStyle/>
            <a:p>
              <a:endParaRPr lang="en-US">
                <a:latin typeface="Calibri" pitchFamily="34" charset="0"/>
              </a:endParaRPr>
            </a:p>
          </p:txBody>
        </p:sp>
        <p:grpSp>
          <p:nvGrpSpPr>
            <p:cNvPr id="15" name="Group 38"/>
            <p:cNvGrpSpPr>
              <a:grpSpLocks/>
            </p:cNvGrpSpPr>
            <p:nvPr/>
          </p:nvGrpSpPr>
          <p:grpSpPr bwMode="auto">
            <a:xfrm>
              <a:off x="3792" y="2352"/>
              <a:ext cx="1651" cy="678"/>
              <a:chOff x="3792" y="2352"/>
              <a:chExt cx="1651" cy="678"/>
            </a:xfrm>
          </p:grpSpPr>
          <p:grpSp>
            <p:nvGrpSpPr>
              <p:cNvPr id="16" name="Group 39"/>
              <p:cNvGrpSpPr>
                <a:grpSpLocks/>
              </p:cNvGrpSpPr>
              <p:nvPr/>
            </p:nvGrpSpPr>
            <p:grpSpPr bwMode="auto">
              <a:xfrm>
                <a:off x="3792" y="2352"/>
                <a:ext cx="1651" cy="317"/>
                <a:chOff x="3504" y="2352"/>
                <a:chExt cx="1651" cy="317"/>
              </a:xfrm>
            </p:grpSpPr>
            <p:grpSp>
              <p:nvGrpSpPr>
                <p:cNvPr id="17" name="Group 40"/>
                <p:cNvGrpSpPr>
                  <a:grpSpLocks noChangeAspect="1"/>
                </p:cNvGrpSpPr>
                <p:nvPr/>
              </p:nvGrpSpPr>
              <p:grpSpPr bwMode="auto">
                <a:xfrm>
                  <a:off x="3504" y="2352"/>
                  <a:ext cx="1651" cy="172"/>
                  <a:chOff x="893" y="3456"/>
                  <a:chExt cx="3388" cy="352"/>
                </a:xfrm>
              </p:grpSpPr>
              <p:pic>
                <p:nvPicPr>
                  <p:cNvPr id="32838" name="Picture 41" descr="Your Center Goes Here"/>
                  <p:cNvPicPr>
                    <a:picLocks noChangeAspect="1" noChangeArrowheads="1"/>
                  </p:cNvPicPr>
                  <p:nvPr/>
                </p:nvPicPr>
                <p:blipFill>
                  <a:blip r:embed="rId16" cstate="print"/>
                  <a:srcRect/>
                  <a:stretch>
                    <a:fillRect/>
                  </a:stretch>
                </p:blipFill>
                <p:spPr bwMode="auto">
                  <a:xfrm>
                    <a:off x="1281" y="3456"/>
                    <a:ext cx="3000" cy="348"/>
                  </a:xfrm>
                  <a:prstGeom prst="rect">
                    <a:avLst/>
                  </a:prstGeom>
                  <a:noFill/>
                  <a:ln w="9525">
                    <a:noFill/>
                    <a:miter lim="800000"/>
                    <a:headEnd/>
                    <a:tailEnd/>
                  </a:ln>
                </p:spPr>
              </p:pic>
              <p:pic>
                <p:nvPicPr>
                  <p:cNvPr id="32839" name="Picture 42" descr="NOAA logo - Click to go to the NOAA homepage">
                    <a:hlinkClick r:id="rId17"/>
                  </p:cNvPr>
                  <p:cNvPicPr>
                    <a:picLocks noChangeAspect="1" noChangeArrowheads="1"/>
                  </p:cNvPicPr>
                  <p:nvPr/>
                </p:nvPicPr>
                <p:blipFill>
                  <a:blip r:embed="rId18" cstate="print"/>
                  <a:srcRect/>
                  <a:stretch>
                    <a:fillRect/>
                  </a:stretch>
                </p:blipFill>
                <p:spPr bwMode="auto">
                  <a:xfrm>
                    <a:off x="893" y="3456"/>
                    <a:ext cx="384" cy="352"/>
                  </a:xfrm>
                  <a:prstGeom prst="rect">
                    <a:avLst/>
                  </a:prstGeom>
                  <a:noFill/>
                  <a:ln w="9525">
                    <a:noFill/>
                    <a:miter lim="800000"/>
                    <a:headEnd/>
                    <a:tailEnd/>
                  </a:ln>
                </p:spPr>
              </p:pic>
            </p:grpSp>
            <p:sp>
              <p:nvSpPr>
                <p:cNvPr id="32837" name="Text Box 43"/>
                <p:cNvSpPr txBox="1">
                  <a:spLocks noChangeArrowheads="1"/>
                </p:cNvSpPr>
                <p:nvPr/>
              </p:nvSpPr>
              <p:spPr bwMode="auto">
                <a:xfrm>
                  <a:off x="4128" y="2496"/>
                  <a:ext cx="472" cy="173"/>
                </a:xfrm>
                <a:prstGeom prst="rect">
                  <a:avLst/>
                </a:prstGeom>
                <a:noFill/>
                <a:ln w="9525">
                  <a:noFill/>
                  <a:miter lim="800000"/>
                  <a:headEnd/>
                  <a:tailEnd/>
                </a:ln>
              </p:spPr>
              <p:txBody>
                <a:bodyPr wrap="none" lIns="91430" tIns="45715" rIns="91430" bIns="45715">
                  <a:spAutoFit/>
                </a:bodyPr>
                <a:lstStyle/>
                <a:p>
                  <a:pPr defTabSz="457200"/>
                  <a:r>
                    <a:rPr lang="en-US" sz="1200" b="1">
                      <a:latin typeface="Calibri" pitchFamily="34" charset="0"/>
                      <a:ea typeface="Arial Unicode MS" pitchFamily="34" charset="-128"/>
                      <a:cs typeface="Arial Unicode MS" pitchFamily="34" charset="-128"/>
                    </a:rPr>
                    <a:t>NAM-12</a:t>
                  </a:r>
                </a:p>
              </p:txBody>
            </p:sp>
          </p:grpSp>
          <p:pic>
            <p:nvPicPr>
              <p:cNvPr id="32834" name="Picture 44" descr="Unidata">
                <a:hlinkClick r:id="rId19"/>
              </p:cNvPr>
              <p:cNvPicPr>
                <a:picLocks noChangeAspect="1" noChangeArrowheads="1"/>
              </p:cNvPicPr>
              <p:nvPr/>
            </p:nvPicPr>
            <p:blipFill>
              <a:blip r:embed="rId20" cstate="print"/>
              <a:srcRect/>
              <a:stretch>
                <a:fillRect/>
              </a:stretch>
            </p:blipFill>
            <p:spPr bwMode="auto">
              <a:xfrm>
                <a:off x="3936" y="2688"/>
                <a:ext cx="288" cy="342"/>
              </a:xfrm>
              <a:prstGeom prst="rect">
                <a:avLst/>
              </a:prstGeom>
              <a:noFill/>
              <a:ln w="9525">
                <a:noFill/>
                <a:miter lim="800000"/>
                <a:headEnd/>
                <a:tailEnd/>
              </a:ln>
            </p:spPr>
          </p:pic>
          <p:sp>
            <p:nvSpPr>
              <p:cNvPr id="32835" name="AutoShape 45"/>
              <p:cNvSpPr>
                <a:spLocks noChangeArrowheads="1"/>
              </p:cNvSpPr>
              <p:nvPr/>
            </p:nvSpPr>
            <p:spPr bwMode="auto">
              <a:xfrm rot="10800000">
                <a:off x="4224" y="2688"/>
                <a:ext cx="432" cy="19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50 w 21600"/>
                  <a:gd name="T13" fmla="*/ 2925 h 21600"/>
                  <a:gd name="T14" fmla="*/ 18250 w 21600"/>
                  <a:gd name="T15" fmla="*/ 922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grpSp>
      </p:grpSp>
      <p:grpSp>
        <p:nvGrpSpPr>
          <p:cNvPr id="18" name="Group 46"/>
          <p:cNvGrpSpPr>
            <a:grpSpLocks/>
          </p:cNvGrpSpPr>
          <p:nvPr/>
        </p:nvGrpSpPr>
        <p:grpSpPr bwMode="auto">
          <a:xfrm>
            <a:off x="3429000" y="2590800"/>
            <a:ext cx="762000" cy="1066800"/>
            <a:chOff x="2160" y="1632"/>
            <a:chExt cx="480" cy="672"/>
          </a:xfrm>
        </p:grpSpPr>
        <p:sp>
          <p:nvSpPr>
            <p:cNvPr id="32829" name="Line 47"/>
            <p:cNvSpPr>
              <a:spLocks noChangeShapeType="1"/>
            </p:cNvSpPr>
            <p:nvPr/>
          </p:nvSpPr>
          <p:spPr bwMode="auto">
            <a:xfrm flipH="1" flipV="1">
              <a:off x="2496" y="1632"/>
              <a:ext cx="144" cy="672"/>
            </a:xfrm>
            <a:prstGeom prst="line">
              <a:avLst/>
            </a:prstGeom>
            <a:noFill/>
            <a:ln w="38100">
              <a:solidFill>
                <a:schemeClr val="tx1"/>
              </a:solidFill>
              <a:round/>
              <a:headEnd/>
              <a:tailEnd type="triangle" w="med" len="med"/>
            </a:ln>
          </p:spPr>
          <p:txBody>
            <a:bodyPr/>
            <a:lstStyle/>
            <a:p>
              <a:endParaRPr lang="en-US"/>
            </a:p>
          </p:txBody>
        </p:sp>
        <p:sp>
          <p:nvSpPr>
            <p:cNvPr id="32830" name="Text Box 48"/>
            <p:cNvSpPr txBox="1">
              <a:spLocks noChangeArrowheads="1"/>
            </p:cNvSpPr>
            <p:nvPr/>
          </p:nvSpPr>
          <p:spPr bwMode="auto">
            <a:xfrm>
              <a:off x="2160" y="1824"/>
              <a:ext cx="450" cy="154"/>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000" b="1">
                  <a:latin typeface="Calibri" pitchFamily="34" charset="0"/>
                  <a:ea typeface="Arial Unicode MS" pitchFamily="34" charset="-128"/>
                  <a:cs typeface="Arial Unicode MS" pitchFamily="34" charset="-128"/>
                </a:rPr>
                <a:t>request</a:t>
              </a:r>
            </a:p>
          </p:txBody>
        </p:sp>
      </p:grpSp>
      <p:grpSp>
        <p:nvGrpSpPr>
          <p:cNvPr id="19" name="Group 49"/>
          <p:cNvGrpSpPr>
            <a:grpSpLocks/>
          </p:cNvGrpSpPr>
          <p:nvPr/>
        </p:nvGrpSpPr>
        <p:grpSpPr bwMode="auto">
          <a:xfrm>
            <a:off x="4495800" y="3048000"/>
            <a:ext cx="838200" cy="685800"/>
            <a:chOff x="2832" y="1920"/>
            <a:chExt cx="528" cy="432"/>
          </a:xfrm>
        </p:grpSpPr>
        <p:sp>
          <p:nvSpPr>
            <p:cNvPr id="32827" name="Line 50"/>
            <p:cNvSpPr>
              <a:spLocks noChangeShapeType="1"/>
            </p:cNvSpPr>
            <p:nvPr/>
          </p:nvSpPr>
          <p:spPr bwMode="auto">
            <a:xfrm flipV="1">
              <a:off x="2928" y="1920"/>
              <a:ext cx="432" cy="432"/>
            </a:xfrm>
            <a:prstGeom prst="line">
              <a:avLst/>
            </a:prstGeom>
            <a:noFill/>
            <a:ln w="38100">
              <a:solidFill>
                <a:schemeClr val="tx1"/>
              </a:solidFill>
              <a:round/>
              <a:headEnd/>
              <a:tailEnd type="triangle" w="med" len="med"/>
            </a:ln>
          </p:spPr>
          <p:txBody>
            <a:bodyPr/>
            <a:lstStyle/>
            <a:p>
              <a:endParaRPr lang="en-US"/>
            </a:p>
          </p:txBody>
        </p:sp>
        <p:sp>
          <p:nvSpPr>
            <p:cNvPr id="32828" name="Text Box 51"/>
            <p:cNvSpPr txBox="1">
              <a:spLocks noChangeArrowheads="1"/>
            </p:cNvSpPr>
            <p:nvPr/>
          </p:nvSpPr>
          <p:spPr bwMode="auto">
            <a:xfrm>
              <a:off x="2832" y="1968"/>
              <a:ext cx="418" cy="154"/>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000" b="1" i="1">
                  <a:latin typeface="Calibri" pitchFamily="34" charset="0"/>
                  <a:ea typeface="Arial Unicode MS" pitchFamily="34" charset="-128"/>
                  <a:cs typeface="Arial Unicode MS" pitchFamily="34" charset="-128"/>
                </a:rPr>
                <a:t>request</a:t>
              </a:r>
            </a:p>
          </p:txBody>
        </p:sp>
      </p:grpSp>
      <p:grpSp>
        <p:nvGrpSpPr>
          <p:cNvPr id="20" name="Group 52"/>
          <p:cNvGrpSpPr>
            <a:grpSpLocks/>
          </p:cNvGrpSpPr>
          <p:nvPr/>
        </p:nvGrpSpPr>
        <p:grpSpPr bwMode="auto">
          <a:xfrm>
            <a:off x="4876800" y="4114800"/>
            <a:ext cx="1219200" cy="457200"/>
            <a:chOff x="3072" y="2592"/>
            <a:chExt cx="768" cy="288"/>
          </a:xfrm>
        </p:grpSpPr>
        <p:sp>
          <p:nvSpPr>
            <p:cNvPr id="32825" name="Line 53"/>
            <p:cNvSpPr>
              <a:spLocks noChangeShapeType="1"/>
            </p:cNvSpPr>
            <p:nvPr/>
          </p:nvSpPr>
          <p:spPr bwMode="auto">
            <a:xfrm>
              <a:off x="3072" y="2688"/>
              <a:ext cx="768" cy="192"/>
            </a:xfrm>
            <a:prstGeom prst="line">
              <a:avLst/>
            </a:prstGeom>
            <a:noFill/>
            <a:ln w="38100">
              <a:solidFill>
                <a:schemeClr val="tx1"/>
              </a:solidFill>
              <a:round/>
              <a:headEnd/>
              <a:tailEnd type="triangle" w="med" len="med"/>
            </a:ln>
          </p:spPr>
          <p:txBody>
            <a:bodyPr/>
            <a:lstStyle/>
            <a:p>
              <a:endParaRPr lang="en-US"/>
            </a:p>
          </p:txBody>
        </p:sp>
        <p:sp>
          <p:nvSpPr>
            <p:cNvPr id="32826" name="Text Box 54"/>
            <p:cNvSpPr txBox="1">
              <a:spLocks noChangeArrowheads="1"/>
            </p:cNvSpPr>
            <p:nvPr/>
          </p:nvSpPr>
          <p:spPr bwMode="auto">
            <a:xfrm>
              <a:off x="3264" y="2592"/>
              <a:ext cx="418" cy="154"/>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000" b="1">
                  <a:latin typeface="Times New Roman" pitchFamily="18" charset="0"/>
                  <a:ea typeface="Arial Unicode MS" pitchFamily="34" charset="-128"/>
                  <a:cs typeface="Arial Unicode MS" pitchFamily="34" charset="-128"/>
                </a:rPr>
                <a:t>request</a:t>
              </a:r>
            </a:p>
          </p:txBody>
        </p:sp>
      </p:grpSp>
      <p:grpSp>
        <p:nvGrpSpPr>
          <p:cNvPr id="21" name="Group 55"/>
          <p:cNvGrpSpPr>
            <a:grpSpLocks/>
          </p:cNvGrpSpPr>
          <p:nvPr/>
        </p:nvGrpSpPr>
        <p:grpSpPr bwMode="auto">
          <a:xfrm>
            <a:off x="4800600" y="4495800"/>
            <a:ext cx="1219200" cy="914400"/>
            <a:chOff x="3024" y="2832"/>
            <a:chExt cx="768" cy="576"/>
          </a:xfrm>
        </p:grpSpPr>
        <p:sp>
          <p:nvSpPr>
            <p:cNvPr id="32823" name="Line 56"/>
            <p:cNvSpPr>
              <a:spLocks noChangeShapeType="1"/>
            </p:cNvSpPr>
            <p:nvPr/>
          </p:nvSpPr>
          <p:spPr bwMode="auto">
            <a:xfrm>
              <a:off x="3024" y="2832"/>
              <a:ext cx="768" cy="576"/>
            </a:xfrm>
            <a:prstGeom prst="line">
              <a:avLst/>
            </a:prstGeom>
            <a:noFill/>
            <a:ln w="38100">
              <a:solidFill>
                <a:schemeClr val="tx1"/>
              </a:solidFill>
              <a:round/>
              <a:headEnd/>
              <a:tailEnd type="triangle" w="med" len="med"/>
            </a:ln>
          </p:spPr>
          <p:txBody>
            <a:bodyPr/>
            <a:lstStyle/>
            <a:p>
              <a:endParaRPr lang="en-US"/>
            </a:p>
          </p:txBody>
        </p:sp>
        <p:sp>
          <p:nvSpPr>
            <p:cNvPr id="32824" name="Text Box 57"/>
            <p:cNvSpPr txBox="1">
              <a:spLocks noChangeArrowheads="1"/>
            </p:cNvSpPr>
            <p:nvPr/>
          </p:nvSpPr>
          <p:spPr bwMode="auto">
            <a:xfrm>
              <a:off x="3312" y="2976"/>
              <a:ext cx="418" cy="154"/>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000" b="1">
                  <a:solidFill>
                    <a:srgbClr val="FF0066"/>
                  </a:solidFill>
                  <a:latin typeface="Calibri" pitchFamily="34" charset="0"/>
                  <a:ea typeface="Arial Unicode MS" pitchFamily="34" charset="-128"/>
                  <a:cs typeface="Arial Unicode MS" pitchFamily="34" charset="-128"/>
                </a:rPr>
                <a:t>request</a:t>
              </a:r>
            </a:p>
          </p:txBody>
        </p:sp>
      </p:grpSp>
      <p:grpSp>
        <p:nvGrpSpPr>
          <p:cNvPr id="22" name="Group 58"/>
          <p:cNvGrpSpPr>
            <a:grpSpLocks/>
          </p:cNvGrpSpPr>
          <p:nvPr/>
        </p:nvGrpSpPr>
        <p:grpSpPr bwMode="auto">
          <a:xfrm>
            <a:off x="4267200" y="4724400"/>
            <a:ext cx="663575" cy="1143000"/>
            <a:chOff x="2688" y="2976"/>
            <a:chExt cx="418" cy="720"/>
          </a:xfrm>
        </p:grpSpPr>
        <p:sp>
          <p:nvSpPr>
            <p:cNvPr id="32821" name="Line 59"/>
            <p:cNvSpPr>
              <a:spLocks noChangeShapeType="1"/>
            </p:cNvSpPr>
            <p:nvPr/>
          </p:nvSpPr>
          <p:spPr bwMode="auto">
            <a:xfrm flipH="1">
              <a:off x="2736" y="2976"/>
              <a:ext cx="0" cy="720"/>
            </a:xfrm>
            <a:prstGeom prst="line">
              <a:avLst/>
            </a:prstGeom>
            <a:noFill/>
            <a:ln w="38100">
              <a:solidFill>
                <a:schemeClr val="tx1"/>
              </a:solidFill>
              <a:round/>
              <a:headEnd/>
              <a:tailEnd type="triangle" w="med" len="med"/>
            </a:ln>
          </p:spPr>
          <p:txBody>
            <a:bodyPr/>
            <a:lstStyle/>
            <a:p>
              <a:endParaRPr lang="en-US"/>
            </a:p>
          </p:txBody>
        </p:sp>
        <p:sp>
          <p:nvSpPr>
            <p:cNvPr id="32822" name="Text Box 60"/>
            <p:cNvSpPr txBox="1">
              <a:spLocks noChangeArrowheads="1"/>
            </p:cNvSpPr>
            <p:nvPr/>
          </p:nvSpPr>
          <p:spPr bwMode="auto">
            <a:xfrm>
              <a:off x="2688" y="3216"/>
              <a:ext cx="418" cy="154"/>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000" b="1">
                  <a:latin typeface="Calibri" pitchFamily="34" charset="0"/>
                  <a:ea typeface="Arial Unicode MS" pitchFamily="34" charset="-128"/>
                  <a:cs typeface="Arial Unicode MS" pitchFamily="34" charset="-128"/>
                </a:rPr>
                <a:t>request</a:t>
              </a:r>
            </a:p>
          </p:txBody>
        </p:sp>
      </p:grpSp>
      <p:grpSp>
        <p:nvGrpSpPr>
          <p:cNvPr id="23" name="Group 61"/>
          <p:cNvGrpSpPr>
            <a:grpSpLocks/>
          </p:cNvGrpSpPr>
          <p:nvPr/>
        </p:nvGrpSpPr>
        <p:grpSpPr bwMode="auto">
          <a:xfrm>
            <a:off x="2795588" y="4419600"/>
            <a:ext cx="1068387" cy="473075"/>
            <a:chOff x="1761" y="2784"/>
            <a:chExt cx="673" cy="298"/>
          </a:xfrm>
        </p:grpSpPr>
        <p:sp>
          <p:nvSpPr>
            <p:cNvPr id="32819" name="Line 62"/>
            <p:cNvSpPr>
              <a:spLocks noChangeShapeType="1"/>
            </p:cNvSpPr>
            <p:nvPr/>
          </p:nvSpPr>
          <p:spPr bwMode="auto">
            <a:xfrm flipH="1">
              <a:off x="1761" y="2784"/>
              <a:ext cx="672" cy="288"/>
            </a:xfrm>
            <a:prstGeom prst="line">
              <a:avLst/>
            </a:prstGeom>
            <a:noFill/>
            <a:ln w="38100">
              <a:solidFill>
                <a:schemeClr val="tx1"/>
              </a:solidFill>
              <a:round/>
              <a:headEnd/>
              <a:tailEnd type="triangle" w="med" len="med"/>
            </a:ln>
          </p:spPr>
          <p:txBody>
            <a:bodyPr/>
            <a:lstStyle/>
            <a:p>
              <a:endParaRPr lang="en-US"/>
            </a:p>
          </p:txBody>
        </p:sp>
        <p:sp>
          <p:nvSpPr>
            <p:cNvPr id="115775" name="Text Box 63"/>
            <p:cNvSpPr txBox="1">
              <a:spLocks noChangeArrowheads="1"/>
            </p:cNvSpPr>
            <p:nvPr/>
          </p:nvSpPr>
          <p:spPr bwMode="auto">
            <a:xfrm>
              <a:off x="2016" y="2928"/>
              <a:ext cx="418" cy="154"/>
            </a:xfrm>
            <a:prstGeom prst="rect">
              <a:avLst/>
            </a:prstGeom>
            <a:noFill/>
            <a:ln w="9525">
              <a:noFill/>
              <a:miter lim="800000"/>
              <a:headEnd/>
              <a:tailEnd/>
            </a:ln>
            <a:effectLst/>
          </p:spPr>
          <p:txBody>
            <a:bodyPr lIns="91430" tIns="45715" rIns="91430" bIns="45715">
              <a:spAutoFit/>
            </a:bodyPr>
            <a:lstStyle/>
            <a:p>
              <a:pPr defTabSz="457200" fontAlgn="auto">
                <a:spcBef>
                  <a:spcPct val="50000"/>
                </a:spcBef>
                <a:spcAft>
                  <a:spcPts val="0"/>
                </a:spcAft>
                <a:defRPr/>
              </a:pPr>
              <a:r>
                <a:rPr lang="en-US" sz="1000" b="1" u="sng">
                  <a:effectLst>
                    <a:outerShdw blurRad="38100" dist="38100" dir="2700000" algn="tl">
                      <a:srgbClr val="C0C0C0"/>
                    </a:outerShdw>
                  </a:effectLst>
                  <a:latin typeface="+mn-lt"/>
                  <a:ea typeface="Arial Unicode MS" pitchFamily="34" charset="-128"/>
                  <a:cs typeface="Arial Unicode MS" pitchFamily="34" charset="-128"/>
                </a:rPr>
                <a:t>request</a:t>
              </a:r>
            </a:p>
          </p:txBody>
        </p:sp>
      </p:grpSp>
      <p:grpSp>
        <p:nvGrpSpPr>
          <p:cNvPr id="24" name="Group 64"/>
          <p:cNvGrpSpPr>
            <a:grpSpLocks/>
          </p:cNvGrpSpPr>
          <p:nvPr/>
        </p:nvGrpSpPr>
        <p:grpSpPr bwMode="auto">
          <a:xfrm>
            <a:off x="2667000" y="3886200"/>
            <a:ext cx="1143000" cy="285750"/>
            <a:chOff x="1680" y="2448"/>
            <a:chExt cx="720" cy="180"/>
          </a:xfrm>
        </p:grpSpPr>
        <p:sp>
          <p:nvSpPr>
            <p:cNvPr id="32817" name="Line 65"/>
            <p:cNvSpPr>
              <a:spLocks noChangeShapeType="1"/>
            </p:cNvSpPr>
            <p:nvPr/>
          </p:nvSpPr>
          <p:spPr bwMode="auto">
            <a:xfrm flipH="1" flipV="1">
              <a:off x="1680" y="2448"/>
              <a:ext cx="720" cy="144"/>
            </a:xfrm>
            <a:prstGeom prst="line">
              <a:avLst/>
            </a:prstGeom>
            <a:noFill/>
            <a:ln w="38100">
              <a:solidFill>
                <a:schemeClr val="tx1"/>
              </a:solidFill>
              <a:round/>
              <a:headEnd/>
              <a:tailEnd type="triangle" w="med" len="med"/>
            </a:ln>
          </p:spPr>
          <p:txBody>
            <a:bodyPr/>
            <a:lstStyle/>
            <a:p>
              <a:endParaRPr lang="en-US"/>
            </a:p>
          </p:txBody>
        </p:sp>
        <p:sp>
          <p:nvSpPr>
            <p:cNvPr id="32818" name="Text Box 66"/>
            <p:cNvSpPr txBox="1">
              <a:spLocks noChangeArrowheads="1"/>
            </p:cNvSpPr>
            <p:nvPr/>
          </p:nvSpPr>
          <p:spPr bwMode="auto">
            <a:xfrm>
              <a:off x="1796" y="2474"/>
              <a:ext cx="418" cy="154"/>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000" b="1">
                  <a:latin typeface="Calibri" pitchFamily="34" charset="0"/>
                  <a:ea typeface="Arial Unicode MS" pitchFamily="34" charset="-128"/>
                  <a:cs typeface="Arial Unicode MS" pitchFamily="34" charset="-128"/>
                </a:rPr>
                <a:t>request</a:t>
              </a:r>
            </a:p>
          </p:txBody>
        </p:sp>
      </p:grpSp>
      <p:grpSp>
        <p:nvGrpSpPr>
          <p:cNvPr id="25" name="Group 67"/>
          <p:cNvGrpSpPr>
            <a:grpSpLocks/>
          </p:cNvGrpSpPr>
          <p:nvPr/>
        </p:nvGrpSpPr>
        <p:grpSpPr bwMode="auto">
          <a:xfrm>
            <a:off x="2890838" y="3048000"/>
            <a:ext cx="1071562" cy="762000"/>
            <a:chOff x="1821" y="1920"/>
            <a:chExt cx="675" cy="480"/>
          </a:xfrm>
        </p:grpSpPr>
        <p:sp>
          <p:nvSpPr>
            <p:cNvPr id="32815" name="Line 68"/>
            <p:cNvSpPr>
              <a:spLocks noChangeShapeType="1"/>
            </p:cNvSpPr>
            <p:nvPr/>
          </p:nvSpPr>
          <p:spPr bwMode="auto">
            <a:xfrm flipH="1" flipV="1">
              <a:off x="1872" y="1920"/>
              <a:ext cx="624" cy="480"/>
            </a:xfrm>
            <a:prstGeom prst="line">
              <a:avLst/>
            </a:prstGeom>
            <a:noFill/>
            <a:ln w="38100">
              <a:solidFill>
                <a:schemeClr val="tx1"/>
              </a:solidFill>
              <a:round/>
              <a:headEnd/>
              <a:tailEnd type="triangle" w="med" len="med"/>
            </a:ln>
          </p:spPr>
          <p:txBody>
            <a:bodyPr/>
            <a:lstStyle/>
            <a:p>
              <a:endParaRPr lang="en-US"/>
            </a:p>
          </p:txBody>
        </p:sp>
        <p:sp>
          <p:nvSpPr>
            <p:cNvPr id="32816" name="Text Box 69"/>
            <p:cNvSpPr txBox="1">
              <a:spLocks noChangeArrowheads="1"/>
            </p:cNvSpPr>
            <p:nvPr/>
          </p:nvSpPr>
          <p:spPr bwMode="auto">
            <a:xfrm>
              <a:off x="1821" y="2037"/>
              <a:ext cx="418" cy="154"/>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000" b="1">
                  <a:latin typeface="Mona Lisa Recut" pitchFamily="18" charset="0"/>
                  <a:ea typeface="Arial Unicode MS" pitchFamily="34" charset="-128"/>
                  <a:cs typeface="Arial Unicode MS" pitchFamily="34" charset="-128"/>
                </a:rPr>
                <a:t>request</a:t>
              </a:r>
            </a:p>
          </p:txBody>
        </p:sp>
      </p:grpSp>
      <p:grpSp>
        <p:nvGrpSpPr>
          <p:cNvPr id="26" name="Group 70"/>
          <p:cNvGrpSpPr>
            <a:grpSpLocks/>
          </p:cNvGrpSpPr>
          <p:nvPr/>
        </p:nvGrpSpPr>
        <p:grpSpPr bwMode="auto">
          <a:xfrm>
            <a:off x="3430588" y="2592388"/>
            <a:ext cx="762000" cy="1066800"/>
            <a:chOff x="2160" y="1632"/>
            <a:chExt cx="480" cy="672"/>
          </a:xfrm>
        </p:grpSpPr>
        <p:sp>
          <p:nvSpPr>
            <p:cNvPr id="32813" name="Line 71"/>
            <p:cNvSpPr>
              <a:spLocks noChangeShapeType="1"/>
            </p:cNvSpPr>
            <p:nvPr/>
          </p:nvSpPr>
          <p:spPr bwMode="auto">
            <a:xfrm flipH="1" flipV="1">
              <a:off x="2496" y="1632"/>
              <a:ext cx="144" cy="672"/>
            </a:xfrm>
            <a:prstGeom prst="line">
              <a:avLst/>
            </a:prstGeom>
            <a:noFill/>
            <a:ln w="38100">
              <a:solidFill>
                <a:srgbClr val="800080"/>
              </a:solidFill>
              <a:round/>
              <a:headEnd type="triangle" w="med" len="med"/>
              <a:tailEnd/>
            </a:ln>
          </p:spPr>
          <p:txBody>
            <a:bodyPr/>
            <a:lstStyle/>
            <a:p>
              <a:endParaRPr lang="en-US"/>
            </a:p>
          </p:txBody>
        </p:sp>
        <p:sp>
          <p:nvSpPr>
            <p:cNvPr id="32814" name="Text Box 72"/>
            <p:cNvSpPr txBox="1">
              <a:spLocks noChangeArrowheads="1"/>
            </p:cNvSpPr>
            <p:nvPr/>
          </p:nvSpPr>
          <p:spPr bwMode="auto">
            <a:xfrm>
              <a:off x="2160" y="1824"/>
              <a:ext cx="450" cy="154"/>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000" b="1">
                  <a:latin typeface="Calibri" pitchFamily="34" charset="0"/>
                  <a:ea typeface="Arial Unicode MS" pitchFamily="34" charset="-128"/>
                  <a:cs typeface="Arial Unicode MS" pitchFamily="34" charset="-128"/>
                </a:rPr>
                <a:t>return</a:t>
              </a:r>
            </a:p>
          </p:txBody>
        </p:sp>
      </p:grpSp>
      <p:grpSp>
        <p:nvGrpSpPr>
          <p:cNvPr id="27" name="Group 73"/>
          <p:cNvGrpSpPr>
            <a:grpSpLocks/>
          </p:cNvGrpSpPr>
          <p:nvPr/>
        </p:nvGrpSpPr>
        <p:grpSpPr bwMode="auto">
          <a:xfrm>
            <a:off x="4497388" y="3049588"/>
            <a:ext cx="838200" cy="685800"/>
            <a:chOff x="2832" y="1920"/>
            <a:chExt cx="528" cy="432"/>
          </a:xfrm>
        </p:grpSpPr>
        <p:sp>
          <p:nvSpPr>
            <p:cNvPr id="32811" name="Line 74"/>
            <p:cNvSpPr>
              <a:spLocks noChangeShapeType="1"/>
            </p:cNvSpPr>
            <p:nvPr/>
          </p:nvSpPr>
          <p:spPr bwMode="auto">
            <a:xfrm flipV="1">
              <a:off x="2928" y="1920"/>
              <a:ext cx="432" cy="432"/>
            </a:xfrm>
            <a:prstGeom prst="line">
              <a:avLst/>
            </a:prstGeom>
            <a:noFill/>
            <a:ln w="38100">
              <a:solidFill>
                <a:srgbClr val="800080"/>
              </a:solidFill>
              <a:round/>
              <a:headEnd type="triangle" w="med" len="med"/>
              <a:tailEnd/>
            </a:ln>
          </p:spPr>
          <p:txBody>
            <a:bodyPr/>
            <a:lstStyle/>
            <a:p>
              <a:endParaRPr lang="en-US"/>
            </a:p>
          </p:txBody>
        </p:sp>
        <p:sp>
          <p:nvSpPr>
            <p:cNvPr id="32812" name="Text Box 75"/>
            <p:cNvSpPr txBox="1">
              <a:spLocks noChangeArrowheads="1"/>
            </p:cNvSpPr>
            <p:nvPr/>
          </p:nvSpPr>
          <p:spPr bwMode="auto">
            <a:xfrm>
              <a:off x="2832" y="1968"/>
              <a:ext cx="418" cy="154"/>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000" b="1" i="1">
                  <a:latin typeface="Calibri" pitchFamily="34" charset="0"/>
                  <a:ea typeface="Arial Unicode MS" pitchFamily="34" charset="-128"/>
                  <a:cs typeface="Arial Unicode MS" pitchFamily="34" charset="-128"/>
                </a:rPr>
                <a:t>return</a:t>
              </a:r>
            </a:p>
          </p:txBody>
        </p:sp>
      </p:grpSp>
      <p:grpSp>
        <p:nvGrpSpPr>
          <p:cNvPr id="28" name="Group 76"/>
          <p:cNvGrpSpPr>
            <a:grpSpLocks/>
          </p:cNvGrpSpPr>
          <p:nvPr/>
        </p:nvGrpSpPr>
        <p:grpSpPr bwMode="auto">
          <a:xfrm>
            <a:off x="4878388" y="4116388"/>
            <a:ext cx="1219200" cy="457200"/>
            <a:chOff x="3072" y="2592"/>
            <a:chExt cx="768" cy="288"/>
          </a:xfrm>
        </p:grpSpPr>
        <p:sp>
          <p:nvSpPr>
            <p:cNvPr id="32809" name="Line 77"/>
            <p:cNvSpPr>
              <a:spLocks noChangeShapeType="1"/>
            </p:cNvSpPr>
            <p:nvPr/>
          </p:nvSpPr>
          <p:spPr bwMode="auto">
            <a:xfrm>
              <a:off x="3072" y="2688"/>
              <a:ext cx="768" cy="192"/>
            </a:xfrm>
            <a:prstGeom prst="line">
              <a:avLst/>
            </a:prstGeom>
            <a:noFill/>
            <a:ln w="38100">
              <a:solidFill>
                <a:srgbClr val="800080"/>
              </a:solidFill>
              <a:round/>
              <a:headEnd type="triangle" w="med" len="med"/>
              <a:tailEnd/>
            </a:ln>
          </p:spPr>
          <p:txBody>
            <a:bodyPr/>
            <a:lstStyle/>
            <a:p>
              <a:endParaRPr lang="en-US"/>
            </a:p>
          </p:txBody>
        </p:sp>
        <p:sp>
          <p:nvSpPr>
            <p:cNvPr id="32810" name="Text Box 78"/>
            <p:cNvSpPr txBox="1">
              <a:spLocks noChangeArrowheads="1"/>
            </p:cNvSpPr>
            <p:nvPr/>
          </p:nvSpPr>
          <p:spPr bwMode="auto">
            <a:xfrm>
              <a:off x="3264" y="2592"/>
              <a:ext cx="418" cy="154"/>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000" b="1">
                  <a:latin typeface="Times New Roman" pitchFamily="18" charset="0"/>
                  <a:ea typeface="Arial Unicode MS" pitchFamily="34" charset="-128"/>
                  <a:cs typeface="Arial Unicode MS" pitchFamily="34" charset="-128"/>
                </a:rPr>
                <a:t>return</a:t>
              </a:r>
            </a:p>
          </p:txBody>
        </p:sp>
      </p:grpSp>
      <p:grpSp>
        <p:nvGrpSpPr>
          <p:cNvPr id="29" name="Group 79"/>
          <p:cNvGrpSpPr>
            <a:grpSpLocks/>
          </p:cNvGrpSpPr>
          <p:nvPr/>
        </p:nvGrpSpPr>
        <p:grpSpPr bwMode="auto">
          <a:xfrm>
            <a:off x="4802188" y="4497388"/>
            <a:ext cx="1219200" cy="914400"/>
            <a:chOff x="3024" y="2832"/>
            <a:chExt cx="768" cy="576"/>
          </a:xfrm>
        </p:grpSpPr>
        <p:sp>
          <p:nvSpPr>
            <p:cNvPr id="32807" name="Line 80"/>
            <p:cNvSpPr>
              <a:spLocks noChangeShapeType="1"/>
            </p:cNvSpPr>
            <p:nvPr/>
          </p:nvSpPr>
          <p:spPr bwMode="auto">
            <a:xfrm>
              <a:off x="3024" y="2832"/>
              <a:ext cx="768" cy="576"/>
            </a:xfrm>
            <a:prstGeom prst="line">
              <a:avLst/>
            </a:prstGeom>
            <a:noFill/>
            <a:ln w="38100">
              <a:solidFill>
                <a:srgbClr val="800080"/>
              </a:solidFill>
              <a:round/>
              <a:headEnd type="triangle" w="med" len="med"/>
              <a:tailEnd/>
            </a:ln>
          </p:spPr>
          <p:txBody>
            <a:bodyPr/>
            <a:lstStyle/>
            <a:p>
              <a:endParaRPr lang="en-US"/>
            </a:p>
          </p:txBody>
        </p:sp>
        <p:sp>
          <p:nvSpPr>
            <p:cNvPr id="32808" name="Text Box 81"/>
            <p:cNvSpPr txBox="1">
              <a:spLocks noChangeArrowheads="1"/>
            </p:cNvSpPr>
            <p:nvPr/>
          </p:nvSpPr>
          <p:spPr bwMode="auto">
            <a:xfrm>
              <a:off x="3312" y="2976"/>
              <a:ext cx="418" cy="154"/>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000" b="1">
                  <a:solidFill>
                    <a:srgbClr val="FF0066"/>
                  </a:solidFill>
                  <a:latin typeface="Calibri" pitchFamily="34" charset="0"/>
                  <a:ea typeface="Arial Unicode MS" pitchFamily="34" charset="-128"/>
                  <a:cs typeface="Arial Unicode MS" pitchFamily="34" charset="-128"/>
                </a:rPr>
                <a:t>return</a:t>
              </a:r>
            </a:p>
          </p:txBody>
        </p:sp>
      </p:grpSp>
      <p:grpSp>
        <p:nvGrpSpPr>
          <p:cNvPr id="30" name="Group 82"/>
          <p:cNvGrpSpPr>
            <a:grpSpLocks/>
          </p:cNvGrpSpPr>
          <p:nvPr/>
        </p:nvGrpSpPr>
        <p:grpSpPr bwMode="auto">
          <a:xfrm>
            <a:off x="4268788" y="4725988"/>
            <a:ext cx="663575" cy="1143000"/>
            <a:chOff x="2688" y="2976"/>
            <a:chExt cx="418" cy="720"/>
          </a:xfrm>
        </p:grpSpPr>
        <p:sp>
          <p:nvSpPr>
            <p:cNvPr id="32805" name="Line 83"/>
            <p:cNvSpPr>
              <a:spLocks noChangeShapeType="1"/>
            </p:cNvSpPr>
            <p:nvPr/>
          </p:nvSpPr>
          <p:spPr bwMode="auto">
            <a:xfrm flipH="1">
              <a:off x="2736" y="2976"/>
              <a:ext cx="0" cy="720"/>
            </a:xfrm>
            <a:prstGeom prst="line">
              <a:avLst/>
            </a:prstGeom>
            <a:noFill/>
            <a:ln w="38100">
              <a:solidFill>
                <a:srgbClr val="800080"/>
              </a:solidFill>
              <a:round/>
              <a:headEnd type="triangle" w="med" len="med"/>
              <a:tailEnd/>
            </a:ln>
          </p:spPr>
          <p:txBody>
            <a:bodyPr/>
            <a:lstStyle/>
            <a:p>
              <a:endParaRPr lang="en-US"/>
            </a:p>
          </p:txBody>
        </p:sp>
        <p:sp>
          <p:nvSpPr>
            <p:cNvPr id="32806" name="Text Box 84"/>
            <p:cNvSpPr txBox="1">
              <a:spLocks noChangeArrowheads="1"/>
            </p:cNvSpPr>
            <p:nvPr/>
          </p:nvSpPr>
          <p:spPr bwMode="auto">
            <a:xfrm>
              <a:off x="2688" y="3216"/>
              <a:ext cx="418" cy="154"/>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000" b="1">
                  <a:latin typeface="Calibri" pitchFamily="34" charset="0"/>
                  <a:ea typeface="Arial Unicode MS" pitchFamily="34" charset="-128"/>
                  <a:cs typeface="Arial Unicode MS" pitchFamily="34" charset="-128"/>
                </a:rPr>
                <a:t>return</a:t>
              </a:r>
            </a:p>
          </p:txBody>
        </p:sp>
      </p:grpSp>
      <p:grpSp>
        <p:nvGrpSpPr>
          <p:cNvPr id="31" name="Group 85"/>
          <p:cNvGrpSpPr>
            <a:grpSpLocks/>
          </p:cNvGrpSpPr>
          <p:nvPr/>
        </p:nvGrpSpPr>
        <p:grpSpPr bwMode="auto">
          <a:xfrm>
            <a:off x="2797175" y="4421188"/>
            <a:ext cx="1068388" cy="473075"/>
            <a:chOff x="1761" y="2784"/>
            <a:chExt cx="673" cy="298"/>
          </a:xfrm>
        </p:grpSpPr>
        <p:sp>
          <p:nvSpPr>
            <p:cNvPr id="32803" name="Line 86"/>
            <p:cNvSpPr>
              <a:spLocks noChangeShapeType="1"/>
            </p:cNvSpPr>
            <p:nvPr/>
          </p:nvSpPr>
          <p:spPr bwMode="auto">
            <a:xfrm flipH="1">
              <a:off x="1761" y="2784"/>
              <a:ext cx="672" cy="288"/>
            </a:xfrm>
            <a:prstGeom prst="line">
              <a:avLst/>
            </a:prstGeom>
            <a:noFill/>
            <a:ln w="38100">
              <a:solidFill>
                <a:srgbClr val="800080"/>
              </a:solidFill>
              <a:round/>
              <a:headEnd type="triangle" w="med" len="med"/>
              <a:tailEnd/>
            </a:ln>
          </p:spPr>
          <p:txBody>
            <a:bodyPr/>
            <a:lstStyle/>
            <a:p>
              <a:endParaRPr lang="en-US"/>
            </a:p>
          </p:txBody>
        </p:sp>
        <p:sp>
          <p:nvSpPr>
            <p:cNvPr id="115799" name="Text Box 87"/>
            <p:cNvSpPr txBox="1">
              <a:spLocks noChangeArrowheads="1"/>
            </p:cNvSpPr>
            <p:nvPr/>
          </p:nvSpPr>
          <p:spPr bwMode="auto">
            <a:xfrm>
              <a:off x="2016" y="2928"/>
              <a:ext cx="418" cy="154"/>
            </a:xfrm>
            <a:prstGeom prst="rect">
              <a:avLst/>
            </a:prstGeom>
            <a:noFill/>
            <a:ln w="9525">
              <a:noFill/>
              <a:miter lim="800000"/>
              <a:headEnd/>
              <a:tailEnd/>
            </a:ln>
            <a:effectLst/>
          </p:spPr>
          <p:txBody>
            <a:bodyPr lIns="91430" tIns="45715" rIns="91430" bIns="45715">
              <a:spAutoFit/>
            </a:bodyPr>
            <a:lstStyle/>
            <a:p>
              <a:pPr defTabSz="457200" fontAlgn="auto">
                <a:spcBef>
                  <a:spcPct val="50000"/>
                </a:spcBef>
                <a:spcAft>
                  <a:spcPts val="0"/>
                </a:spcAft>
                <a:defRPr/>
              </a:pPr>
              <a:r>
                <a:rPr lang="en-US" sz="1000" b="1" u="sng">
                  <a:effectLst>
                    <a:outerShdw blurRad="38100" dist="38100" dir="2700000" algn="tl">
                      <a:srgbClr val="C0C0C0"/>
                    </a:outerShdw>
                  </a:effectLst>
                  <a:latin typeface="+mn-lt"/>
                  <a:ea typeface="Arial Unicode MS" pitchFamily="34" charset="-128"/>
                  <a:cs typeface="Arial Unicode MS" pitchFamily="34" charset="-128"/>
                </a:rPr>
                <a:t>return</a:t>
              </a:r>
            </a:p>
          </p:txBody>
        </p:sp>
      </p:grpSp>
      <p:grpSp>
        <p:nvGrpSpPr>
          <p:cNvPr id="32768" name="Group 88"/>
          <p:cNvGrpSpPr>
            <a:grpSpLocks/>
          </p:cNvGrpSpPr>
          <p:nvPr/>
        </p:nvGrpSpPr>
        <p:grpSpPr bwMode="auto">
          <a:xfrm>
            <a:off x="2667000" y="3886200"/>
            <a:ext cx="1143000" cy="285750"/>
            <a:chOff x="1680" y="2448"/>
            <a:chExt cx="720" cy="180"/>
          </a:xfrm>
        </p:grpSpPr>
        <p:sp>
          <p:nvSpPr>
            <p:cNvPr id="32801" name="Line 89"/>
            <p:cNvSpPr>
              <a:spLocks noChangeShapeType="1"/>
            </p:cNvSpPr>
            <p:nvPr/>
          </p:nvSpPr>
          <p:spPr bwMode="auto">
            <a:xfrm flipH="1" flipV="1">
              <a:off x="1680" y="2448"/>
              <a:ext cx="720" cy="144"/>
            </a:xfrm>
            <a:prstGeom prst="line">
              <a:avLst/>
            </a:prstGeom>
            <a:noFill/>
            <a:ln w="38100">
              <a:solidFill>
                <a:srgbClr val="800080"/>
              </a:solidFill>
              <a:round/>
              <a:headEnd type="triangle" w="med" len="med"/>
              <a:tailEnd/>
            </a:ln>
          </p:spPr>
          <p:txBody>
            <a:bodyPr/>
            <a:lstStyle/>
            <a:p>
              <a:endParaRPr lang="en-US"/>
            </a:p>
          </p:txBody>
        </p:sp>
        <p:sp>
          <p:nvSpPr>
            <p:cNvPr id="32802" name="Text Box 90"/>
            <p:cNvSpPr txBox="1">
              <a:spLocks noChangeArrowheads="1"/>
            </p:cNvSpPr>
            <p:nvPr/>
          </p:nvSpPr>
          <p:spPr bwMode="auto">
            <a:xfrm>
              <a:off x="1796" y="2474"/>
              <a:ext cx="418" cy="154"/>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000" b="1">
                  <a:latin typeface="Calibri" pitchFamily="34" charset="0"/>
                  <a:ea typeface="Arial Unicode MS" pitchFamily="34" charset="-128"/>
                  <a:cs typeface="Arial Unicode MS" pitchFamily="34" charset="-128"/>
                </a:rPr>
                <a:t>return</a:t>
              </a:r>
            </a:p>
          </p:txBody>
        </p:sp>
      </p:grpSp>
      <p:grpSp>
        <p:nvGrpSpPr>
          <p:cNvPr id="32769" name="Group 91"/>
          <p:cNvGrpSpPr>
            <a:grpSpLocks/>
          </p:cNvGrpSpPr>
          <p:nvPr/>
        </p:nvGrpSpPr>
        <p:grpSpPr bwMode="auto">
          <a:xfrm>
            <a:off x="2892425" y="3049588"/>
            <a:ext cx="1071563" cy="762000"/>
            <a:chOff x="1821" y="1920"/>
            <a:chExt cx="675" cy="480"/>
          </a:xfrm>
        </p:grpSpPr>
        <p:sp>
          <p:nvSpPr>
            <p:cNvPr id="32799" name="Line 92"/>
            <p:cNvSpPr>
              <a:spLocks noChangeShapeType="1"/>
            </p:cNvSpPr>
            <p:nvPr/>
          </p:nvSpPr>
          <p:spPr bwMode="auto">
            <a:xfrm flipH="1" flipV="1">
              <a:off x="1872" y="1920"/>
              <a:ext cx="624" cy="480"/>
            </a:xfrm>
            <a:prstGeom prst="line">
              <a:avLst/>
            </a:prstGeom>
            <a:noFill/>
            <a:ln w="38100">
              <a:solidFill>
                <a:srgbClr val="800080"/>
              </a:solidFill>
              <a:round/>
              <a:headEnd type="triangle" w="med" len="med"/>
              <a:tailEnd/>
            </a:ln>
          </p:spPr>
          <p:txBody>
            <a:bodyPr/>
            <a:lstStyle/>
            <a:p>
              <a:endParaRPr lang="en-US"/>
            </a:p>
          </p:txBody>
        </p:sp>
        <p:sp>
          <p:nvSpPr>
            <p:cNvPr id="32800" name="Text Box 93"/>
            <p:cNvSpPr txBox="1">
              <a:spLocks noChangeArrowheads="1"/>
            </p:cNvSpPr>
            <p:nvPr/>
          </p:nvSpPr>
          <p:spPr bwMode="auto">
            <a:xfrm>
              <a:off x="1821" y="2037"/>
              <a:ext cx="418" cy="154"/>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000" b="1">
                  <a:latin typeface="Mona Lisa Recut" pitchFamily="18" charset="0"/>
                  <a:ea typeface="Arial Unicode MS" pitchFamily="34" charset="-128"/>
                  <a:cs typeface="Arial Unicode MS" pitchFamily="34" charset="-128"/>
                </a:rPr>
                <a:t>return</a:t>
              </a:r>
            </a:p>
          </p:txBody>
        </p:sp>
      </p:grpSp>
      <p:sp>
        <p:nvSpPr>
          <p:cNvPr id="115806" name="Text Box 94"/>
          <p:cNvSpPr txBox="1">
            <a:spLocks noChangeArrowheads="1"/>
          </p:cNvSpPr>
          <p:nvPr/>
        </p:nvSpPr>
        <p:spPr bwMode="auto">
          <a:xfrm>
            <a:off x="5318125" y="1712913"/>
            <a:ext cx="2606675" cy="646112"/>
          </a:xfrm>
          <a:prstGeom prst="rect">
            <a:avLst/>
          </a:prstGeom>
          <a:noFill/>
          <a:ln w="9525">
            <a:noFill/>
            <a:miter lim="800000"/>
            <a:headEnd/>
            <a:tailEnd/>
          </a:ln>
        </p:spPr>
        <p:txBody>
          <a:bodyPr lIns="91430" tIns="45715" rIns="91430" bIns="45715">
            <a:spAutoFit/>
          </a:bodyPr>
          <a:lstStyle/>
          <a:p>
            <a:pPr algn="ctr" defTabSz="457200"/>
            <a:r>
              <a:rPr lang="en-US">
                <a:solidFill>
                  <a:srgbClr val="FF0066"/>
                </a:solidFill>
                <a:latin typeface="Calibri" pitchFamily="34" charset="0"/>
                <a:ea typeface="Arial Unicode MS" pitchFamily="34" charset="-128"/>
                <a:cs typeface="Arial Unicode MS" pitchFamily="34" charset="-128"/>
              </a:rPr>
              <a:t>Searching each data source separately</a:t>
            </a:r>
          </a:p>
        </p:txBody>
      </p:sp>
      <p:sp>
        <p:nvSpPr>
          <p:cNvPr id="32798" name="Text Box 95"/>
          <p:cNvSpPr txBox="1">
            <a:spLocks noChangeArrowheads="1"/>
          </p:cNvSpPr>
          <p:nvPr/>
        </p:nvSpPr>
        <p:spPr bwMode="auto">
          <a:xfrm>
            <a:off x="669925" y="5827713"/>
            <a:ext cx="1911350" cy="641350"/>
          </a:xfrm>
          <a:prstGeom prst="rect">
            <a:avLst/>
          </a:prstGeom>
          <a:noFill/>
          <a:ln w="9525">
            <a:noFill/>
            <a:miter lim="800000"/>
            <a:headEnd/>
            <a:tailEnd/>
          </a:ln>
        </p:spPr>
        <p:txBody>
          <a:bodyPr wrap="none" lIns="91430" tIns="45715" rIns="91430" bIns="45715">
            <a:spAutoFit/>
          </a:bodyPr>
          <a:lstStyle/>
          <a:p>
            <a:pPr defTabSz="457200"/>
            <a:r>
              <a:rPr lang="en-US">
                <a:latin typeface="Calibri" pitchFamily="34" charset="0"/>
                <a:ea typeface="Arial Unicode MS" pitchFamily="34" charset="-128"/>
                <a:cs typeface="Arial Unicode MS" pitchFamily="34" charset="-128"/>
              </a:rPr>
              <a:t>Michael Piasecki</a:t>
            </a:r>
          </a:p>
          <a:p>
            <a:pPr defTabSz="457200"/>
            <a:r>
              <a:rPr lang="en-US">
                <a:latin typeface="Calibri" pitchFamily="34" charset="0"/>
                <a:ea typeface="Arial Unicode MS" pitchFamily="34" charset="-128"/>
                <a:cs typeface="Arial Unicode MS" pitchFamily="34" charset="-128"/>
              </a:rPr>
              <a:t>Drexel University</a:t>
            </a:r>
          </a:p>
        </p:txBody>
      </p:sp>
    </p:spTree>
    <p:extLst>
      <p:ext uri="{BB962C8B-B14F-4D97-AF65-F5344CB8AC3E}">
        <p14:creationId xmlns:p14="http://schemas.microsoft.com/office/powerpoint/2010/main" val="1465045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500" fill="hold"/>
                                        <p:tgtEl>
                                          <p:spTgt spid="115806"/>
                                        </p:tgtEl>
                                      </p:cBhvr>
                                      <p:by x="150000" y="150000"/>
                                    </p:animScale>
                                  </p:childTnLst>
                                </p:cTn>
                              </p:par>
                            </p:childTnLst>
                          </p:cTn>
                        </p:par>
                        <p:par>
                          <p:cTn id="7" fill="hold">
                            <p:stCondLst>
                              <p:cond delay="500"/>
                            </p:stCondLst>
                            <p:childTnLst>
                              <p:par>
                                <p:cTn id="8" presetID="3" presetClass="entr" presetSubtype="10" fill="hold" nodeType="afterEffect">
                                  <p:stCondLst>
                                    <p:cond delay="50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childTnLst>
                          </p:cTn>
                        </p:par>
                        <p:par>
                          <p:cTn id="11" fill="hold">
                            <p:stCondLst>
                              <p:cond delay="1500"/>
                            </p:stCondLst>
                            <p:childTnLst>
                              <p:par>
                                <p:cTn id="12" presetID="3" presetClass="exit" presetSubtype="10" fill="hold" nodeType="afterEffect">
                                  <p:stCondLst>
                                    <p:cond delay="500"/>
                                  </p:stCondLst>
                                  <p:childTnLst>
                                    <p:animEffect transition="out" filter="blinds(horizontal)">
                                      <p:cBhvr>
                                        <p:cTn id="13" dur="500"/>
                                        <p:tgtEl>
                                          <p:spTgt spid="18"/>
                                        </p:tgtEl>
                                      </p:cBhvr>
                                    </p:animEffect>
                                    <p:set>
                                      <p:cBhvr>
                                        <p:cTn id="14" dur="1" fill="hold">
                                          <p:stCondLst>
                                            <p:cond delay="499"/>
                                          </p:stCondLst>
                                        </p:cTn>
                                        <p:tgtEl>
                                          <p:spTgt spid="18"/>
                                        </p:tgtEl>
                                        <p:attrNameLst>
                                          <p:attrName>style.visibility</p:attrName>
                                        </p:attrNameLst>
                                      </p:cBhvr>
                                      <p:to>
                                        <p:strVal val="hidden"/>
                                      </p:to>
                                    </p:set>
                                  </p:childTnLst>
                                </p:cTn>
                              </p:par>
                            </p:childTnLst>
                          </p:cTn>
                        </p:par>
                        <p:par>
                          <p:cTn id="15" fill="hold">
                            <p:stCondLst>
                              <p:cond delay="2500"/>
                            </p:stCondLst>
                            <p:childTnLst>
                              <p:par>
                                <p:cTn id="16" presetID="3" presetClass="entr" presetSubtype="10"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par>
                          <p:cTn id="19" fill="hold">
                            <p:stCondLst>
                              <p:cond delay="3000"/>
                            </p:stCondLst>
                            <p:childTnLst>
                              <p:par>
                                <p:cTn id="20" presetID="3" presetClass="entr" presetSubtype="10" fill="hold" nodeType="afterEffect">
                                  <p:stCondLst>
                                    <p:cond delay="50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par>
                          <p:cTn id="23" fill="hold">
                            <p:stCondLst>
                              <p:cond delay="4000"/>
                            </p:stCondLst>
                            <p:childTnLst>
                              <p:par>
                                <p:cTn id="24" presetID="3" presetClass="exit" presetSubtype="10" fill="hold" nodeType="afterEffect">
                                  <p:stCondLst>
                                    <p:cond delay="500"/>
                                  </p:stCondLst>
                                  <p:childTnLst>
                                    <p:animEffect transition="out" filter="blinds(horizontal)">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childTnLst>
                          </p:cTn>
                        </p:par>
                        <p:par>
                          <p:cTn id="27" fill="hold">
                            <p:stCondLst>
                              <p:cond delay="5000"/>
                            </p:stCondLst>
                            <p:childTnLst>
                              <p:par>
                                <p:cTn id="28" presetID="3" presetClass="entr" presetSubtype="10"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blinds(horizontal)">
                                      <p:cBhvr>
                                        <p:cTn id="30" dur="500"/>
                                        <p:tgtEl>
                                          <p:spTgt spid="28"/>
                                        </p:tgtEl>
                                      </p:cBhvr>
                                    </p:animEffect>
                                  </p:childTnLst>
                                </p:cTn>
                              </p:par>
                            </p:childTnLst>
                          </p:cTn>
                        </p:par>
                        <p:par>
                          <p:cTn id="31" fill="hold">
                            <p:stCondLst>
                              <p:cond delay="5500"/>
                            </p:stCondLst>
                            <p:childTnLst>
                              <p:par>
                                <p:cTn id="32" presetID="3" presetClass="entr" presetSubtype="10" fill="hold" nodeType="afterEffect">
                                  <p:stCondLst>
                                    <p:cond delay="50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par>
                          <p:cTn id="35" fill="hold">
                            <p:stCondLst>
                              <p:cond delay="6500"/>
                            </p:stCondLst>
                            <p:childTnLst>
                              <p:par>
                                <p:cTn id="36" presetID="3" presetClass="exit" presetSubtype="10" fill="hold" nodeType="afterEffect">
                                  <p:stCondLst>
                                    <p:cond delay="500"/>
                                  </p:stCondLst>
                                  <p:childTnLst>
                                    <p:animEffect transition="out" filter="blinds(horizontal)">
                                      <p:cBhvr>
                                        <p:cTn id="37" dur="500"/>
                                        <p:tgtEl>
                                          <p:spTgt spid="22"/>
                                        </p:tgtEl>
                                      </p:cBhvr>
                                    </p:animEffect>
                                    <p:set>
                                      <p:cBhvr>
                                        <p:cTn id="38" dur="1" fill="hold">
                                          <p:stCondLst>
                                            <p:cond delay="499"/>
                                          </p:stCondLst>
                                        </p:cTn>
                                        <p:tgtEl>
                                          <p:spTgt spid="22"/>
                                        </p:tgtEl>
                                        <p:attrNameLst>
                                          <p:attrName>style.visibility</p:attrName>
                                        </p:attrNameLst>
                                      </p:cBhvr>
                                      <p:to>
                                        <p:strVal val="hidden"/>
                                      </p:to>
                                    </p:set>
                                  </p:childTnLst>
                                </p:cTn>
                              </p:par>
                            </p:childTnLst>
                          </p:cTn>
                        </p:par>
                        <p:par>
                          <p:cTn id="39" fill="hold">
                            <p:stCondLst>
                              <p:cond delay="7500"/>
                            </p:stCondLst>
                            <p:childTnLst>
                              <p:par>
                                <p:cTn id="40" presetID="3" presetClass="entr" presetSubtype="10"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childTnLst>
                          </p:cTn>
                        </p:par>
                        <p:par>
                          <p:cTn id="43" fill="hold">
                            <p:stCondLst>
                              <p:cond delay="8000"/>
                            </p:stCondLst>
                            <p:childTnLst>
                              <p:par>
                                <p:cTn id="44" presetID="3" presetClass="entr" presetSubtype="10" fill="hold" nodeType="afterEffect">
                                  <p:stCondLst>
                                    <p:cond delay="500"/>
                                  </p:stCondLst>
                                  <p:childTnLst>
                                    <p:set>
                                      <p:cBhvr>
                                        <p:cTn id="45" dur="1" fill="hold">
                                          <p:stCondLst>
                                            <p:cond delay="0"/>
                                          </p:stCondLst>
                                        </p:cTn>
                                        <p:tgtEl>
                                          <p:spTgt spid="24"/>
                                        </p:tgtEl>
                                        <p:attrNameLst>
                                          <p:attrName>style.visibility</p:attrName>
                                        </p:attrNameLst>
                                      </p:cBhvr>
                                      <p:to>
                                        <p:strVal val="visible"/>
                                      </p:to>
                                    </p:set>
                                    <p:animEffect transition="in" filter="blinds(horizontal)">
                                      <p:cBhvr>
                                        <p:cTn id="46" dur="500"/>
                                        <p:tgtEl>
                                          <p:spTgt spid="24"/>
                                        </p:tgtEl>
                                      </p:cBhvr>
                                    </p:animEffect>
                                  </p:childTnLst>
                                </p:cTn>
                              </p:par>
                            </p:childTnLst>
                          </p:cTn>
                        </p:par>
                        <p:par>
                          <p:cTn id="47" fill="hold">
                            <p:stCondLst>
                              <p:cond delay="9000"/>
                            </p:stCondLst>
                            <p:childTnLst>
                              <p:par>
                                <p:cTn id="48" presetID="3" presetClass="exit" presetSubtype="10" fill="hold" nodeType="afterEffect">
                                  <p:stCondLst>
                                    <p:cond delay="500"/>
                                  </p:stCondLst>
                                  <p:childTnLst>
                                    <p:animEffect transition="out" filter="blinds(horizontal)">
                                      <p:cBhvr>
                                        <p:cTn id="49" dur="500"/>
                                        <p:tgtEl>
                                          <p:spTgt spid="24"/>
                                        </p:tgtEl>
                                      </p:cBhvr>
                                    </p:animEffect>
                                    <p:set>
                                      <p:cBhvr>
                                        <p:cTn id="50" dur="1" fill="hold">
                                          <p:stCondLst>
                                            <p:cond delay="499"/>
                                          </p:stCondLst>
                                        </p:cTn>
                                        <p:tgtEl>
                                          <p:spTgt spid="24"/>
                                        </p:tgtEl>
                                        <p:attrNameLst>
                                          <p:attrName>style.visibility</p:attrName>
                                        </p:attrNameLst>
                                      </p:cBhvr>
                                      <p:to>
                                        <p:strVal val="hidden"/>
                                      </p:to>
                                    </p:set>
                                  </p:childTnLst>
                                </p:cTn>
                              </p:par>
                            </p:childTnLst>
                          </p:cTn>
                        </p:par>
                        <p:par>
                          <p:cTn id="51" fill="hold">
                            <p:stCondLst>
                              <p:cond delay="10000"/>
                            </p:stCondLst>
                            <p:childTnLst>
                              <p:par>
                                <p:cTn id="52" presetID="3" presetClass="entr" presetSubtype="10" fill="hold" nodeType="afterEffect">
                                  <p:stCondLst>
                                    <p:cond delay="0"/>
                                  </p:stCondLst>
                                  <p:childTnLst>
                                    <p:set>
                                      <p:cBhvr>
                                        <p:cTn id="53" dur="1" fill="hold">
                                          <p:stCondLst>
                                            <p:cond delay="0"/>
                                          </p:stCondLst>
                                        </p:cTn>
                                        <p:tgtEl>
                                          <p:spTgt spid="32768"/>
                                        </p:tgtEl>
                                        <p:attrNameLst>
                                          <p:attrName>style.visibility</p:attrName>
                                        </p:attrNameLst>
                                      </p:cBhvr>
                                      <p:to>
                                        <p:strVal val="visible"/>
                                      </p:to>
                                    </p:set>
                                    <p:animEffect transition="in" filter="blinds(horizontal)">
                                      <p:cBhvr>
                                        <p:cTn id="54" dur="500"/>
                                        <p:tgtEl>
                                          <p:spTgt spid="32768"/>
                                        </p:tgtEl>
                                      </p:cBhvr>
                                    </p:animEffect>
                                  </p:childTnLst>
                                </p:cTn>
                              </p:par>
                            </p:childTnLst>
                          </p:cTn>
                        </p:par>
                        <p:par>
                          <p:cTn id="55" fill="hold">
                            <p:stCondLst>
                              <p:cond delay="10500"/>
                            </p:stCondLst>
                            <p:childTnLst>
                              <p:par>
                                <p:cTn id="56" presetID="3" presetClass="entr" presetSubtype="10" fill="hold" nodeType="afterEffect">
                                  <p:stCondLst>
                                    <p:cond delay="500"/>
                                  </p:stCondLst>
                                  <p:childTnLst>
                                    <p:set>
                                      <p:cBhvr>
                                        <p:cTn id="57" dur="1" fill="hold">
                                          <p:stCondLst>
                                            <p:cond delay="0"/>
                                          </p:stCondLst>
                                        </p:cTn>
                                        <p:tgtEl>
                                          <p:spTgt spid="19"/>
                                        </p:tgtEl>
                                        <p:attrNameLst>
                                          <p:attrName>style.visibility</p:attrName>
                                        </p:attrNameLst>
                                      </p:cBhvr>
                                      <p:to>
                                        <p:strVal val="visible"/>
                                      </p:to>
                                    </p:set>
                                    <p:animEffect transition="in" filter="blinds(horizontal)">
                                      <p:cBhvr>
                                        <p:cTn id="58" dur="500"/>
                                        <p:tgtEl>
                                          <p:spTgt spid="19"/>
                                        </p:tgtEl>
                                      </p:cBhvr>
                                    </p:animEffect>
                                  </p:childTnLst>
                                </p:cTn>
                              </p:par>
                            </p:childTnLst>
                          </p:cTn>
                        </p:par>
                        <p:par>
                          <p:cTn id="59" fill="hold">
                            <p:stCondLst>
                              <p:cond delay="11500"/>
                            </p:stCondLst>
                            <p:childTnLst>
                              <p:par>
                                <p:cTn id="60" presetID="3" presetClass="exit" presetSubtype="10" fill="hold" nodeType="afterEffect">
                                  <p:stCondLst>
                                    <p:cond delay="500"/>
                                  </p:stCondLst>
                                  <p:childTnLst>
                                    <p:animEffect transition="out" filter="blinds(horizontal)">
                                      <p:cBhvr>
                                        <p:cTn id="61" dur="500"/>
                                        <p:tgtEl>
                                          <p:spTgt spid="19"/>
                                        </p:tgtEl>
                                      </p:cBhvr>
                                    </p:animEffect>
                                    <p:set>
                                      <p:cBhvr>
                                        <p:cTn id="62" dur="1" fill="hold">
                                          <p:stCondLst>
                                            <p:cond delay="499"/>
                                          </p:stCondLst>
                                        </p:cTn>
                                        <p:tgtEl>
                                          <p:spTgt spid="19"/>
                                        </p:tgtEl>
                                        <p:attrNameLst>
                                          <p:attrName>style.visibility</p:attrName>
                                        </p:attrNameLst>
                                      </p:cBhvr>
                                      <p:to>
                                        <p:strVal val="hidden"/>
                                      </p:to>
                                    </p:set>
                                  </p:childTnLst>
                                </p:cTn>
                              </p:par>
                            </p:childTnLst>
                          </p:cTn>
                        </p:par>
                        <p:par>
                          <p:cTn id="63" fill="hold">
                            <p:stCondLst>
                              <p:cond delay="12500"/>
                            </p:stCondLst>
                            <p:childTnLst>
                              <p:par>
                                <p:cTn id="64" presetID="3" presetClass="entr" presetSubtype="10" fill="hold" nodeType="after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blinds(horizontal)">
                                      <p:cBhvr>
                                        <p:cTn id="66" dur="500"/>
                                        <p:tgtEl>
                                          <p:spTgt spid="27"/>
                                        </p:tgtEl>
                                      </p:cBhvr>
                                    </p:animEffect>
                                  </p:childTnLst>
                                </p:cTn>
                              </p:par>
                            </p:childTnLst>
                          </p:cTn>
                        </p:par>
                        <p:par>
                          <p:cTn id="67" fill="hold">
                            <p:stCondLst>
                              <p:cond delay="13000"/>
                            </p:stCondLst>
                            <p:childTnLst>
                              <p:par>
                                <p:cTn id="68" presetID="3" presetClass="entr" presetSubtype="10" fill="hold" nodeType="afterEffect">
                                  <p:stCondLst>
                                    <p:cond delay="500"/>
                                  </p:stCondLst>
                                  <p:childTnLst>
                                    <p:set>
                                      <p:cBhvr>
                                        <p:cTn id="69" dur="1" fill="hold">
                                          <p:stCondLst>
                                            <p:cond delay="0"/>
                                          </p:stCondLst>
                                        </p:cTn>
                                        <p:tgtEl>
                                          <p:spTgt spid="21"/>
                                        </p:tgtEl>
                                        <p:attrNameLst>
                                          <p:attrName>style.visibility</p:attrName>
                                        </p:attrNameLst>
                                      </p:cBhvr>
                                      <p:to>
                                        <p:strVal val="visible"/>
                                      </p:to>
                                    </p:set>
                                    <p:animEffect transition="in" filter="blinds(horizontal)">
                                      <p:cBhvr>
                                        <p:cTn id="70" dur="500"/>
                                        <p:tgtEl>
                                          <p:spTgt spid="21"/>
                                        </p:tgtEl>
                                      </p:cBhvr>
                                    </p:animEffect>
                                  </p:childTnLst>
                                </p:cTn>
                              </p:par>
                            </p:childTnLst>
                          </p:cTn>
                        </p:par>
                        <p:par>
                          <p:cTn id="71" fill="hold">
                            <p:stCondLst>
                              <p:cond delay="14000"/>
                            </p:stCondLst>
                            <p:childTnLst>
                              <p:par>
                                <p:cTn id="72" presetID="3" presetClass="exit" presetSubtype="10" fill="hold" nodeType="afterEffect">
                                  <p:stCondLst>
                                    <p:cond delay="500"/>
                                  </p:stCondLst>
                                  <p:childTnLst>
                                    <p:animEffect transition="out" filter="blinds(horizontal)">
                                      <p:cBhvr>
                                        <p:cTn id="73" dur="500"/>
                                        <p:tgtEl>
                                          <p:spTgt spid="21"/>
                                        </p:tgtEl>
                                      </p:cBhvr>
                                    </p:animEffect>
                                    <p:set>
                                      <p:cBhvr>
                                        <p:cTn id="74" dur="1" fill="hold">
                                          <p:stCondLst>
                                            <p:cond delay="499"/>
                                          </p:stCondLst>
                                        </p:cTn>
                                        <p:tgtEl>
                                          <p:spTgt spid="21"/>
                                        </p:tgtEl>
                                        <p:attrNameLst>
                                          <p:attrName>style.visibility</p:attrName>
                                        </p:attrNameLst>
                                      </p:cBhvr>
                                      <p:to>
                                        <p:strVal val="hidden"/>
                                      </p:to>
                                    </p:set>
                                  </p:childTnLst>
                                </p:cTn>
                              </p:par>
                            </p:childTnLst>
                          </p:cTn>
                        </p:par>
                        <p:par>
                          <p:cTn id="75" fill="hold">
                            <p:stCondLst>
                              <p:cond delay="15000"/>
                            </p:stCondLst>
                            <p:childTnLst>
                              <p:par>
                                <p:cTn id="76" presetID="3" presetClass="entr" presetSubtype="10" fill="hold" nodeType="after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blinds(horizontal)">
                                      <p:cBhvr>
                                        <p:cTn id="78" dur="500"/>
                                        <p:tgtEl>
                                          <p:spTgt spid="29"/>
                                        </p:tgtEl>
                                      </p:cBhvr>
                                    </p:animEffect>
                                  </p:childTnLst>
                                </p:cTn>
                              </p:par>
                            </p:childTnLst>
                          </p:cTn>
                        </p:par>
                        <p:par>
                          <p:cTn id="79" fill="hold">
                            <p:stCondLst>
                              <p:cond delay="15500"/>
                            </p:stCondLst>
                            <p:childTnLst>
                              <p:par>
                                <p:cTn id="80" presetID="3" presetClass="entr" presetSubtype="10" fill="hold" nodeType="afterEffect">
                                  <p:stCondLst>
                                    <p:cond delay="500"/>
                                  </p:stCondLst>
                                  <p:childTnLst>
                                    <p:set>
                                      <p:cBhvr>
                                        <p:cTn id="81" dur="1" fill="hold">
                                          <p:stCondLst>
                                            <p:cond delay="0"/>
                                          </p:stCondLst>
                                        </p:cTn>
                                        <p:tgtEl>
                                          <p:spTgt spid="23"/>
                                        </p:tgtEl>
                                        <p:attrNameLst>
                                          <p:attrName>style.visibility</p:attrName>
                                        </p:attrNameLst>
                                      </p:cBhvr>
                                      <p:to>
                                        <p:strVal val="visible"/>
                                      </p:to>
                                    </p:set>
                                    <p:animEffect transition="in" filter="blinds(horizontal)">
                                      <p:cBhvr>
                                        <p:cTn id="82" dur="500"/>
                                        <p:tgtEl>
                                          <p:spTgt spid="23"/>
                                        </p:tgtEl>
                                      </p:cBhvr>
                                    </p:animEffect>
                                  </p:childTnLst>
                                </p:cTn>
                              </p:par>
                            </p:childTnLst>
                          </p:cTn>
                        </p:par>
                        <p:par>
                          <p:cTn id="83" fill="hold">
                            <p:stCondLst>
                              <p:cond delay="16500"/>
                            </p:stCondLst>
                            <p:childTnLst>
                              <p:par>
                                <p:cTn id="84" presetID="3" presetClass="exit" presetSubtype="10" fill="hold" nodeType="afterEffect">
                                  <p:stCondLst>
                                    <p:cond delay="500"/>
                                  </p:stCondLst>
                                  <p:childTnLst>
                                    <p:animEffect transition="out" filter="blinds(horizontal)">
                                      <p:cBhvr>
                                        <p:cTn id="85" dur="500"/>
                                        <p:tgtEl>
                                          <p:spTgt spid="23"/>
                                        </p:tgtEl>
                                      </p:cBhvr>
                                    </p:animEffect>
                                    <p:set>
                                      <p:cBhvr>
                                        <p:cTn id="86" dur="1" fill="hold">
                                          <p:stCondLst>
                                            <p:cond delay="499"/>
                                          </p:stCondLst>
                                        </p:cTn>
                                        <p:tgtEl>
                                          <p:spTgt spid="23"/>
                                        </p:tgtEl>
                                        <p:attrNameLst>
                                          <p:attrName>style.visibility</p:attrName>
                                        </p:attrNameLst>
                                      </p:cBhvr>
                                      <p:to>
                                        <p:strVal val="hidden"/>
                                      </p:to>
                                    </p:set>
                                  </p:childTnLst>
                                </p:cTn>
                              </p:par>
                            </p:childTnLst>
                          </p:cTn>
                        </p:par>
                        <p:par>
                          <p:cTn id="87" fill="hold">
                            <p:stCondLst>
                              <p:cond delay="17500"/>
                            </p:stCondLst>
                            <p:childTnLst>
                              <p:par>
                                <p:cTn id="88" presetID="3" presetClass="entr" presetSubtype="10" fill="hold" nodeType="after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blinds(horizontal)">
                                      <p:cBhvr>
                                        <p:cTn id="90" dur="500"/>
                                        <p:tgtEl>
                                          <p:spTgt spid="31"/>
                                        </p:tgtEl>
                                      </p:cBhvr>
                                    </p:animEffect>
                                  </p:childTnLst>
                                </p:cTn>
                              </p:par>
                            </p:childTnLst>
                          </p:cTn>
                        </p:par>
                        <p:par>
                          <p:cTn id="91" fill="hold">
                            <p:stCondLst>
                              <p:cond delay="18000"/>
                            </p:stCondLst>
                            <p:childTnLst>
                              <p:par>
                                <p:cTn id="92" presetID="3" presetClass="entr" presetSubtype="10" fill="hold" nodeType="afterEffect">
                                  <p:stCondLst>
                                    <p:cond delay="500"/>
                                  </p:stCondLst>
                                  <p:childTnLst>
                                    <p:set>
                                      <p:cBhvr>
                                        <p:cTn id="93" dur="1" fill="hold">
                                          <p:stCondLst>
                                            <p:cond delay="0"/>
                                          </p:stCondLst>
                                        </p:cTn>
                                        <p:tgtEl>
                                          <p:spTgt spid="25"/>
                                        </p:tgtEl>
                                        <p:attrNameLst>
                                          <p:attrName>style.visibility</p:attrName>
                                        </p:attrNameLst>
                                      </p:cBhvr>
                                      <p:to>
                                        <p:strVal val="visible"/>
                                      </p:to>
                                    </p:set>
                                    <p:animEffect transition="in" filter="blinds(horizontal)">
                                      <p:cBhvr>
                                        <p:cTn id="94" dur="500"/>
                                        <p:tgtEl>
                                          <p:spTgt spid="25"/>
                                        </p:tgtEl>
                                      </p:cBhvr>
                                    </p:animEffect>
                                  </p:childTnLst>
                                </p:cTn>
                              </p:par>
                            </p:childTnLst>
                          </p:cTn>
                        </p:par>
                        <p:par>
                          <p:cTn id="95" fill="hold">
                            <p:stCondLst>
                              <p:cond delay="19000"/>
                            </p:stCondLst>
                            <p:childTnLst>
                              <p:par>
                                <p:cTn id="96" presetID="3" presetClass="exit" presetSubtype="10" fill="hold" nodeType="afterEffect">
                                  <p:stCondLst>
                                    <p:cond delay="500"/>
                                  </p:stCondLst>
                                  <p:childTnLst>
                                    <p:animEffect transition="out" filter="blinds(horizontal)">
                                      <p:cBhvr>
                                        <p:cTn id="97" dur="500"/>
                                        <p:tgtEl>
                                          <p:spTgt spid="25"/>
                                        </p:tgtEl>
                                      </p:cBhvr>
                                    </p:animEffect>
                                    <p:set>
                                      <p:cBhvr>
                                        <p:cTn id="98" dur="1" fill="hold">
                                          <p:stCondLst>
                                            <p:cond delay="499"/>
                                          </p:stCondLst>
                                        </p:cTn>
                                        <p:tgtEl>
                                          <p:spTgt spid="25"/>
                                        </p:tgtEl>
                                        <p:attrNameLst>
                                          <p:attrName>style.visibility</p:attrName>
                                        </p:attrNameLst>
                                      </p:cBhvr>
                                      <p:to>
                                        <p:strVal val="hidden"/>
                                      </p:to>
                                    </p:set>
                                  </p:childTnLst>
                                </p:cTn>
                              </p:par>
                            </p:childTnLst>
                          </p:cTn>
                        </p:par>
                        <p:par>
                          <p:cTn id="99" fill="hold">
                            <p:stCondLst>
                              <p:cond delay="20000"/>
                            </p:stCondLst>
                            <p:childTnLst>
                              <p:par>
                                <p:cTn id="100" presetID="3" presetClass="entr" presetSubtype="10" fill="hold" nodeType="afterEffect">
                                  <p:stCondLst>
                                    <p:cond delay="0"/>
                                  </p:stCondLst>
                                  <p:childTnLst>
                                    <p:set>
                                      <p:cBhvr>
                                        <p:cTn id="101" dur="1" fill="hold">
                                          <p:stCondLst>
                                            <p:cond delay="0"/>
                                          </p:stCondLst>
                                        </p:cTn>
                                        <p:tgtEl>
                                          <p:spTgt spid="32769"/>
                                        </p:tgtEl>
                                        <p:attrNameLst>
                                          <p:attrName>style.visibility</p:attrName>
                                        </p:attrNameLst>
                                      </p:cBhvr>
                                      <p:to>
                                        <p:strVal val="visible"/>
                                      </p:to>
                                    </p:set>
                                    <p:animEffect transition="in" filter="blinds(horizontal)">
                                      <p:cBhvr>
                                        <p:cTn id="102" dur="500"/>
                                        <p:tgtEl>
                                          <p:spTgt spid="32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0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457200" y="228600"/>
            <a:ext cx="3581400" cy="639763"/>
          </a:xfrm>
          <a:prstGeom prst="rect">
            <a:avLst/>
          </a:prstGeom>
          <a:noFill/>
          <a:ln w="9525">
            <a:noFill/>
            <a:miter lim="800000"/>
            <a:headEnd/>
            <a:tailEnd/>
          </a:ln>
        </p:spPr>
        <p:txBody>
          <a:bodyPr lIns="91430" tIns="45715" rIns="91430" bIns="45715" anchor="ctr"/>
          <a:lstStyle/>
          <a:p>
            <a:r>
              <a:rPr lang="en-US" sz="3200">
                <a:solidFill>
                  <a:schemeClr val="tx2"/>
                </a:solidFill>
                <a:latin typeface="Calibri" pitchFamily="34" charset="0"/>
              </a:rPr>
              <a:t>Semantic Mediation</a:t>
            </a:r>
          </a:p>
        </p:txBody>
      </p:sp>
      <p:grpSp>
        <p:nvGrpSpPr>
          <p:cNvPr id="2" name="Group 3"/>
          <p:cNvGrpSpPr>
            <a:grpSpLocks/>
          </p:cNvGrpSpPr>
          <p:nvPr/>
        </p:nvGrpSpPr>
        <p:grpSpPr bwMode="auto">
          <a:xfrm>
            <a:off x="5029200" y="914400"/>
            <a:ext cx="1171575" cy="1038225"/>
            <a:chOff x="2256" y="1056"/>
            <a:chExt cx="738" cy="654"/>
          </a:xfrm>
        </p:grpSpPr>
        <p:sp>
          <p:nvSpPr>
            <p:cNvPr id="33848" name="AutoShape 4"/>
            <p:cNvSpPr>
              <a:spLocks noChangeArrowheads="1"/>
            </p:cNvSpPr>
            <p:nvPr/>
          </p:nvSpPr>
          <p:spPr bwMode="auto">
            <a:xfrm>
              <a:off x="2256" y="1056"/>
              <a:ext cx="384" cy="480"/>
            </a:xfrm>
            <a:prstGeom prst="can">
              <a:avLst>
                <a:gd name="adj" fmla="val 31250"/>
              </a:avLst>
            </a:prstGeom>
            <a:solidFill>
              <a:srgbClr val="C0C0C0"/>
            </a:solidFill>
            <a:ln w="9525">
              <a:solidFill>
                <a:schemeClr val="tx1"/>
              </a:solidFill>
              <a:round/>
              <a:headEnd/>
              <a:tailEnd/>
            </a:ln>
          </p:spPr>
          <p:txBody>
            <a:bodyPr wrap="none" anchor="ctr"/>
            <a:lstStyle/>
            <a:p>
              <a:endParaRPr lang="en-US">
                <a:latin typeface="Calibri" pitchFamily="34" charset="0"/>
              </a:endParaRPr>
            </a:p>
          </p:txBody>
        </p:sp>
        <p:grpSp>
          <p:nvGrpSpPr>
            <p:cNvPr id="3" name="Group 5"/>
            <p:cNvGrpSpPr>
              <a:grpSpLocks/>
            </p:cNvGrpSpPr>
            <p:nvPr/>
          </p:nvGrpSpPr>
          <p:grpSpPr bwMode="auto">
            <a:xfrm>
              <a:off x="2304" y="1152"/>
              <a:ext cx="690" cy="558"/>
              <a:chOff x="2208" y="1152"/>
              <a:chExt cx="690" cy="558"/>
            </a:xfrm>
          </p:grpSpPr>
          <p:pic>
            <p:nvPicPr>
              <p:cNvPr id="33850" name="Picture 6" descr="Get Data">
                <a:hlinkClick r:id="rId3"/>
              </p:cNvPr>
              <p:cNvPicPr>
                <a:picLocks noChangeAspect="1" noChangeArrowheads="1"/>
              </p:cNvPicPr>
              <p:nvPr/>
            </p:nvPicPr>
            <p:blipFill>
              <a:blip r:embed="rId4" cstate="print"/>
              <a:srcRect/>
              <a:stretch>
                <a:fillRect/>
              </a:stretch>
            </p:blipFill>
            <p:spPr bwMode="auto">
              <a:xfrm>
                <a:off x="2448" y="1152"/>
                <a:ext cx="450" cy="558"/>
              </a:xfrm>
              <a:prstGeom prst="rect">
                <a:avLst/>
              </a:prstGeom>
              <a:noFill/>
              <a:ln w="9525">
                <a:noFill/>
                <a:miter lim="800000"/>
                <a:headEnd/>
                <a:tailEnd/>
              </a:ln>
            </p:spPr>
          </p:pic>
          <p:pic>
            <p:nvPicPr>
              <p:cNvPr id="33851" name="Picture 7" descr="United States Environmental Protection Agency">
                <a:hlinkClick r:id="rId5"/>
              </p:cNvPr>
              <p:cNvPicPr>
                <a:picLocks noChangeAspect="1" noChangeArrowheads="1"/>
              </p:cNvPicPr>
              <p:nvPr/>
            </p:nvPicPr>
            <p:blipFill>
              <a:blip r:embed="rId6" cstate="print"/>
              <a:srcRect/>
              <a:stretch>
                <a:fillRect/>
              </a:stretch>
            </p:blipFill>
            <p:spPr bwMode="auto">
              <a:xfrm>
                <a:off x="2208" y="1152"/>
                <a:ext cx="336" cy="326"/>
              </a:xfrm>
              <a:prstGeom prst="rect">
                <a:avLst/>
              </a:prstGeom>
              <a:noFill/>
              <a:ln w="9525">
                <a:noFill/>
                <a:miter lim="800000"/>
                <a:headEnd/>
                <a:tailEnd/>
              </a:ln>
            </p:spPr>
          </p:pic>
        </p:grpSp>
      </p:grpSp>
      <p:sp>
        <p:nvSpPr>
          <p:cNvPr id="33796" name="Text Box 8"/>
          <p:cNvSpPr txBox="1">
            <a:spLocks noChangeArrowheads="1"/>
          </p:cNvSpPr>
          <p:nvPr/>
        </p:nvSpPr>
        <p:spPr bwMode="auto">
          <a:xfrm>
            <a:off x="5715000" y="457200"/>
            <a:ext cx="2590800" cy="646113"/>
          </a:xfrm>
          <a:prstGeom prst="rect">
            <a:avLst/>
          </a:prstGeom>
          <a:noFill/>
          <a:ln w="9525">
            <a:noFill/>
            <a:miter lim="800000"/>
            <a:headEnd/>
            <a:tailEnd/>
          </a:ln>
        </p:spPr>
        <p:txBody>
          <a:bodyPr lIns="91430" tIns="45715" rIns="91430" bIns="45715">
            <a:spAutoFit/>
          </a:bodyPr>
          <a:lstStyle/>
          <a:p>
            <a:pPr algn="ctr" defTabSz="457200"/>
            <a:r>
              <a:rPr lang="en-US">
                <a:solidFill>
                  <a:srgbClr val="FF0066"/>
                </a:solidFill>
                <a:latin typeface="Calibri" pitchFamily="34" charset="0"/>
                <a:ea typeface="Arial Unicode MS" pitchFamily="34" charset="-128"/>
                <a:cs typeface="Arial Unicode MS" pitchFamily="34" charset="-128"/>
              </a:rPr>
              <a:t>Searching all data sources collectively</a:t>
            </a:r>
          </a:p>
        </p:txBody>
      </p:sp>
      <p:grpSp>
        <p:nvGrpSpPr>
          <p:cNvPr id="4" name="Group 9"/>
          <p:cNvGrpSpPr>
            <a:grpSpLocks/>
          </p:cNvGrpSpPr>
          <p:nvPr/>
        </p:nvGrpSpPr>
        <p:grpSpPr bwMode="auto">
          <a:xfrm>
            <a:off x="381000" y="3276600"/>
            <a:ext cx="1066800" cy="1066800"/>
            <a:chOff x="2400" y="2400"/>
            <a:chExt cx="672" cy="672"/>
          </a:xfrm>
        </p:grpSpPr>
        <p:sp>
          <p:nvSpPr>
            <p:cNvPr id="33846" name="Oval 10"/>
            <p:cNvSpPr>
              <a:spLocks noChangeArrowheads="1"/>
            </p:cNvSpPr>
            <p:nvPr/>
          </p:nvSpPr>
          <p:spPr bwMode="auto">
            <a:xfrm>
              <a:off x="2400" y="2400"/>
              <a:ext cx="672" cy="672"/>
            </a:xfrm>
            <a:prstGeom prst="ellipse">
              <a:avLst/>
            </a:prstGeom>
            <a:solidFill>
              <a:srgbClr val="FF9900"/>
            </a:solidFill>
            <a:ln w="9525">
              <a:solidFill>
                <a:schemeClr val="tx1"/>
              </a:solidFill>
              <a:round/>
              <a:headEnd/>
              <a:tailEnd/>
            </a:ln>
          </p:spPr>
          <p:txBody>
            <a:bodyPr wrap="none" anchor="ctr"/>
            <a:lstStyle/>
            <a:p>
              <a:endParaRPr lang="en-US">
                <a:latin typeface="Calibri" pitchFamily="34" charset="0"/>
              </a:endParaRPr>
            </a:p>
          </p:txBody>
        </p:sp>
        <p:pic>
          <p:nvPicPr>
            <p:cNvPr id="33847" name="Picture 11" descr="j0195384"/>
            <p:cNvPicPr>
              <a:picLocks noChangeAspect="1" noChangeArrowheads="1"/>
            </p:cNvPicPr>
            <p:nvPr/>
          </p:nvPicPr>
          <p:blipFill>
            <a:blip r:embed="rId7" cstate="print"/>
            <a:srcRect/>
            <a:stretch>
              <a:fillRect/>
            </a:stretch>
          </p:blipFill>
          <p:spPr bwMode="auto">
            <a:xfrm>
              <a:off x="2545" y="2544"/>
              <a:ext cx="394" cy="402"/>
            </a:xfrm>
            <a:prstGeom prst="rect">
              <a:avLst/>
            </a:prstGeom>
            <a:noFill/>
            <a:ln w="9525">
              <a:noFill/>
              <a:miter lim="800000"/>
              <a:headEnd/>
              <a:tailEnd/>
            </a:ln>
          </p:spPr>
        </p:pic>
      </p:grpSp>
      <p:grpSp>
        <p:nvGrpSpPr>
          <p:cNvPr id="5" name="Group 12"/>
          <p:cNvGrpSpPr>
            <a:grpSpLocks/>
          </p:cNvGrpSpPr>
          <p:nvPr/>
        </p:nvGrpSpPr>
        <p:grpSpPr bwMode="auto">
          <a:xfrm>
            <a:off x="6248400" y="1676400"/>
            <a:ext cx="1906588" cy="762000"/>
            <a:chOff x="768" y="1536"/>
            <a:chExt cx="1201" cy="480"/>
          </a:xfrm>
        </p:grpSpPr>
        <p:sp>
          <p:nvSpPr>
            <p:cNvPr id="33842" name="AutoShape 13"/>
            <p:cNvSpPr>
              <a:spLocks noChangeArrowheads="1"/>
            </p:cNvSpPr>
            <p:nvPr/>
          </p:nvSpPr>
          <p:spPr bwMode="auto">
            <a:xfrm>
              <a:off x="768" y="1536"/>
              <a:ext cx="384" cy="480"/>
            </a:xfrm>
            <a:prstGeom prst="can">
              <a:avLst>
                <a:gd name="adj" fmla="val 31250"/>
              </a:avLst>
            </a:prstGeom>
            <a:solidFill>
              <a:srgbClr val="C0C0C0"/>
            </a:solidFill>
            <a:ln w="9525">
              <a:solidFill>
                <a:schemeClr val="tx1"/>
              </a:solidFill>
              <a:round/>
              <a:headEnd/>
              <a:tailEnd/>
            </a:ln>
          </p:spPr>
          <p:txBody>
            <a:bodyPr wrap="none" anchor="ctr"/>
            <a:lstStyle/>
            <a:p>
              <a:endParaRPr lang="en-US">
                <a:latin typeface="Calibri" pitchFamily="34" charset="0"/>
              </a:endParaRPr>
            </a:p>
          </p:txBody>
        </p:sp>
        <p:grpSp>
          <p:nvGrpSpPr>
            <p:cNvPr id="6" name="Group 14"/>
            <p:cNvGrpSpPr>
              <a:grpSpLocks/>
            </p:cNvGrpSpPr>
            <p:nvPr/>
          </p:nvGrpSpPr>
          <p:grpSpPr bwMode="auto">
            <a:xfrm>
              <a:off x="769" y="1680"/>
              <a:ext cx="1200" cy="192"/>
              <a:chOff x="961" y="2822"/>
              <a:chExt cx="1200" cy="192"/>
            </a:xfrm>
          </p:grpSpPr>
          <p:pic>
            <p:nvPicPr>
              <p:cNvPr id="33844" name="Picture 15" descr="USGS Science for a changing world">
                <a:hlinkClick r:id="rId8"/>
              </p:cNvPr>
              <p:cNvPicPr>
                <a:picLocks noChangeAspect="1" noChangeArrowheads="1"/>
              </p:cNvPicPr>
              <p:nvPr/>
            </p:nvPicPr>
            <p:blipFill>
              <a:blip r:embed="rId9" cstate="print"/>
              <a:srcRect/>
              <a:stretch>
                <a:fillRect/>
              </a:stretch>
            </p:blipFill>
            <p:spPr bwMode="auto">
              <a:xfrm>
                <a:off x="961" y="2832"/>
                <a:ext cx="1200" cy="181"/>
              </a:xfrm>
              <a:prstGeom prst="rect">
                <a:avLst/>
              </a:prstGeom>
              <a:noFill/>
              <a:ln w="9525">
                <a:noFill/>
                <a:miter lim="800000"/>
                <a:headEnd/>
                <a:tailEnd/>
              </a:ln>
            </p:spPr>
          </p:pic>
          <p:sp>
            <p:nvSpPr>
              <p:cNvPr id="33845" name="Text Box 16"/>
              <p:cNvSpPr txBox="1">
                <a:spLocks noChangeArrowheads="1"/>
              </p:cNvSpPr>
              <p:nvPr/>
            </p:nvSpPr>
            <p:spPr bwMode="auto">
              <a:xfrm>
                <a:off x="1569" y="2822"/>
                <a:ext cx="409" cy="192"/>
              </a:xfrm>
              <a:prstGeom prst="rect">
                <a:avLst/>
              </a:prstGeom>
              <a:noFill/>
              <a:ln w="9525">
                <a:noFill/>
                <a:miter lim="800000"/>
                <a:headEnd/>
                <a:tailEnd/>
              </a:ln>
            </p:spPr>
            <p:txBody>
              <a:bodyPr wrap="none" lIns="91430" tIns="45715" rIns="91430" bIns="45715">
                <a:spAutoFit/>
              </a:bodyPr>
              <a:lstStyle/>
              <a:p>
                <a:pPr defTabSz="457200"/>
                <a:r>
                  <a:rPr lang="en-US" sz="1400" b="1">
                    <a:solidFill>
                      <a:schemeClr val="bg1"/>
                    </a:solidFill>
                    <a:latin typeface="Calibri" pitchFamily="34" charset="0"/>
                    <a:ea typeface="Arial Unicode MS" pitchFamily="34" charset="-128"/>
                    <a:cs typeface="Arial Unicode MS" pitchFamily="34" charset="-128"/>
                  </a:rPr>
                  <a:t>NWIS</a:t>
                </a:r>
              </a:p>
            </p:txBody>
          </p:sp>
        </p:grpSp>
      </p:grpSp>
      <p:grpSp>
        <p:nvGrpSpPr>
          <p:cNvPr id="7" name="Group 17"/>
          <p:cNvGrpSpPr>
            <a:grpSpLocks/>
          </p:cNvGrpSpPr>
          <p:nvPr/>
        </p:nvGrpSpPr>
        <p:grpSpPr bwMode="auto">
          <a:xfrm>
            <a:off x="4724400" y="2362200"/>
            <a:ext cx="2209800" cy="762000"/>
            <a:chOff x="2064" y="3600"/>
            <a:chExt cx="1392" cy="480"/>
          </a:xfrm>
        </p:grpSpPr>
        <p:sp>
          <p:nvSpPr>
            <p:cNvPr id="33840" name="AutoShape 18"/>
            <p:cNvSpPr>
              <a:spLocks noChangeArrowheads="1"/>
            </p:cNvSpPr>
            <p:nvPr/>
          </p:nvSpPr>
          <p:spPr bwMode="auto">
            <a:xfrm>
              <a:off x="2064" y="3600"/>
              <a:ext cx="384" cy="480"/>
            </a:xfrm>
            <a:prstGeom prst="can">
              <a:avLst>
                <a:gd name="adj" fmla="val 31250"/>
              </a:avLst>
            </a:prstGeom>
            <a:solidFill>
              <a:srgbClr val="C0C0C0"/>
            </a:solidFill>
            <a:ln w="9525">
              <a:solidFill>
                <a:schemeClr val="tx1"/>
              </a:solidFill>
              <a:round/>
              <a:headEnd/>
              <a:tailEnd/>
            </a:ln>
          </p:spPr>
          <p:txBody>
            <a:bodyPr wrap="none" anchor="ctr"/>
            <a:lstStyle/>
            <a:p>
              <a:endParaRPr lang="en-US">
                <a:latin typeface="Calibri" pitchFamily="34" charset="0"/>
              </a:endParaRPr>
            </a:p>
          </p:txBody>
        </p:sp>
        <p:pic>
          <p:nvPicPr>
            <p:cNvPr id="33841" name="Picture 19" descr="Banner"/>
            <p:cNvPicPr>
              <a:picLocks noChangeAspect="1" noChangeArrowheads="1"/>
            </p:cNvPicPr>
            <p:nvPr/>
          </p:nvPicPr>
          <p:blipFill>
            <a:blip r:embed="rId10" cstate="print"/>
            <a:srcRect/>
            <a:stretch>
              <a:fillRect/>
            </a:stretch>
          </p:blipFill>
          <p:spPr bwMode="auto">
            <a:xfrm>
              <a:off x="2064" y="3792"/>
              <a:ext cx="1392" cy="183"/>
            </a:xfrm>
            <a:prstGeom prst="rect">
              <a:avLst/>
            </a:prstGeom>
            <a:noFill/>
            <a:ln w="9525">
              <a:noFill/>
              <a:miter lim="800000"/>
              <a:headEnd/>
              <a:tailEnd/>
            </a:ln>
          </p:spPr>
        </p:pic>
      </p:grpSp>
      <p:grpSp>
        <p:nvGrpSpPr>
          <p:cNvPr id="8" name="Group 20"/>
          <p:cNvGrpSpPr>
            <a:grpSpLocks/>
          </p:cNvGrpSpPr>
          <p:nvPr/>
        </p:nvGrpSpPr>
        <p:grpSpPr bwMode="auto">
          <a:xfrm>
            <a:off x="6248400" y="3200400"/>
            <a:ext cx="1981200" cy="762000"/>
            <a:chOff x="624" y="2976"/>
            <a:chExt cx="1248" cy="480"/>
          </a:xfrm>
        </p:grpSpPr>
        <p:sp>
          <p:nvSpPr>
            <p:cNvPr id="33838" name="AutoShape 21"/>
            <p:cNvSpPr>
              <a:spLocks noChangeArrowheads="1"/>
            </p:cNvSpPr>
            <p:nvPr/>
          </p:nvSpPr>
          <p:spPr bwMode="auto">
            <a:xfrm>
              <a:off x="624" y="2976"/>
              <a:ext cx="384" cy="480"/>
            </a:xfrm>
            <a:prstGeom prst="can">
              <a:avLst>
                <a:gd name="adj" fmla="val 31250"/>
              </a:avLst>
            </a:prstGeom>
            <a:solidFill>
              <a:srgbClr val="C0C0C0"/>
            </a:solidFill>
            <a:ln w="9525">
              <a:solidFill>
                <a:schemeClr val="tx1"/>
              </a:solidFill>
              <a:round/>
              <a:headEnd/>
              <a:tailEnd/>
            </a:ln>
          </p:spPr>
          <p:txBody>
            <a:bodyPr wrap="none" anchor="ctr"/>
            <a:lstStyle/>
            <a:p>
              <a:endParaRPr lang="en-US">
                <a:latin typeface="Calibri" pitchFamily="34" charset="0"/>
              </a:endParaRPr>
            </a:p>
          </p:txBody>
        </p:sp>
        <p:pic>
          <p:nvPicPr>
            <p:cNvPr id="33839" name="Picture 22" descr="AmeriFlux website">
              <a:hlinkClick r:id="rId11"/>
            </p:cNvPr>
            <p:cNvPicPr>
              <a:picLocks noChangeAspect="1" noChangeArrowheads="1"/>
            </p:cNvPicPr>
            <p:nvPr/>
          </p:nvPicPr>
          <p:blipFill>
            <a:blip r:embed="rId12" cstate="print"/>
            <a:srcRect/>
            <a:stretch>
              <a:fillRect/>
            </a:stretch>
          </p:blipFill>
          <p:spPr bwMode="auto">
            <a:xfrm>
              <a:off x="624" y="3168"/>
              <a:ext cx="1248" cy="167"/>
            </a:xfrm>
            <a:prstGeom prst="rect">
              <a:avLst/>
            </a:prstGeom>
            <a:noFill/>
            <a:ln w="9525">
              <a:noFill/>
              <a:miter lim="800000"/>
              <a:headEnd/>
              <a:tailEnd/>
            </a:ln>
          </p:spPr>
        </p:pic>
      </p:grpSp>
      <p:grpSp>
        <p:nvGrpSpPr>
          <p:cNvPr id="9" name="Group 23"/>
          <p:cNvGrpSpPr>
            <a:grpSpLocks/>
          </p:cNvGrpSpPr>
          <p:nvPr/>
        </p:nvGrpSpPr>
        <p:grpSpPr bwMode="auto">
          <a:xfrm>
            <a:off x="4495800" y="3886200"/>
            <a:ext cx="2362200" cy="762000"/>
            <a:chOff x="3408" y="1536"/>
            <a:chExt cx="1488" cy="480"/>
          </a:xfrm>
        </p:grpSpPr>
        <p:sp>
          <p:nvSpPr>
            <p:cNvPr id="33836" name="AutoShape 24"/>
            <p:cNvSpPr>
              <a:spLocks noChangeArrowheads="1"/>
            </p:cNvSpPr>
            <p:nvPr/>
          </p:nvSpPr>
          <p:spPr bwMode="auto">
            <a:xfrm>
              <a:off x="3408" y="1536"/>
              <a:ext cx="384" cy="480"/>
            </a:xfrm>
            <a:prstGeom prst="can">
              <a:avLst>
                <a:gd name="adj" fmla="val 31250"/>
              </a:avLst>
            </a:prstGeom>
            <a:solidFill>
              <a:srgbClr val="C0C0C0"/>
            </a:solidFill>
            <a:ln w="9525">
              <a:solidFill>
                <a:schemeClr val="tx1"/>
              </a:solidFill>
              <a:round/>
              <a:headEnd/>
              <a:tailEnd/>
            </a:ln>
          </p:spPr>
          <p:txBody>
            <a:bodyPr wrap="none" anchor="ctr"/>
            <a:lstStyle/>
            <a:p>
              <a:endParaRPr lang="en-US">
                <a:latin typeface="Calibri" pitchFamily="34" charset="0"/>
              </a:endParaRPr>
            </a:p>
          </p:txBody>
        </p:sp>
        <p:pic>
          <p:nvPicPr>
            <p:cNvPr id="33837" name="Picture 25" descr="Goddard Space Flight Center"/>
            <p:cNvPicPr>
              <a:picLocks noChangeAspect="1" noChangeArrowheads="1"/>
            </p:cNvPicPr>
            <p:nvPr/>
          </p:nvPicPr>
          <p:blipFill>
            <a:blip r:embed="rId13" cstate="print"/>
            <a:srcRect/>
            <a:stretch>
              <a:fillRect/>
            </a:stretch>
          </p:blipFill>
          <p:spPr bwMode="auto">
            <a:xfrm>
              <a:off x="3408" y="1680"/>
              <a:ext cx="1488" cy="204"/>
            </a:xfrm>
            <a:prstGeom prst="rect">
              <a:avLst/>
            </a:prstGeom>
            <a:noFill/>
            <a:ln w="9525">
              <a:noFill/>
              <a:miter lim="800000"/>
              <a:headEnd/>
              <a:tailEnd/>
            </a:ln>
          </p:spPr>
        </p:pic>
      </p:grpSp>
      <p:grpSp>
        <p:nvGrpSpPr>
          <p:cNvPr id="10" name="Group 26"/>
          <p:cNvGrpSpPr>
            <a:grpSpLocks/>
          </p:cNvGrpSpPr>
          <p:nvPr/>
        </p:nvGrpSpPr>
        <p:grpSpPr bwMode="auto">
          <a:xfrm>
            <a:off x="6248400" y="4648200"/>
            <a:ext cx="1906588" cy="762000"/>
            <a:chOff x="432" y="2160"/>
            <a:chExt cx="1201" cy="480"/>
          </a:xfrm>
        </p:grpSpPr>
        <p:sp>
          <p:nvSpPr>
            <p:cNvPr id="33832" name="AutoShape 27"/>
            <p:cNvSpPr>
              <a:spLocks noChangeArrowheads="1"/>
            </p:cNvSpPr>
            <p:nvPr/>
          </p:nvSpPr>
          <p:spPr bwMode="auto">
            <a:xfrm>
              <a:off x="432" y="2160"/>
              <a:ext cx="384" cy="480"/>
            </a:xfrm>
            <a:prstGeom prst="can">
              <a:avLst>
                <a:gd name="adj" fmla="val 31250"/>
              </a:avLst>
            </a:prstGeom>
            <a:solidFill>
              <a:srgbClr val="C0C0C0"/>
            </a:solidFill>
            <a:ln w="9525">
              <a:solidFill>
                <a:schemeClr val="tx1"/>
              </a:solidFill>
              <a:round/>
              <a:headEnd/>
              <a:tailEnd/>
            </a:ln>
          </p:spPr>
          <p:txBody>
            <a:bodyPr wrap="none" anchor="ctr"/>
            <a:lstStyle/>
            <a:p>
              <a:endParaRPr lang="en-US">
                <a:latin typeface="Calibri" pitchFamily="34" charset="0"/>
              </a:endParaRPr>
            </a:p>
          </p:txBody>
        </p:sp>
        <p:grpSp>
          <p:nvGrpSpPr>
            <p:cNvPr id="11" name="Group 28"/>
            <p:cNvGrpSpPr>
              <a:grpSpLocks/>
            </p:cNvGrpSpPr>
            <p:nvPr/>
          </p:nvGrpSpPr>
          <p:grpSpPr bwMode="auto">
            <a:xfrm>
              <a:off x="433" y="2352"/>
              <a:ext cx="1200" cy="192"/>
              <a:chOff x="673" y="2016"/>
              <a:chExt cx="1200" cy="192"/>
            </a:xfrm>
          </p:grpSpPr>
          <p:pic>
            <p:nvPicPr>
              <p:cNvPr id="33834" name="Picture 29" descr="USGS Science for a changing world">
                <a:hlinkClick r:id="rId8"/>
              </p:cNvPr>
              <p:cNvPicPr>
                <a:picLocks noChangeAspect="1" noChangeArrowheads="1"/>
              </p:cNvPicPr>
              <p:nvPr/>
            </p:nvPicPr>
            <p:blipFill>
              <a:blip r:embed="rId9" cstate="print"/>
              <a:srcRect/>
              <a:stretch>
                <a:fillRect/>
              </a:stretch>
            </p:blipFill>
            <p:spPr bwMode="auto">
              <a:xfrm>
                <a:off x="673" y="2026"/>
                <a:ext cx="1200" cy="181"/>
              </a:xfrm>
              <a:prstGeom prst="rect">
                <a:avLst/>
              </a:prstGeom>
              <a:noFill/>
              <a:ln w="9525">
                <a:noFill/>
                <a:miter lim="800000"/>
                <a:headEnd/>
                <a:tailEnd/>
              </a:ln>
            </p:spPr>
          </p:pic>
          <p:sp>
            <p:nvSpPr>
              <p:cNvPr id="33835" name="Text Box 30"/>
              <p:cNvSpPr txBox="1">
                <a:spLocks noChangeArrowheads="1"/>
              </p:cNvSpPr>
              <p:nvPr/>
            </p:nvSpPr>
            <p:spPr bwMode="auto">
              <a:xfrm>
                <a:off x="1281" y="2016"/>
                <a:ext cx="552" cy="192"/>
              </a:xfrm>
              <a:prstGeom prst="rect">
                <a:avLst/>
              </a:prstGeom>
              <a:noFill/>
              <a:ln w="9525">
                <a:noFill/>
                <a:miter lim="800000"/>
                <a:headEnd/>
                <a:tailEnd/>
              </a:ln>
            </p:spPr>
            <p:txBody>
              <a:bodyPr wrap="none" lIns="91430" tIns="45715" rIns="91430" bIns="45715">
                <a:spAutoFit/>
              </a:bodyPr>
              <a:lstStyle/>
              <a:p>
                <a:pPr defTabSz="457200"/>
                <a:r>
                  <a:rPr lang="en-US" sz="1400" b="1">
                    <a:solidFill>
                      <a:schemeClr val="bg1"/>
                    </a:solidFill>
                    <a:latin typeface="Calibri" pitchFamily="34" charset="0"/>
                    <a:ea typeface="Arial Unicode MS" pitchFamily="34" charset="-128"/>
                    <a:cs typeface="Arial Unicode MS" pitchFamily="34" charset="-128"/>
                  </a:rPr>
                  <a:t>NAWQA</a:t>
                </a:r>
              </a:p>
            </p:txBody>
          </p:sp>
        </p:grpSp>
      </p:grpSp>
      <p:grpSp>
        <p:nvGrpSpPr>
          <p:cNvPr id="12" name="Group 31"/>
          <p:cNvGrpSpPr>
            <a:grpSpLocks/>
          </p:cNvGrpSpPr>
          <p:nvPr/>
        </p:nvGrpSpPr>
        <p:grpSpPr bwMode="auto">
          <a:xfrm>
            <a:off x="4495800" y="5257800"/>
            <a:ext cx="919163" cy="762000"/>
            <a:chOff x="3840" y="3216"/>
            <a:chExt cx="579" cy="480"/>
          </a:xfrm>
        </p:grpSpPr>
        <p:sp>
          <p:nvSpPr>
            <p:cNvPr id="33828" name="AutoShape 32"/>
            <p:cNvSpPr>
              <a:spLocks noChangeArrowheads="1"/>
            </p:cNvSpPr>
            <p:nvPr/>
          </p:nvSpPr>
          <p:spPr bwMode="auto">
            <a:xfrm>
              <a:off x="3840" y="3216"/>
              <a:ext cx="384" cy="480"/>
            </a:xfrm>
            <a:prstGeom prst="can">
              <a:avLst>
                <a:gd name="adj" fmla="val 31250"/>
              </a:avLst>
            </a:prstGeom>
            <a:solidFill>
              <a:srgbClr val="C0C0C0"/>
            </a:solidFill>
            <a:ln w="9525">
              <a:solidFill>
                <a:schemeClr val="tx1"/>
              </a:solidFill>
              <a:round/>
              <a:headEnd/>
              <a:tailEnd/>
            </a:ln>
          </p:spPr>
          <p:txBody>
            <a:bodyPr wrap="none" anchor="ctr"/>
            <a:lstStyle/>
            <a:p>
              <a:endParaRPr lang="en-US">
                <a:latin typeface="Calibri" pitchFamily="34" charset="0"/>
              </a:endParaRPr>
            </a:p>
          </p:txBody>
        </p:sp>
        <p:grpSp>
          <p:nvGrpSpPr>
            <p:cNvPr id="13" name="Group 33"/>
            <p:cNvGrpSpPr>
              <a:grpSpLocks/>
            </p:cNvGrpSpPr>
            <p:nvPr/>
          </p:nvGrpSpPr>
          <p:grpSpPr bwMode="auto">
            <a:xfrm>
              <a:off x="3840" y="3264"/>
              <a:ext cx="579" cy="413"/>
              <a:chOff x="3888" y="3072"/>
              <a:chExt cx="579" cy="413"/>
            </a:xfrm>
          </p:grpSpPr>
          <p:pic>
            <p:nvPicPr>
              <p:cNvPr id="33830" name="Picture 34" descr="NCEP">
                <a:hlinkClick r:id="rId14"/>
              </p:cNvPr>
              <p:cNvPicPr>
                <a:picLocks noChangeAspect="1" noChangeArrowheads="1"/>
              </p:cNvPicPr>
              <p:nvPr/>
            </p:nvPicPr>
            <p:blipFill>
              <a:blip r:embed="rId15" cstate="print"/>
              <a:srcRect/>
              <a:stretch>
                <a:fillRect/>
              </a:stretch>
            </p:blipFill>
            <p:spPr bwMode="auto">
              <a:xfrm>
                <a:off x="3888" y="3072"/>
                <a:ext cx="579" cy="338"/>
              </a:xfrm>
              <a:prstGeom prst="rect">
                <a:avLst/>
              </a:prstGeom>
              <a:noFill/>
              <a:ln w="9525">
                <a:noFill/>
                <a:miter lim="800000"/>
                <a:headEnd/>
                <a:tailEnd/>
              </a:ln>
            </p:spPr>
          </p:pic>
          <p:sp>
            <p:nvSpPr>
              <p:cNvPr id="33831" name="Text Box 35"/>
              <p:cNvSpPr txBox="1">
                <a:spLocks noChangeArrowheads="1"/>
              </p:cNvSpPr>
              <p:nvPr/>
            </p:nvSpPr>
            <p:spPr bwMode="auto">
              <a:xfrm>
                <a:off x="3984" y="3312"/>
                <a:ext cx="392" cy="173"/>
              </a:xfrm>
              <a:prstGeom prst="rect">
                <a:avLst/>
              </a:prstGeom>
              <a:noFill/>
              <a:ln w="9525">
                <a:noFill/>
                <a:miter lim="800000"/>
                <a:headEnd/>
                <a:tailEnd/>
              </a:ln>
            </p:spPr>
            <p:txBody>
              <a:bodyPr wrap="none" lIns="91430" tIns="45715" rIns="91430" bIns="45715">
                <a:spAutoFit/>
              </a:bodyPr>
              <a:lstStyle/>
              <a:p>
                <a:pPr defTabSz="457200"/>
                <a:r>
                  <a:rPr lang="en-US" sz="1200" b="1">
                    <a:latin typeface="Calibri" pitchFamily="34" charset="0"/>
                    <a:ea typeface="Arial Unicode MS" pitchFamily="34" charset="-128"/>
                    <a:cs typeface="Arial Unicode MS" pitchFamily="34" charset="-128"/>
                  </a:rPr>
                  <a:t>NARR</a:t>
                </a:r>
              </a:p>
            </p:txBody>
          </p:sp>
        </p:grpSp>
      </p:grpSp>
      <p:sp>
        <p:nvSpPr>
          <p:cNvPr id="33804" name="Line 36"/>
          <p:cNvSpPr>
            <a:spLocks noChangeShapeType="1"/>
          </p:cNvSpPr>
          <p:nvPr/>
        </p:nvSpPr>
        <p:spPr bwMode="auto">
          <a:xfrm flipV="1">
            <a:off x="1524000" y="3886200"/>
            <a:ext cx="838200" cy="0"/>
          </a:xfrm>
          <a:prstGeom prst="line">
            <a:avLst/>
          </a:prstGeom>
          <a:noFill/>
          <a:ln w="38100">
            <a:solidFill>
              <a:schemeClr val="tx1"/>
            </a:solidFill>
            <a:round/>
            <a:headEnd/>
            <a:tailEnd type="triangle" w="med" len="med"/>
          </a:ln>
        </p:spPr>
        <p:txBody>
          <a:bodyPr/>
          <a:lstStyle/>
          <a:p>
            <a:endParaRPr lang="en-US"/>
          </a:p>
        </p:txBody>
      </p:sp>
      <p:sp>
        <p:nvSpPr>
          <p:cNvPr id="33805" name="Text Box 37"/>
          <p:cNvSpPr txBox="1">
            <a:spLocks noChangeArrowheads="1"/>
          </p:cNvSpPr>
          <p:nvPr/>
        </p:nvSpPr>
        <p:spPr bwMode="auto">
          <a:xfrm>
            <a:off x="1371600" y="3429000"/>
            <a:ext cx="1044575" cy="779463"/>
          </a:xfrm>
          <a:prstGeom prst="rect">
            <a:avLst/>
          </a:prstGeom>
          <a:noFill/>
          <a:ln w="9525">
            <a:noFill/>
            <a:miter lim="800000"/>
            <a:headEnd/>
            <a:tailEnd/>
          </a:ln>
        </p:spPr>
        <p:txBody>
          <a:bodyPr lIns="91430" tIns="45715" rIns="91430" bIns="45715">
            <a:spAutoFit/>
          </a:bodyPr>
          <a:lstStyle/>
          <a:p>
            <a:pPr defTabSz="457200">
              <a:spcBef>
                <a:spcPct val="50000"/>
              </a:spcBef>
            </a:pPr>
            <a:r>
              <a:rPr lang="en-US" b="1">
                <a:latin typeface="Mona Lisa Recut" pitchFamily="18" charset="0"/>
                <a:ea typeface="Arial Unicode MS" pitchFamily="34" charset="-128"/>
                <a:cs typeface="Arial Unicode MS" pitchFamily="34" charset="-128"/>
              </a:rPr>
              <a:t>generic </a:t>
            </a:r>
          </a:p>
          <a:p>
            <a:pPr defTabSz="457200">
              <a:spcBef>
                <a:spcPct val="50000"/>
              </a:spcBef>
            </a:pPr>
            <a:r>
              <a:rPr lang="en-US" b="1">
                <a:latin typeface="Mona Lisa Recut" pitchFamily="18" charset="0"/>
                <a:ea typeface="Arial Unicode MS" pitchFamily="34" charset="-128"/>
                <a:cs typeface="Arial Unicode MS" pitchFamily="34" charset="-128"/>
              </a:rPr>
              <a:t>request</a:t>
            </a:r>
          </a:p>
        </p:txBody>
      </p:sp>
      <p:sp>
        <p:nvSpPr>
          <p:cNvPr id="117798" name="Rectangle 38"/>
          <p:cNvSpPr>
            <a:spLocks noChangeArrowheads="1"/>
          </p:cNvSpPr>
          <p:nvPr/>
        </p:nvSpPr>
        <p:spPr bwMode="auto">
          <a:xfrm>
            <a:off x="2362200" y="1143000"/>
            <a:ext cx="477838" cy="5334000"/>
          </a:xfrm>
          <a:prstGeom prst="rect">
            <a:avLst/>
          </a:prstGeom>
          <a:solidFill>
            <a:srgbClr val="FFFF00"/>
          </a:solidFill>
          <a:ln w="9525">
            <a:solidFill>
              <a:schemeClr val="tx1"/>
            </a:solidFill>
            <a:miter lim="800000"/>
            <a:headEnd/>
            <a:tailEnd/>
          </a:ln>
        </p:spPr>
        <p:txBody>
          <a:bodyPr wrap="none" anchor="ctr"/>
          <a:lstStyle/>
          <a:p>
            <a:endParaRPr lang="en-US">
              <a:latin typeface="Calibri" pitchFamily="34" charset="0"/>
            </a:endParaRPr>
          </a:p>
        </p:txBody>
      </p:sp>
      <p:sp>
        <p:nvSpPr>
          <p:cNvPr id="33807" name="Line 39"/>
          <p:cNvSpPr>
            <a:spLocks noChangeShapeType="1"/>
          </p:cNvSpPr>
          <p:nvPr/>
        </p:nvSpPr>
        <p:spPr bwMode="auto">
          <a:xfrm flipV="1">
            <a:off x="2819400" y="1295400"/>
            <a:ext cx="2209800" cy="0"/>
          </a:xfrm>
          <a:prstGeom prst="line">
            <a:avLst/>
          </a:prstGeom>
          <a:noFill/>
          <a:ln w="38100">
            <a:solidFill>
              <a:schemeClr val="tx1"/>
            </a:solidFill>
            <a:round/>
            <a:headEnd type="triangle" w="med" len="med"/>
            <a:tailEnd type="triangle" w="med" len="med"/>
          </a:ln>
        </p:spPr>
        <p:txBody>
          <a:bodyPr/>
          <a:lstStyle/>
          <a:p>
            <a:endParaRPr lang="en-US"/>
          </a:p>
        </p:txBody>
      </p:sp>
      <p:sp>
        <p:nvSpPr>
          <p:cNvPr id="33808" name="Text Box 40"/>
          <p:cNvSpPr txBox="1">
            <a:spLocks noChangeArrowheads="1"/>
          </p:cNvSpPr>
          <p:nvPr/>
        </p:nvSpPr>
        <p:spPr bwMode="auto">
          <a:xfrm>
            <a:off x="3276600" y="990600"/>
            <a:ext cx="1143000" cy="304800"/>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400" b="1" dirty="0">
                <a:latin typeface="Calibri" pitchFamily="34" charset="0"/>
                <a:ea typeface="Arial Unicode MS" pitchFamily="34" charset="-128"/>
                <a:cs typeface="Arial Unicode MS" pitchFamily="34" charset="-128"/>
              </a:rPr>
              <a:t>GetValues</a:t>
            </a:r>
          </a:p>
        </p:txBody>
      </p:sp>
      <p:sp>
        <p:nvSpPr>
          <p:cNvPr id="33809" name="Line 41"/>
          <p:cNvSpPr>
            <a:spLocks noChangeShapeType="1"/>
          </p:cNvSpPr>
          <p:nvPr/>
        </p:nvSpPr>
        <p:spPr bwMode="auto">
          <a:xfrm flipV="1">
            <a:off x="2801938" y="2057400"/>
            <a:ext cx="3370262" cy="1588"/>
          </a:xfrm>
          <a:prstGeom prst="line">
            <a:avLst/>
          </a:prstGeom>
          <a:noFill/>
          <a:ln w="38100">
            <a:solidFill>
              <a:schemeClr val="tx1"/>
            </a:solidFill>
            <a:round/>
            <a:headEnd type="triangle" w="med" len="med"/>
            <a:tailEnd type="triangle" w="med" len="med"/>
          </a:ln>
        </p:spPr>
        <p:txBody>
          <a:bodyPr/>
          <a:lstStyle/>
          <a:p>
            <a:endParaRPr lang="en-US"/>
          </a:p>
        </p:txBody>
      </p:sp>
      <p:sp>
        <p:nvSpPr>
          <p:cNvPr id="33810" name="Text Box 42"/>
          <p:cNvSpPr txBox="1">
            <a:spLocks noChangeArrowheads="1"/>
          </p:cNvSpPr>
          <p:nvPr/>
        </p:nvSpPr>
        <p:spPr bwMode="auto">
          <a:xfrm>
            <a:off x="3200400" y="1752600"/>
            <a:ext cx="1201738" cy="304800"/>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400" b="1" dirty="0">
                <a:solidFill>
                  <a:schemeClr val="folHlink"/>
                </a:solidFill>
                <a:latin typeface="Calibri" pitchFamily="34" charset="0"/>
                <a:ea typeface="Arial Unicode MS" pitchFamily="34" charset="-128"/>
                <a:cs typeface="Arial Unicode MS" pitchFamily="34" charset="-128"/>
              </a:rPr>
              <a:t>GetValues</a:t>
            </a:r>
          </a:p>
        </p:txBody>
      </p:sp>
      <p:sp>
        <p:nvSpPr>
          <p:cNvPr id="33811" name="Line 43"/>
          <p:cNvSpPr>
            <a:spLocks noChangeShapeType="1"/>
          </p:cNvSpPr>
          <p:nvPr/>
        </p:nvSpPr>
        <p:spPr bwMode="auto">
          <a:xfrm flipV="1">
            <a:off x="2819400" y="2819400"/>
            <a:ext cx="1752600" cy="0"/>
          </a:xfrm>
          <a:prstGeom prst="line">
            <a:avLst/>
          </a:prstGeom>
          <a:noFill/>
          <a:ln w="38100">
            <a:solidFill>
              <a:schemeClr val="tx1"/>
            </a:solidFill>
            <a:round/>
            <a:headEnd type="triangle" w="med" len="med"/>
            <a:tailEnd type="triangle" w="med" len="med"/>
          </a:ln>
        </p:spPr>
        <p:txBody>
          <a:bodyPr/>
          <a:lstStyle/>
          <a:p>
            <a:endParaRPr lang="en-US"/>
          </a:p>
        </p:txBody>
      </p:sp>
      <p:sp>
        <p:nvSpPr>
          <p:cNvPr id="33812" name="Text Box 44"/>
          <p:cNvSpPr txBox="1">
            <a:spLocks noChangeArrowheads="1"/>
          </p:cNvSpPr>
          <p:nvPr/>
        </p:nvSpPr>
        <p:spPr bwMode="auto">
          <a:xfrm>
            <a:off x="3200400" y="2514600"/>
            <a:ext cx="1143000" cy="304800"/>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400" b="1" i="1" dirty="0">
                <a:latin typeface="Calibri" pitchFamily="34" charset="0"/>
                <a:ea typeface="Arial Unicode MS" pitchFamily="34" charset="-128"/>
                <a:cs typeface="Arial Unicode MS" pitchFamily="34" charset="-128"/>
              </a:rPr>
              <a:t>GetValues</a:t>
            </a:r>
          </a:p>
        </p:txBody>
      </p:sp>
      <p:sp>
        <p:nvSpPr>
          <p:cNvPr id="33813" name="Line 45"/>
          <p:cNvSpPr>
            <a:spLocks noChangeShapeType="1"/>
          </p:cNvSpPr>
          <p:nvPr/>
        </p:nvSpPr>
        <p:spPr bwMode="auto">
          <a:xfrm flipV="1">
            <a:off x="2819400" y="3581400"/>
            <a:ext cx="3352800" cy="20638"/>
          </a:xfrm>
          <a:prstGeom prst="line">
            <a:avLst/>
          </a:prstGeom>
          <a:noFill/>
          <a:ln w="38100">
            <a:solidFill>
              <a:schemeClr val="tx1"/>
            </a:solidFill>
            <a:round/>
            <a:headEnd type="triangle" w="med" len="med"/>
            <a:tailEnd type="triangle" w="med" len="med"/>
          </a:ln>
        </p:spPr>
        <p:txBody>
          <a:bodyPr/>
          <a:lstStyle/>
          <a:p>
            <a:endParaRPr lang="en-US"/>
          </a:p>
        </p:txBody>
      </p:sp>
      <p:sp>
        <p:nvSpPr>
          <p:cNvPr id="33814" name="Text Box 46"/>
          <p:cNvSpPr txBox="1">
            <a:spLocks noChangeArrowheads="1"/>
          </p:cNvSpPr>
          <p:nvPr/>
        </p:nvSpPr>
        <p:spPr bwMode="auto">
          <a:xfrm>
            <a:off x="3276600" y="3276600"/>
            <a:ext cx="1143000" cy="304800"/>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400" b="1" dirty="0">
                <a:solidFill>
                  <a:srgbClr val="FF0066"/>
                </a:solidFill>
                <a:latin typeface="Calibri" pitchFamily="34" charset="0"/>
                <a:ea typeface="Arial Unicode MS" pitchFamily="34" charset="-128"/>
                <a:cs typeface="Arial Unicode MS" pitchFamily="34" charset="-128"/>
              </a:rPr>
              <a:t>GetValues</a:t>
            </a:r>
          </a:p>
        </p:txBody>
      </p:sp>
      <p:sp>
        <p:nvSpPr>
          <p:cNvPr id="33815" name="Line 47"/>
          <p:cNvSpPr>
            <a:spLocks noChangeShapeType="1"/>
          </p:cNvSpPr>
          <p:nvPr/>
        </p:nvSpPr>
        <p:spPr bwMode="auto">
          <a:xfrm>
            <a:off x="2819400" y="4343400"/>
            <a:ext cx="1524000" cy="0"/>
          </a:xfrm>
          <a:prstGeom prst="line">
            <a:avLst/>
          </a:prstGeom>
          <a:noFill/>
          <a:ln w="38100">
            <a:solidFill>
              <a:schemeClr val="tx1"/>
            </a:solidFill>
            <a:round/>
            <a:headEnd type="triangle" w="med" len="med"/>
            <a:tailEnd type="triangle" w="med" len="med"/>
          </a:ln>
        </p:spPr>
        <p:txBody>
          <a:bodyPr/>
          <a:lstStyle/>
          <a:p>
            <a:endParaRPr lang="en-US"/>
          </a:p>
        </p:txBody>
      </p:sp>
      <p:sp>
        <p:nvSpPr>
          <p:cNvPr id="33816" name="Text Box 48"/>
          <p:cNvSpPr txBox="1">
            <a:spLocks noChangeArrowheads="1"/>
          </p:cNvSpPr>
          <p:nvPr/>
        </p:nvSpPr>
        <p:spPr bwMode="auto">
          <a:xfrm>
            <a:off x="3200400" y="3962400"/>
            <a:ext cx="1143000" cy="304800"/>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400" b="1" dirty="0">
                <a:latin typeface="Calibri" pitchFamily="34" charset="0"/>
                <a:ea typeface="Arial Unicode MS" pitchFamily="34" charset="-128"/>
                <a:cs typeface="Arial Unicode MS" pitchFamily="34" charset="-128"/>
              </a:rPr>
              <a:t>GetValues</a:t>
            </a:r>
          </a:p>
        </p:txBody>
      </p:sp>
      <p:sp>
        <p:nvSpPr>
          <p:cNvPr id="33817" name="Line 49"/>
          <p:cNvSpPr>
            <a:spLocks noChangeShapeType="1"/>
          </p:cNvSpPr>
          <p:nvPr/>
        </p:nvSpPr>
        <p:spPr bwMode="auto">
          <a:xfrm>
            <a:off x="2819400" y="5105400"/>
            <a:ext cx="3276600" cy="0"/>
          </a:xfrm>
          <a:prstGeom prst="line">
            <a:avLst/>
          </a:prstGeom>
          <a:noFill/>
          <a:ln w="38100">
            <a:solidFill>
              <a:schemeClr val="tx1"/>
            </a:solidFill>
            <a:round/>
            <a:headEnd type="triangle" w="med" len="med"/>
            <a:tailEnd type="triangle" w="med" len="med"/>
          </a:ln>
        </p:spPr>
        <p:txBody>
          <a:bodyPr/>
          <a:lstStyle/>
          <a:p>
            <a:endParaRPr lang="en-US"/>
          </a:p>
        </p:txBody>
      </p:sp>
      <p:sp>
        <p:nvSpPr>
          <p:cNvPr id="117810" name="Text Box 50"/>
          <p:cNvSpPr txBox="1">
            <a:spLocks noChangeArrowheads="1"/>
          </p:cNvSpPr>
          <p:nvPr/>
        </p:nvSpPr>
        <p:spPr bwMode="auto">
          <a:xfrm>
            <a:off x="3200400" y="4724400"/>
            <a:ext cx="1143000" cy="304800"/>
          </a:xfrm>
          <a:prstGeom prst="rect">
            <a:avLst/>
          </a:prstGeom>
          <a:noFill/>
          <a:ln w="9525">
            <a:noFill/>
            <a:miter lim="800000"/>
            <a:headEnd/>
            <a:tailEnd/>
          </a:ln>
          <a:effectLst/>
        </p:spPr>
        <p:txBody>
          <a:bodyPr lIns="91430" tIns="45715" rIns="91430" bIns="45715">
            <a:spAutoFit/>
          </a:bodyPr>
          <a:lstStyle/>
          <a:p>
            <a:pPr defTabSz="457200" fontAlgn="auto">
              <a:spcBef>
                <a:spcPct val="50000"/>
              </a:spcBef>
              <a:spcAft>
                <a:spcPts val="0"/>
              </a:spcAft>
              <a:defRPr/>
            </a:pPr>
            <a:r>
              <a:rPr lang="en-US" sz="1400" b="1" u="sng" dirty="0">
                <a:effectLst>
                  <a:outerShdw blurRad="38100" dist="38100" dir="2700000" algn="tl">
                    <a:srgbClr val="C0C0C0"/>
                  </a:outerShdw>
                </a:effectLst>
                <a:latin typeface="+mn-lt"/>
                <a:ea typeface="Arial Unicode MS" pitchFamily="34" charset="-128"/>
                <a:cs typeface="Arial Unicode MS" pitchFamily="34" charset="-128"/>
              </a:rPr>
              <a:t>GetValues</a:t>
            </a:r>
          </a:p>
        </p:txBody>
      </p:sp>
      <p:sp>
        <p:nvSpPr>
          <p:cNvPr id="33819" name="Line 51"/>
          <p:cNvSpPr>
            <a:spLocks noChangeShapeType="1"/>
          </p:cNvSpPr>
          <p:nvPr/>
        </p:nvSpPr>
        <p:spPr bwMode="auto">
          <a:xfrm>
            <a:off x="2819400" y="5715000"/>
            <a:ext cx="1752600" cy="0"/>
          </a:xfrm>
          <a:prstGeom prst="line">
            <a:avLst/>
          </a:prstGeom>
          <a:noFill/>
          <a:ln w="38100">
            <a:solidFill>
              <a:schemeClr val="tx1"/>
            </a:solidFill>
            <a:round/>
            <a:headEnd type="triangle" w="med" len="med"/>
            <a:tailEnd type="triangle" w="med" len="med"/>
          </a:ln>
        </p:spPr>
        <p:txBody>
          <a:bodyPr/>
          <a:lstStyle/>
          <a:p>
            <a:endParaRPr lang="en-US"/>
          </a:p>
        </p:txBody>
      </p:sp>
      <p:sp>
        <p:nvSpPr>
          <p:cNvPr id="33820" name="Text Box 52"/>
          <p:cNvSpPr txBox="1">
            <a:spLocks noChangeArrowheads="1"/>
          </p:cNvSpPr>
          <p:nvPr/>
        </p:nvSpPr>
        <p:spPr bwMode="auto">
          <a:xfrm>
            <a:off x="3214688" y="5410200"/>
            <a:ext cx="1204912" cy="336550"/>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600" b="1" dirty="0">
                <a:latin typeface="Times New Roman" pitchFamily="18" charset="0"/>
                <a:ea typeface="Arial Unicode MS" pitchFamily="34" charset="-128"/>
                <a:cs typeface="Arial Unicode MS" pitchFamily="34" charset="-128"/>
              </a:rPr>
              <a:t>GetValues</a:t>
            </a:r>
          </a:p>
        </p:txBody>
      </p:sp>
      <p:sp>
        <p:nvSpPr>
          <p:cNvPr id="33821" name="Line 53"/>
          <p:cNvSpPr>
            <a:spLocks noChangeShapeType="1"/>
          </p:cNvSpPr>
          <p:nvPr/>
        </p:nvSpPr>
        <p:spPr bwMode="auto">
          <a:xfrm>
            <a:off x="2819400" y="6248400"/>
            <a:ext cx="3200400" cy="0"/>
          </a:xfrm>
          <a:prstGeom prst="line">
            <a:avLst/>
          </a:prstGeom>
          <a:noFill/>
          <a:ln w="38100">
            <a:solidFill>
              <a:schemeClr val="tx1"/>
            </a:solidFill>
            <a:round/>
            <a:headEnd type="triangle" w="med" len="med"/>
            <a:tailEnd type="triangle" w="med" len="med"/>
          </a:ln>
        </p:spPr>
        <p:txBody>
          <a:bodyPr/>
          <a:lstStyle/>
          <a:p>
            <a:endParaRPr lang="en-US"/>
          </a:p>
        </p:txBody>
      </p:sp>
      <p:sp>
        <p:nvSpPr>
          <p:cNvPr id="33822" name="Text Box 54"/>
          <p:cNvSpPr txBox="1">
            <a:spLocks noChangeArrowheads="1"/>
          </p:cNvSpPr>
          <p:nvPr/>
        </p:nvSpPr>
        <p:spPr bwMode="auto">
          <a:xfrm>
            <a:off x="3276600" y="5867400"/>
            <a:ext cx="1143000" cy="336550"/>
          </a:xfrm>
          <a:prstGeom prst="rect">
            <a:avLst/>
          </a:prstGeom>
          <a:noFill/>
          <a:ln w="9525">
            <a:noFill/>
            <a:miter lim="800000"/>
            <a:headEnd/>
            <a:tailEnd/>
          </a:ln>
        </p:spPr>
        <p:txBody>
          <a:bodyPr lIns="91430" tIns="45715" rIns="91430" bIns="45715">
            <a:spAutoFit/>
          </a:bodyPr>
          <a:lstStyle/>
          <a:p>
            <a:pPr defTabSz="457200">
              <a:spcBef>
                <a:spcPct val="50000"/>
              </a:spcBef>
            </a:pPr>
            <a:r>
              <a:rPr lang="en-US" sz="1600" b="1" dirty="0">
                <a:latin typeface="Script MT Bold" pitchFamily="66" charset="0"/>
                <a:ea typeface="Arial Unicode MS" pitchFamily="34" charset="-128"/>
                <a:cs typeface="Arial Unicode MS" pitchFamily="34" charset="-128"/>
              </a:rPr>
              <a:t>GetValues</a:t>
            </a:r>
          </a:p>
        </p:txBody>
      </p:sp>
      <p:grpSp>
        <p:nvGrpSpPr>
          <p:cNvPr id="14" name="Group 55"/>
          <p:cNvGrpSpPr>
            <a:grpSpLocks/>
          </p:cNvGrpSpPr>
          <p:nvPr/>
        </p:nvGrpSpPr>
        <p:grpSpPr bwMode="auto">
          <a:xfrm>
            <a:off x="6248400" y="5791200"/>
            <a:ext cx="1752600" cy="762000"/>
            <a:chOff x="3936" y="3648"/>
            <a:chExt cx="1104" cy="480"/>
          </a:xfrm>
        </p:grpSpPr>
        <p:sp>
          <p:nvSpPr>
            <p:cNvPr id="33825" name="AutoShape 56"/>
            <p:cNvSpPr>
              <a:spLocks noChangeArrowheads="1"/>
            </p:cNvSpPr>
            <p:nvPr/>
          </p:nvSpPr>
          <p:spPr bwMode="auto">
            <a:xfrm>
              <a:off x="3936" y="3648"/>
              <a:ext cx="384" cy="480"/>
            </a:xfrm>
            <a:prstGeom prst="can">
              <a:avLst>
                <a:gd name="adj" fmla="val 31250"/>
              </a:avLst>
            </a:prstGeom>
            <a:solidFill>
              <a:srgbClr val="C0C0C0"/>
            </a:solidFill>
            <a:ln w="9525">
              <a:solidFill>
                <a:schemeClr val="tx1"/>
              </a:solidFill>
              <a:round/>
              <a:headEnd/>
              <a:tailEnd/>
            </a:ln>
          </p:spPr>
          <p:txBody>
            <a:bodyPr wrap="none" anchor="ctr"/>
            <a:lstStyle/>
            <a:p>
              <a:endParaRPr lang="en-US">
                <a:latin typeface="Calibri" pitchFamily="34" charset="0"/>
              </a:endParaRPr>
            </a:p>
          </p:txBody>
        </p:sp>
        <p:pic>
          <p:nvPicPr>
            <p:cNvPr id="33826" name="Picture 57" descr="masthead"/>
            <p:cNvPicPr>
              <a:picLocks noChangeAspect="1" noChangeArrowheads="1"/>
            </p:cNvPicPr>
            <p:nvPr/>
          </p:nvPicPr>
          <p:blipFill>
            <a:blip r:embed="rId16" cstate="print"/>
            <a:srcRect/>
            <a:stretch>
              <a:fillRect/>
            </a:stretch>
          </p:blipFill>
          <p:spPr bwMode="auto">
            <a:xfrm>
              <a:off x="3936" y="3825"/>
              <a:ext cx="1104" cy="193"/>
            </a:xfrm>
            <a:prstGeom prst="rect">
              <a:avLst/>
            </a:prstGeom>
            <a:noFill/>
            <a:ln w="9525">
              <a:noFill/>
              <a:miter lim="800000"/>
              <a:headEnd/>
              <a:tailEnd/>
            </a:ln>
          </p:spPr>
        </p:pic>
        <p:sp>
          <p:nvSpPr>
            <p:cNvPr id="33827" name="Text Box 58"/>
            <p:cNvSpPr txBox="1">
              <a:spLocks noChangeArrowheads="1"/>
            </p:cNvSpPr>
            <p:nvPr/>
          </p:nvSpPr>
          <p:spPr bwMode="auto">
            <a:xfrm>
              <a:off x="3974" y="3840"/>
              <a:ext cx="490" cy="173"/>
            </a:xfrm>
            <a:prstGeom prst="rect">
              <a:avLst/>
            </a:prstGeom>
            <a:noFill/>
            <a:ln w="9525">
              <a:noFill/>
              <a:miter lim="800000"/>
              <a:headEnd/>
              <a:tailEnd/>
            </a:ln>
          </p:spPr>
          <p:txBody>
            <a:bodyPr lIns="91430" tIns="45715" rIns="91430" bIns="45715">
              <a:spAutoFit/>
            </a:bodyPr>
            <a:lstStyle/>
            <a:p>
              <a:pPr defTabSz="457200"/>
              <a:r>
                <a:rPr lang="en-US" sz="1200" b="1">
                  <a:solidFill>
                    <a:srgbClr val="FF0000"/>
                  </a:solidFill>
                  <a:latin typeface="Calibri" pitchFamily="34" charset="0"/>
                  <a:ea typeface="Arial Unicode MS" pitchFamily="34" charset="-128"/>
                  <a:cs typeface="Arial Unicode MS" pitchFamily="34" charset="-128"/>
                </a:rPr>
                <a:t>HODM</a:t>
              </a:r>
            </a:p>
          </p:txBody>
        </p:sp>
      </p:grpSp>
      <p:sp>
        <p:nvSpPr>
          <p:cNvPr id="33824" name="Text Box 59"/>
          <p:cNvSpPr txBox="1">
            <a:spLocks noChangeArrowheads="1"/>
          </p:cNvSpPr>
          <p:nvPr/>
        </p:nvSpPr>
        <p:spPr bwMode="auto">
          <a:xfrm>
            <a:off x="11430" y="6477000"/>
            <a:ext cx="2886796" cy="369322"/>
          </a:xfrm>
          <a:prstGeom prst="rect">
            <a:avLst/>
          </a:prstGeom>
          <a:noFill/>
          <a:ln w="9525">
            <a:noFill/>
            <a:miter lim="800000"/>
            <a:headEnd/>
            <a:tailEnd/>
          </a:ln>
        </p:spPr>
        <p:txBody>
          <a:bodyPr wrap="none" lIns="91430" tIns="45715" rIns="91430" bIns="45715">
            <a:spAutoFit/>
          </a:bodyPr>
          <a:lstStyle/>
          <a:p>
            <a:pPr defTabSz="457200"/>
            <a:r>
              <a:rPr lang="en-US" dirty="0" smtClean="0">
                <a:latin typeface="Calibri" pitchFamily="34" charset="0"/>
                <a:ea typeface="Arial Unicode MS" pitchFamily="34" charset="-128"/>
                <a:cs typeface="Arial Unicode MS" pitchFamily="34" charset="-128"/>
              </a:rPr>
              <a:t>Slide From:  Michael Piasecki</a:t>
            </a:r>
            <a:endParaRPr lang="en-US" dirty="0">
              <a:latin typeface="Calibri"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2611562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4" presetClass="entr" presetSubtype="16" fill="hold" grpId="0" nodeType="afterEffect">
                                  <p:stCondLst>
                                    <p:cond delay="1000"/>
                                  </p:stCondLst>
                                  <p:childTnLst>
                                    <p:set>
                                      <p:cBhvr>
                                        <p:cTn id="10" dur="1" fill="hold">
                                          <p:stCondLst>
                                            <p:cond delay="0"/>
                                          </p:stCondLst>
                                        </p:cTn>
                                        <p:tgtEl>
                                          <p:spTgt spid="117798"/>
                                        </p:tgtEl>
                                        <p:attrNameLst>
                                          <p:attrName>style.visibility</p:attrName>
                                        </p:attrNameLst>
                                      </p:cBhvr>
                                      <p:to>
                                        <p:strVal val="visible"/>
                                      </p:to>
                                    </p:set>
                                    <p:animEffect transition="in" filter="box(in)">
                                      <p:cBhvr>
                                        <p:cTn id="11" dur="500"/>
                                        <p:tgtEl>
                                          <p:spTgt spid="117798"/>
                                        </p:tgtEl>
                                      </p:cBhvr>
                                    </p:animEffect>
                                  </p:childTnLst>
                                </p:cTn>
                              </p:par>
                            </p:childTnLst>
                          </p:cTn>
                        </p:par>
                        <p:par>
                          <p:cTn id="12" fill="hold">
                            <p:stCondLst>
                              <p:cond delay="2000"/>
                            </p:stCondLst>
                            <p:childTnLst>
                              <p:par>
                                <p:cTn id="13" presetID="8" presetClass="emph" presetSubtype="0" fill="hold" grpId="1" nodeType="afterEffect">
                                  <p:stCondLst>
                                    <p:cond delay="1000"/>
                                  </p:stCondLst>
                                  <p:childTnLst>
                                    <p:animRot by="43200000">
                                      <p:cBhvr>
                                        <p:cTn id="14" dur="500" fill="hold"/>
                                        <p:tgtEl>
                                          <p:spTgt spid="117798"/>
                                        </p:tgtEl>
                                        <p:attrNameLst>
                                          <p:attrName>r</p:attrName>
                                        </p:attrNameLst>
                                      </p:cBhvr>
                                    </p:animRot>
                                  </p:childTnLst>
                                </p:cTn>
                              </p:par>
                            </p:childTnLst>
                          </p:cTn>
                        </p:par>
                        <p:par>
                          <p:cTn id="15" fill="hold">
                            <p:stCondLst>
                              <p:cond delay="3500"/>
                            </p:stCondLst>
                            <p:childTnLst>
                              <p:par>
                                <p:cTn id="16" presetID="1" presetClass="entr" presetSubtype="0" fill="hold" nodeType="afterEffect">
                                  <p:stCondLst>
                                    <p:cond delay="50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4000"/>
                            </p:stCondLst>
                            <p:childTnLst>
                              <p:par>
                                <p:cTn id="19" presetID="1" presetClass="entr" presetSubtype="0" fill="hold" nodeType="afterEffect">
                                  <p:stCondLst>
                                    <p:cond delay="500"/>
                                  </p:stCondLst>
                                  <p:childTnLst>
                                    <p:set>
                                      <p:cBhvr>
                                        <p:cTn id="20" dur="1" fill="hold">
                                          <p:stCondLst>
                                            <p:cond delay="0"/>
                                          </p:stCondLst>
                                        </p:cTn>
                                        <p:tgtEl>
                                          <p:spTgt spid="5"/>
                                        </p:tgtEl>
                                        <p:attrNameLst>
                                          <p:attrName>style.visibility</p:attrName>
                                        </p:attrNameLst>
                                      </p:cBhvr>
                                      <p:to>
                                        <p:strVal val="visible"/>
                                      </p:to>
                                    </p:set>
                                  </p:childTnLst>
                                </p:cTn>
                              </p:par>
                            </p:childTnLst>
                          </p:cTn>
                        </p:par>
                        <p:par>
                          <p:cTn id="21" fill="hold">
                            <p:stCondLst>
                              <p:cond delay="4500"/>
                            </p:stCondLst>
                            <p:childTnLst>
                              <p:par>
                                <p:cTn id="22" presetID="1" presetClass="entr" presetSubtype="0" fill="hold" nodeType="afterEffect">
                                  <p:stCondLst>
                                    <p:cond delay="500"/>
                                  </p:stCondLst>
                                  <p:childTnLst>
                                    <p:set>
                                      <p:cBhvr>
                                        <p:cTn id="23" dur="1" fill="hold">
                                          <p:stCondLst>
                                            <p:cond delay="0"/>
                                          </p:stCondLst>
                                        </p:cTn>
                                        <p:tgtEl>
                                          <p:spTgt spid="7"/>
                                        </p:tgtEl>
                                        <p:attrNameLst>
                                          <p:attrName>style.visibility</p:attrName>
                                        </p:attrNameLst>
                                      </p:cBhvr>
                                      <p:to>
                                        <p:strVal val="visible"/>
                                      </p:to>
                                    </p:set>
                                  </p:childTnLst>
                                </p:cTn>
                              </p:par>
                            </p:childTnLst>
                          </p:cTn>
                        </p:par>
                        <p:par>
                          <p:cTn id="24" fill="hold">
                            <p:stCondLst>
                              <p:cond delay="5000"/>
                            </p:stCondLst>
                            <p:childTnLst>
                              <p:par>
                                <p:cTn id="25" presetID="1" presetClass="entr" presetSubtype="0" fill="hold" nodeType="afterEffect">
                                  <p:stCondLst>
                                    <p:cond delay="500"/>
                                  </p:stCondLst>
                                  <p:childTnLst>
                                    <p:set>
                                      <p:cBhvr>
                                        <p:cTn id="26" dur="1" fill="hold">
                                          <p:stCondLst>
                                            <p:cond delay="0"/>
                                          </p:stCondLst>
                                        </p:cTn>
                                        <p:tgtEl>
                                          <p:spTgt spid="8"/>
                                        </p:tgtEl>
                                        <p:attrNameLst>
                                          <p:attrName>style.visibility</p:attrName>
                                        </p:attrNameLst>
                                      </p:cBhvr>
                                      <p:to>
                                        <p:strVal val="visible"/>
                                      </p:to>
                                    </p:set>
                                  </p:childTnLst>
                                </p:cTn>
                              </p:par>
                            </p:childTnLst>
                          </p:cTn>
                        </p:par>
                        <p:par>
                          <p:cTn id="27" fill="hold">
                            <p:stCondLst>
                              <p:cond delay="5500"/>
                            </p:stCondLst>
                            <p:childTnLst>
                              <p:par>
                                <p:cTn id="28" presetID="1" presetClass="entr" presetSubtype="0" fill="hold" nodeType="afterEffect">
                                  <p:stCondLst>
                                    <p:cond delay="500"/>
                                  </p:stCondLst>
                                  <p:childTnLst>
                                    <p:set>
                                      <p:cBhvr>
                                        <p:cTn id="29" dur="1" fill="hold">
                                          <p:stCondLst>
                                            <p:cond delay="0"/>
                                          </p:stCondLst>
                                        </p:cTn>
                                        <p:tgtEl>
                                          <p:spTgt spid="9"/>
                                        </p:tgtEl>
                                        <p:attrNameLst>
                                          <p:attrName>style.visibility</p:attrName>
                                        </p:attrNameLst>
                                      </p:cBhvr>
                                      <p:to>
                                        <p:strVal val="visible"/>
                                      </p:to>
                                    </p:set>
                                  </p:childTnLst>
                                </p:cTn>
                              </p:par>
                            </p:childTnLst>
                          </p:cTn>
                        </p:par>
                        <p:par>
                          <p:cTn id="30" fill="hold">
                            <p:stCondLst>
                              <p:cond delay="6000"/>
                            </p:stCondLst>
                            <p:childTnLst>
                              <p:par>
                                <p:cTn id="31" presetID="1" presetClass="entr" presetSubtype="0" fill="hold" nodeType="afterEffect">
                                  <p:stCondLst>
                                    <p:cond delay="500"/>
                                  </p:stCondLst>
                                  <p:childTnLst>
                                    <p:set>
                                      <p:cBhvr>
                                        <p:cTn id="32" dur="1" fill="hold">
                                          <p:stCondLst>
                                            <p:cond delay="0"/>
                                          </p:stCondLst>
                                        </p:cTn>
                                        <p:tgtEl>
                                          <p:spTgt spid="10"/>
                                        </p:tgtEl>
                                        <p:attrNameLst>
                                          <p:attrName>style.visibility</p:attrName>
                                        </p:attrNameLst>
                                      </p:cBhvr>
                                      <p:to>
                                        <p:strVal val="visible"/>
                                      </p:to>
                                    </p:set>
                                  </p:childTnLst>
                                </p:cTn>
                              </p:par>
                            </p:childTnLst>
                          </p:cTn>
                        </p:par>
                        <p:par>
                          <p:cTn id="33" fill="hold">
                            <p:stCondLst>
                              <p:cond delay="6500"/>
                            </p:stCondLst>
                            <p:childTnLst>
                              <p:par>
                                <p:cTn id="34" presetID="1" presetClass="entr" presetSubtype="0" fill="hold" nodeType="afterEffect">
                                  <p:stCondLst>
                                    <p:cond delay="50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7000"/>
                            </p:stCondLst>
                            <p:childTnLst>
                              <p:par>
                                <p:cTn id="37" presetID="1" presetClass="entr" presetSubtype="0" fill="hold" nodeType="afterEffect">
                                  <p:stCondLst>
                                    <p:cond delay="50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98" grpId="0" animBg="1"/>
      <p:bldP spid="11779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52400"/>
            <a:ext cx="8229600" cy="762000"/>
          </a:xfrm>
        </p:spPr>
        <p:txBody>
          <a:bodyPr>
            <a:normAutofit fontScale="90000"/>
          </a:bodyPr>
          <a:lstStyle/>
          <a:p>
            <a:pPr eaLnBrk="1" hangingPunct="1"/>
            <a:r>
              <a:rPr lang="en-US" sz="4000" dirty="0" smtClean="0"/>
              <a:t>Hydrologic Domain Ontology</a:t>
            </a:r>
            <a:br>
              <a:rPr lang="en-US" sz="4000" dirty="0" smtClean="0"/>
            </a:br>
            <a:r>
              <a:rPr lang="en-US" sz="4000" dirty="0" smtClean="0"/>
              <a:t>to support concept based data discovery</a:t>
            </a:r>
          </a:p>
        </p:txBody>
      </p:sp>
      <p:pic>
        <p:nvPicPr>
          <p:cNvPr id="21507" name="Picture 2"/>
          <p:cNvPicPr>
            <a:picLocks noGrp="1" noChangeAspect="1" noChangeArrowheads="1"/>
          </p:cNvPicPr>
          <p:nvPr>
            <p:ph idx="1"/>
          </p:nvPr>
        </p:nvPicPr>
        <p:blipFill>
          <a:blip r:embed="rId3" cstate="print"/>
          <a:srcRect/>
          <a:stretch>
            <a:fillRect/>
          </a:stretch>
        </p:blipFill>
        <p:spPr>
          <a:xfrm>
            <a:off x="0" y="1066800"/>
            <a:ext cx="8991600" cy="5791200"/>
          </a:xfrm>
        </p:spPr>
      </p:pic>
      <p:sp>
        <p:nvSpPr>
          <p:cNvPr id="4" name="Slide Number Placeholder 3"/>
          <p:cNvSpPr>
            <a:spLocks noGrp="1"/>
          </p:cNvSpPr>
          <p:nvPr>
            <p:ph type="sldNum" sz="quarter" idx="12"/>
          </p:nvPr>
        </p:nvSpPr>
        <p:spPr/>
        <p:txBody>
          <a:bodyPr/>
          <a:lstStyle/>
          <a:p>
            <a:pPr>
              <a:defRPr/>
            </a:pPr>
            <a:fld id="{215CF0FE-30F5-420D-B3AC-08F793B98809}" type="slidenum">
              <a:rPr lang="en-US" smtClean="0">
                <a:solidFill>
                  <a:prstClr val="black">
                    <a:tint val="75000"/>
                  </a:prstClr>
                </a:solidFill>
              </a:rPr>
              <a:pPr>
                <a:defRPr/>
              </a:pPr>
              <a:t>9</a:t>
            </a:fld>
            <a:endParaRPr lang="en-US">
              <a:solidFill>
                <a:prstClr val="black">
                  <a:tint val="75000"/>
                </a:prstClr>
              </a:solidFill>
            </a:endParaRPr>
          </a:p>
        </p:txBody>
      </p:sp>
    </p:spTree>
    <p:extLst>
      <p:ext uri="{BB962C8B-B14F-4D97-AF65-F5344CB8AC3E}">
        <p14:creationId xmlns:p14="http://schemas.microsoft.com/office/powerpoint/2010/main" val="934488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762</Words>
  <Application>Microsoft Office PowerPoint</Application>
  <PresentationFormat>On-screen Show (4:3)</PresentationFormat>
  <Paragraphs>187</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Registering a WaterOneFlow Web Service With HIS Central   </vt:lpstr>
      <vt:lpstr>HIS Central</vt:lpstr>
      <vt:lpstr>Data Series – Metadata description</vt:lpstr>
      <vt:lpstr>Series Catalog</vt:lpstr>
      <vt:lpstr>HIS Central Catalog</vt:lpstr>
      <vt:lpstr>Data Heterogeneity</vt:lpstr>
      <vt:lpstr>PowerPoint Presentation</vt:lpstr>
      <vt:lpstr>PowerPoint Presentation</vt:lpstr>
      <vt:lpstr>Hydrologic Domain Ontology to support concept based data discovery</vt:lpstr>
      <vt:lpstr>HydroTagger</vt:lpstr>
      <vt:lpstr>PowerPoint Presentation</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Registering a WaterOneFlow Web Service With HIS Central   </dc:title>
  <dc:creator>jeff</dc:creator>
  <cp:lastModifiedBy>Jeffery S. Horsburgh</cp:lastModifiedBy>
  <cp:revision>4</cp:revision>
  <dcterms:created xsi:type="dcterms:W3CDTF">2006-08-16T00:00:00Z</dcterms:created>
  <dcterms:modified xsi:type="dcterms:W3CDTF">2011-06-22T05:27:07Z</dcterms:modified>
</cp:coreProperties>
</file>