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FF359-4F6C-4613-BB0C-B808BE7864A5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FA9E-F789-4669-BF7E-265A6A150E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7F0BB5-4B6D-4A3C-B829-659B8E7C017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3AD3F7-1E1A-4A43-9C42-6D44F4A3E37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is.cuahsi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is.cuahs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andbox08.uwrl.usu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hyperlink" Target="http://hydrolab.com/products/hydrolabms5.asp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9700" y="1295400"/>
            <a:ext cx="63246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Using HydroServer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Organize, Manage, and Publish Your Data </a:t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32778" name="Picture 11" descr="nsf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5715000"/>
            <a:ext cx="995362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6410325" y="5943600"/>
            <a:ext cx="1666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389438"/>
            <a:r>
              <a:rPr lang="en-US" dirty="0"/>
              <a:t>Support</a:t>
            </a:r>
          </a:p>
          <a:p>
            <a:pPr defTabSz="4389438"/>
            <a:r>
              <a:rPr lang="en-US" dirty="0"/>
              <a:t>EAR 0622374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400" y="152400"/>
            <a:ext cx="3465513" cy="1300162"/>
            <a:chOff x="228600" y="5232772"/>
            <a:chExt cx="3733800" cy="1400590"/>
          </a:xfrm>
        </p:grpSpPr>
        <p:pic>
          <p:nvPicPr>
            <p:cNvPr id="32775" name="Picture 4" descr="cuahsi_logo_4"/>
            <p:cNvPicPr>
              <a:picLocks noChangeAspect="1" noChangeArrowheads="1"/>
            </p:cNvPicPr>
            <p:nvPr/>
          </p:nvPicPr>
          <p:blipFill>
            <a:blip r:embed="rId3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/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/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/>
                <a:t>Sharing hydrologic data</a:t>
              </a:r>
            </a:p>
          </p:txBody>
        </p:sp>
      </p:grpSp>
      <p:sp>
        <p:nvSpPr>
          <p:cNvPr id="50181" name="Subtitle 10"/>
          <p:cNvSpPr>
            <a:spLocks noGrp="1"/>
          </p:cNvSpPr>
          <p:nvPr>
            <p:ph type="subTitle" idx="1"/>
          </p:nvPr>
        </p:nvSpPr>
        <p:spPr>
          <a:xfrm>
            <a:off x="914400" y="1371600"/>
            <a:ext cx="2133600" cy="3048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hlinkClick r:id="rId4"/>
              </a:rPr>
              <a:t>http://his.cuahsi.org/</a:t>
            </a:r>
            <a:r>
              <a:rPr lang="en-US" dirty="0" smtClean="0"/>
              <a:t> 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1638300" y="4114800"/>
            <a:ext cx="5867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Jeffery S. </a:t>
            </a:r>
            <a:r>
              <a:rPr lang="en-US" sz="2800" b="1" dirty="0" err="1" smtClean="0">
                <a:solidFill>
                  <a:srgbClr val="0070C0"/>
                </a:solidFill>
              </a:rPr>
              <a:t>Horsburgh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algn="ctr"/>
            <a:endParaRPr lang="en-US" sz="2000" dirty="0" smtClean="0">
              <a:solidFill>
                <a:srgbClr val="0070C0"/>
              </a:solidFill>
            </a:endParaRP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David G. Tarboton, Kimberly A. T. Schreuders, David R. Maidment, Ilya Zaslavsky, and David Valentine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And the Rest of the CUAHSI HIS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Publish GIS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</a:t>
            </a:r>
            <a:r>
              <a:rPr lang="en-US" dirty="0" err="1" smtClean="0"/>
              <a:t>ArcMap</a:t>
            </a:r>
            <a:r>
              <a:rPr lang="en-US" dirty="0" smtClean="0"/>
              <a:t> document for a set of spatial 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Publish the </a:t>
            </a:r>
            <a:r>
              <a:rPr lang="en-US" dirty="0" err="1" smtClean="0"/>
              <a:t>ArcMap</a:t>
            </a:r>
            <a:r>
              <a:rPr lang="en-US" dirty="0" smtClean="0"/>
              <a:t> document as a spatial data service using </a:t>
            </a:r>
            <a:r>
              <a:rPr lang="en-US" dirty="0" err="1" smtClean="0"/>
              <a:t>ArcGIS</a:t>
            </a:r>
            <a:r>
              <a:rPr lang="en-US" dirty="0" smtClean="0"/>
              <a:t> Server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52400"/>
            <a:ext cx="240646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n 3"/>
          <p:cNvSpPr/>
          <p:nvPr/>
        </p:nvSpPr>
        <p:spPr>
          <a:xfrm>
            <a:off x="5334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16002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26670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112" y="5032248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600200" y="502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2667000" y="502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4343400" y="3429000"/>
            <a:ext cx="1676400" cy="15240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HydroServer</a:t>
            </a:r>
          </a:p>
          <a:p>
            <a:pPr algn="ctr"/>
            <a:r>
              <a:rPr lang="en-US" dirty="0" smtClean="0"/>
              <a:t>Capabilities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810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ODM Databases and Web Services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0" y="6400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ArcGIS</a:t>
            </a:r>
            <a:r>
              <a:rPr lang="en-US" dirty="0" smtClean="0"/>
              <a:t> Server Spatial Data Services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0800000">
            <a:off x="801624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1868424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2971800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2895600"/>
            <a:ext cx="1752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Capabilities Database Configuration Tool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10" idx="1"/>
            <a:endCxn id="14" idx="2"/>
          </p:cNvCxnSpPr>
          <p:nvPr/>
        </p:nvCxnSpPr>
        <p:spPr>
          <a:xfrm rot="16200000" flipV="1">
            <a:off x="3904045" y="2151444"/>
            <a:ext cx="914400" cy="1640711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1"/>
            <a:endCxn id="35" idx="2"/>
          </p:cNvCxnSpPr>
          <p:nvPr/>
        </p:nvCxnSpPr>
        <p:spPr>
          <a:xfrm rot="5400000" flipH="1" flipV="1">
            <a:off x="5078366" y="2503534"/>
            <a:ext cx="1028700" cy="822233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1"/>
          </p:cNvCxnSpPr>
          <p:nvPr/>
        </p:nvCxnSpPr>
        <p:spPr>
          <a:xfrm rot="5400000" flipH="1" flipV="1">
            <a:off x="5638800" y="2438400"/>
            <a:ext cx="533400" cy="1447800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3577" y="76200"/>
            <a:ext cx="221462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Curved Connector 24"/>
          <p:cNvCxnSpPr>
            <a:stCxn id="10" idx="1"/>
            <a:endCxn id="34" idx="2"/>
          </p:cNvCxnSpPr>
          <p:nvPr/>
        </p:nvCxnSpPr>
        <p:spPr>
          <a:xfrm rot="16200000" flipV="1">
            <a:off x="2725021" y="972420"/>
            <a:ext cx="962025" cy="3951135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Internal Storage 50"/>
          <p:cNvSpPr/>
          <p:nvPr/>
        </p:nvSpPr>
        <p:spPr>
          <a:xfrm>
            <a:off x="5943600" y="3505200"/>
            <a:ext cx="1371600" cy="129540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Flowchart: Internal Storage 52"/>
          <p:cNvSpPr/>
          <p:nvPr/>
        </p:nvSpPr>
        <p:spPr>
          <a:xfrm>
            <a:off x="2590800" y="3505200"/>
            <a:ext cx="1828800" cy="129540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WaterOneFlow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7" idx="0"/>
            <a:endCxn id="53" idx="1"/>
          </p:cNvCxnSpPr>
          <p:nvPr/>
        </p:nvCxnSpPr>
        <p:spPr>
          <a:xfrm rot="5400000" flipH="1" flipV="1">
            <a:off x="1322832" y="3764280"/>
            <a:ext cx="879348" cy="1656588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1"/>
          <p:cNvCxnSpPr>
            <a:stCxn id="8" idx="0"/>
            <a:endCxn id="53" idx="1"/>
          </p:cNvCxnSpPr>
          <p:nvPr/>
        </p:nvCxnSpPr>
        <p:spPr>
          <a:xfrm rot="5400000" flipH="1" flipV="1">
            <a:off x="1866900" y="4305300"/>
            <a:ext cx="876300" cy="571500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1"/>
          <p:cNvCxnSpPr>
            <a:stCxn id="9" idx="0"/>
            <a:endCxn id="53" idx="1"/>
          </p:cNvCxnSpPr>
          <p:nvPr/>
        </p:nvCxnSpPr>
        <p:spPr>
          <a:xfrm rot="16200000" flipV="1">
            <a:off x="2400300" y="4343400"/>
            <a:ext cx="876300" cy="495300"/>
          </a:xfrm>
          <a:prstGeom prst="curvedConnector4">
            <a:avLst>
              <a:gd name="adj1" fmla="val 13043"/>
              <a:gd name="adj2" fmla="val 146154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71"/>
          <p:cNvCxnSpPr>
            <a:stCxn id="11" idx="0"/>
            <a:endCxn id="51" idx="2"/>
          </p:cNvCxnSpPr>
          <p:nvPr/>
        </p:nvCxnSpPr>
        <p:spPr>
          <a:xfrm rot="5400000" flipH="1" flipV="1">
            <a:off x="5859938" y="4412138"/>
            <a:ext cx="381000" cy="1157924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71"/>
          <p:cNvCxnSpPr>
            <a:stCxn id="13" idx="0"/>
            <a:endCxn id="51" idx="2"/>
          </p:cNvCxnSpPr>
          <p:nvPr/>
        </p:nvCxnSpPr>
        <p:spPr>
          <a:xfrm rot="16200000" flipV="1">
            <a:off x="6583838" y="4846162"/>
            <a:ext cx="381000" cy="289876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71"/>
          <p:cNvCxnSpPr>
            <a:stCxn id="12" idx="0"/>
            <a:endCxn id="51" idx="2"/>
          </p:cNvCxnSpPr>
          <p:nvPr/>
        </p:nvCxnSpPr>
        <p:spPr>
          <a:xfrm rot="16200000" flipV="1">
            <a:off x="7307738" y="4122262"/>
            <a:ext cx="381000" cy="1737676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76200"/>
            <a:ext cx="230853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1066800"/>
            <a:ext cx="2286000" cy="226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Oval 35"/>
          <p:cNvSpPr/>
          <p:nvPr/>
        </p:nvSpPr>
        <p:spPr>
          <a:xfrm>
            <a:off x="-152400" y="2438400"/>
            <a:ext cx="8153400" cy="2590800"/>
          </a:xfrm>
          <a:prstGeom prst="ellipse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HydroServer Capabilities</a:t>
            </a:r>
            <a:endParaRPr 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Demo: Publish HydroServer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HydroServer Capabilities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“region” for the Little Bear River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the observational data service and the GIS data service in the Capabilities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the HydroServer Capabilities web service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52400"/>
            <a:ext cx="240646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n 3"/>
          <p:cNvSpPr/>
          <p:nvPr/>
        </p:nvSpPr>
        <p:spPr>
          <a:xfrm>
            <a:off x="5334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16002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26670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112" y="5032248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600200" y="502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2667000" y="502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4343400" y="3429000"/>
            <a:ext cx="1676400" cy="15240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HydroServer</a:t>
            </a:r>
          </a:p>
          <a:p>
            <a:pPr algn="ctr"/>
            <a:r>
              <a:rPr lang="en-US" dirty="0" smtClean="0"/>
              <a:t>Capabilities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810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ODM Databases and Web Services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0" y="6400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ArcGIS</a:t>
            </a:r>
            <a:r>
              <a:rPr lang="en-US" dirty="0" smtClean="0"/>
              <a:t> Server Spatial Data Services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0800000">
            <a:off x="801624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1868424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2971800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2895600"/>
            <a:ext cx="1752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Capabilities Database Configuration Tool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10" idx="1"/>
            <a:endCxn id="14" idx="2"/>
          </p:cNvCxnSpPr>
          <p:nvPr/>
        </p:nvCxnSpPr>
        <p:spPr>
          <a:xfrm rot="16200000" flipV="1">
            <a:off x="3904045" y="2151444"/>
            <a:ext cx="914400" cy="1640711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1"/>
            <a:endCxn id="35" idx="2"/>
          </p:cNvCxnSpPr>
          <p:nvPr/>
        </p:nvCxnSpPr>
        <p:spPr>
          <a:xfrm rot="5400000" flipH="1" flipV="1">
            <a:off x="5078366" y="2503534"/>
            <a:ext cx="1028700" cy="822233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1"/>
          </p:cNvCxnSpPr>
          <p:nvPr/>
        </p:nvCxnSpPr>
        <p:spPr>
          <a:xfrm rot="5400000" flipH="1" flipV="1">
            <a:off x="5638800" y="2438400"/>
            <a:ext cx="533400" cy="1447800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3577" y="76200"/>
            <a:ext cx="221462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Curved Connector 24"/>
          <p:cNvCxnSpPr>
            <a:stCxn id="10" idx="1"/>
            <a:endCxn id="34" idx="2"/>
          </p:cNvCxnSpPr>
          <p:nvPr/>
        </p:nvCxnSpPr>
        <p:spPr>
          <a:xfrm rot="16200000" flipV="1">
            <a:off x="2725021" y="972420"/>
            <a:ext cx="962025" cy="3951135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Internal Storage 50"/>
          <p:cNvSpPr/>
          <p:nvPr/>
        </p:nvSpPr>
        <p:spPr>
          <a:xfrm>
            <a:off x="5943600" y="3505200"/>
            <a:ext cx="1371600" cy="129540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Flowchart: Internal Storage 52"/>
          <p:cNvSpPr/>
          <p:nvPr/>
        </p:nvSpPr>
        <p:spPr>
          <a:xfrm>
            <a:off x="2590800" y="3505200"/>
            <a:ext cx="1828800" cy="129540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WaterOneFlow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7" idx="0"/>
            <a:endCxn id="53" idx="1"/>
          </p:cNvCxnSpPr>
          <p:nvPr/>
        </p:nvCxnSpPr>
        <p:spPr>
          <a:xfrm rot="5400000" flipH="1" flipV="1">
            <a:off x="1322832" y="3764280"/>
            <a:ext cx="879348" cy="1656588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1"/>
          <p:cNvCxnSpPr>
            <a:stCxn id="8" idx="0"/>
            <a:endCxn id="53" idx="1"/>
          </p:cNvCxnSpPr>
          <p:nvPr/>
        </p:nvCxnSpPr>
        <p:spPr>
          <a:xfrm rot="5400000" flipH="1" flipV="1">
            <a:off x="1866900" y="4305300"/>
            <a:ext cx="876300" cy="571500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1"/>
          <p:cNvCxnSpPr>
            <a:stCxn id="9" idx="0"/>
            <a:endCxn id="53" idx="1"/>
          </p:cNvCxnSpPr>
          <p:nvPr/>
        </p:nvCxnSpPr>
        <p:spPr>
          <a:xfrm rot="16200000" flipV="1">
            <a:off x="2400300" y="4343400"/>
            <a:ext cx="876300" cy="495300"/>
          </a:xfrm>
          <a:prstGeom prst="curvedConnector4">
            <a:avLst>
              <a:gd name="adj1" fmla="val 13043"/>
              <a:gd name="adj2" fmla="val 146154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71"/>
          <p:cNvCxnSpPr>
            <a:stCxn id="11" idx="0"/>
            <a:endCxn id="51" idx="2"/>
          </p:cNvCxnSpPr>
          <p:nvPr/>
        </p:nvCxnSpPr>
        <p:spPr>
          <a:xfrm rot="5400000" flipH="1" flipV="1">
            <a:off x="5859938" y="4412138"/>
            <a:ext cx="381000" cy="1157924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71"/>
          <p:cNvCxnSpPr>
            <a:stCxn id="13" idx="0"/>
            <a:endCxn id="51" idx="2"/>
          </p:cNvCxnSpPr>
          <p:nvPr/>
        </p:nvCxnSpPr>
        <p:spPr>
          <a:xfrm rot="16200000" flipV="1">
            <a:off x="6583838" y="4846162"/>
            <a:ext cx="381000" cy="289876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71"/>
          <p:cNvCxnSpPr>
            <a:stCxn id="12" idx="0"/>
            <a:endCxn id="51" idx="2"/>
          </p:cNvCxnSpPr>
          <p:nvPr/>
        </p:nvCxnSpPr>
        <p:spPr>
          <a:xfrm rot="16200000" flipV="1">
            <a:off x="7307738" y="4122262"/>
            <a:ext cx="381000" cy="1737676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76200"/>
            <a:ext cx="230853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1066800"/>
            <a:ext cx="2286000" cy="226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Oval 35"/>
          <p:cNvSpPr/>
          <p:nvPr/>
        </p:nvSpPr>
        <p:spPr>
          <a:xfrm>
            <a:off x="-685800" y="-304800"/>
            <a:ext cx="9982200" cy="3810000"/>
          </a:xfrm>
          <a:prstGeom prst="ellipse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Create HydroServer Web Applications</a:t>
            </a:r>
            <a:endParaRPr 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Create HydroServer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the HydroServer Time Series Analyst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the HydroServer Map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the HydroServer Website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9700" y="1295400"/>
            <a:ext cx="6324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Questions?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5715000"/>
            <a:ext cx="2657475" cy="966787"/>
            <a:chOff x="6629400" y="5715000"/>
            <a:chExt cx="2657475" cy="966787"/>
          </a:xfrm>
        </p:grpSpPr>
        <p:pic>
          <p:nvPicPr>
            <p:cNvPr id="32778" name="Picture 11" descr="nsf4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5715000"/>
              <a:ext cx="995362" cy="96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9" name="Text Box 12"/>
            <p:cNvSpPr txBox="1">
              <a:spLocks noChangeArrowheads="1"/>
            </p:cNvSpPr>
            <p:nvPr/>
          </p:nvSpPr>
          <p:spPr bwMode="auto">
            <a:xfrm>
              <a:off x="7620000" y="5791200"/>
              <a:ext cx="1666875" cy="6413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389438"/>
              <a:r>
                <a:rPr lang="en-US" dirty="0"/>
                <a:t>Support</a:t>
              </a:r>
            </a:p>
            <a:p>
              <a:pPr defTabSz="4389438"/>
              <a:r>
                <a:rPr lang="en-US" dirty="0"/>
                <a:t>EAR 0622374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2400" y="152400"/>
            <a:ext cx="3465513" cy="1300162"/>
            <a:chOff x="228600" y="5232772"/>
            <a:chExt cx="3733800" cy="1400590"/>
          </a:xfrm>
        </p:grpSpPr>
        <p:pic>
          <p:nvPicPr>
            <p:cNvPr id="32775" name="Picture 4" descr="cuahsi_logo_4"/>
            <p:cNvPicPr>
              <a:picLocks noChangeAspect="1" noChangeArrowheads="1"/>
            </p:cNvPicPr>
            <p:nvPr/>
          </p:nvPicPr>
          <p:blipFill>
            <a:blip r:embed="rId3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/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/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/>
                <a:t>Sharing hydrologic data</a:t>
              </a:r>
            </a:p>
          </p:txBody>
        </p:sp>
      </p:grpSp>
      <p:sp>
        <p:nvSpPr>
          <p:cNvPr id="50181" name="Subtitle 10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4495800" cy="6858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hlinkClick r:id="rId4"/>
              </a:rPr>
              <a:t>http://his.cuahsi.org/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GOAL:  Publish observational and GIS data for the Little Bear River using HydroServer in about an hour.</a:t>
            </a:r>
          </a:p>
          <a:p>
            <a:endParaRPr lang="en-US" dirty="0" smtClean="0"/>
          </a:p>
          <a:p>
            <a:r>
              <a:rPr lang="en-US" dirty="0" smtClean="0"/>
              <a:t>HydroServer Base Machine</a:t>
            </a:r>
          </a:p>
          <a:p>
            <a:pPr lvl="1"/>
            <a:r>
              <a:rPr lang="en-US" dirty="0" smtClean="0">
                <a:hlinkClick r:id="rId2"/>
              </a:rPr>
              <a:t>http://sandbox08.uwrl.usu.edu</a:t>
            </a:r>
            <a:endParaRPr lang="en-US" dirty="0" smtClean="0"/>
          </a:p>
          <a:p>
            <a:pPr lvl="1"/>
            <a:r>
              <a:rPr lang="en-US" dirty="0" smtClean="0"/>
              <a:t>Windows Server 2008</a:t>
            </a:r>
          </a:p>
          <a:p>
            <a:pPr lvl="1"/>
            <a:r>
              <a:rPr lang="en-US" dirty="0" smtClean="0"/>
              <a:t>Microsoft SQL Server 2008</a:t>
            </a:r>
          </a:p>
          <a:p>
            <a:pPr lvl="1"/>
            <a:r>
              <a:rPr lang="en-US" dirty="0" err="1" smtClean="0"/>
              <a:t>ArcGIS</a:t>
            </a:r>
            <a:r>
              <a:rPr lang="en-US" dirty="0" smtClean="0"/>
              <a:t> Server 9.3.1</a:t>
            </a:r>
          </a:p>
          <a:p>
            <a:pPr lvl="1"/>
            <a:r>
              <a:rPr lang="en-US" dirty="0" smtClean="0"/>
              <a:t>All HydroServer Software (ODM Tools and data loaders)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40386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/>
              <a:t>Little Bear River Experimental Watershed</a:t>
            </a:r>
            <a:endParaRPr lang="en-US" sz="4800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4038600" cy="4572000"/>
          </a:xfrm>
        </p:spPr>
        <p:txBody>
          <a:bodyPr>
            <a:normAutofit/>
          </a:bodyPr>
          <a:lstStyle/>
          <a:p>
            <a:pPr marL="341233" indent="-341233"/>
            <a:r>
              <a:rPr lang="en-US" sz="2800" dirty="0" smtClean="0"/>
              <a:t>Observing infrastructure for high frequency estimation of total phosphorus fluxes</a:t>
            </a:r>
          </a:p>
          <a:p>
            <a:pPr marL="741190" lvl="1" indent="-341233"/>
            <a:r>
              <a:rPr lang="en-US" sz="2400" dirty="0" smtClean="0"/>
              <a:t>High frequency surrogate measurements</a:t>
            </a:r>
          </a:p>
          <a:p>
            <a:pPr marL="741190" lvl="1" indent="-341233"/>
            <a:r>
              <a:rPr lang="en-US" sz="2400" dirty="0" smtClean="0"/>
              <a:t>Turbidity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TSS or TP</a:t>
            </a:r>
          </a:p>
        </p:txBody>
      </p:sp>
      <p:pic>
        <p:nvPicPr>
          <p:cNvPr id="3076" name="Picture 2" descr="LittleBe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52450"/>
            <a:ext cx="4678362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559427"/>
            <a:ext cx="14732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9" descr="Hydrolab MS5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l="4211" t="8421" r="7368" b="11578"/>
          <a:stretch>
            <a:fillRect/>
          </a:stretch>
        </p:blipFill>
        <p:spPr bwMode="auto">
          <a:xfrm>
            <a:off x="3124200" y="4710112"/>
            <a:ext cx="1700213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685801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Little Bear River Sensor Network</a:t>
            </a:r>
            <a:endParaRPr lang="en-US" sz="6000" dirty="0" smtClean="0"/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3581400" cy="4449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7 water quality and streamflow monitoring sites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Temperature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Dissolved Oxygen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pH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Specific Conductance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Turbidity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Water level/discharge</a:t>
            </a:r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2 weather stations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Temperature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Relative Humidity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Solar radiation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Precipitation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Barometric Pressure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Wind speed and direction</a:t>
            </a:r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sz="1500" dirty="0" smtClean="0"/>
              <a:t>Spread spectrum radio telemetry network</a:t>
            </a:r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eaLnBrk="1" hangingPunct="1">
              <a:lnSpc>
                <a:spcPct val="80000"/>
              </a:lnSpc>
              <a:buFont typeface="Arial" charset="0"/>
              <a:buChar char="–"/>
            </a:pPr>
            <a:endParaRPr lang="en-US" sz="1500" dirty="0" smtClean="0">
              <a:latin typeface="Arial" charset="0"/>
            </a:endParaRPr>
          </a:p>
        </p:txBody>
      </p:sp>
      <p:pic>
        <p:nvPicPr>
          <p:cNvPr id="7175" name="Picture 2" descr="C:\DOCUME~1\jeff\LOCALS~1\Temp\_TSE0.tmp\_TS11D.tmp\DSCN190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9175" y="1600200"/>
            <a:ext cx="2892425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3" descr="C:\DOCUME~1\jeff\LOCALS~1\Temp\_TSE0.tmp\_TS11E.tmp\DSCN184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9175" y="3797280"/>
            <a:ext cx="2892425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98877" y="5867400"/>
            <a:ext cx="1330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5746750"/>
            <a:ext cx="18303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\\colossus.uwrl.usu.edu\working\jeff\Working\Projects\NSF Little Bear River Testbed\Monitoring\Site Photos\Buger King\DSCN1914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91530" y="1600200"/>
            <a:ext cx="2281237" cy="3041650"/>
          </a:xfrm>
          <a:prstGeom prst="rect">
            <a:avLst/>
          </a:prstGeom>
          <a:noFill/>
        </p:spPr>
      </p:pic>
      <p:pic>
        <p:nvPicPr>
          <p:cNvPr id="12" name="Picture 11" descr="DSCN1876.JPG"/>
          <p:cNvPicPr>
            <a:picLocks noChangeAspect="1"/>
          </p:cNvPicPr>
          <p:nvPr/>
        </p:nvPicPr>
        <p:blipFill>
          <a:blip r:embed="rId11" cstate="print"/>
          <a:srcRect l="12195" t="10976" r="4878"/>
          <a:stretch>
            <a:fillRect/>
          </a:stretch>
        </p:blipFill>
        <p:spPr>
          <a:xfrm>
            <a:off x="5029202" y="4114802"/>
            <a:ext cx="1625252" cy="2326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Little Bear River Sensor Network</a:t>
            </a:r>
            <a:endParaRPr lang="en-US" dirty="0"/>
          </a:p>
        </p:txBody>
      </p:sp>
      <p:pic>
        <p:nvPicPr>
          <p:cNvPr id="2051" name="Picture 3" descr="C:\Working\PhD\Dissertation\Chapter 2 - LittleBearTestBed\Table and Figure Source\Figure1\Figure1.jpg"/>
          <p:cNvPicPr>
            <a:picLocks noChangeAspect="1" noChangeArrowheads="1"/>
          </p:cNvPicPr>
          <p:nvPr/>
        </p:nvPicPr>
        <p:blipFill>
          <a:blip r:embed="rId2" cstate="print"/>
          <a:srcRect l="11111" r="8333"/>
          <a:stretch>
            <a:fillRect/>
          </a:stretch>
        </p:blipFill>
        <p:spPr bwMode="auto">
          <a:xfrm>
            <a:off x="1143000" y="903890"/>
            <a:ext cx="7010400" cy="5801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52400"/>
            <a:ext cx="240646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n 3"/>
          <p:cNvSpPr/>
          <p:nvPr/>
        </p:nvSpPr>
        <p:spPr>
          <a:xfrm>
            <a:off x="5334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16002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26670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112" y="5032248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600200" y="502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2667000" y="502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4343400" y="3429000"/>
            <a:ext cx="1676400" cy="15240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HydroServer</a:t>
            </a:r>
          </a:p>
          <a:p>
            <a:pPr algn="ctr"/>
            <a:r>
              <a:rPr lang="en-US" dirty="0" smtClean="0"/>
              <a:t>Capabilities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810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ODM Databases and Web Services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0" y="6400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ArcGIS</a:t>
            </a:r>
            <a:r>
              <a:rPr lang="en-US" dirty="0" smtClean="0"/>
              <a:t> Server Spatial Data Services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0800000">
            <a:off x="801624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1868424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2971800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2895600"/>
            <a:ext cx="1752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Capabilities Database Configuration Tool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10" idx="1"/>
            <a:endCxn id="14" idx="2"/>
          </p:cNvCxnSpPr>
          <p:nvPr/>
        </p:nvCxnSpPr>
        <p:spPr>
          <a:xfrm rot="16200000" flipV="1">
            <a:off x="3904045" y="2151444"/>
            <a:ext cx="914400" cy="1640711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1"/>
            <a:endCxn id="35" idx="2"/>
          </p:cNvCxnSpPr>
          <p:nvPr/>
        </p:nvCxnSpPr>
        <p:spPr>
          <a:xfrm rot="5400000" flipH="1" flipV="1">
            <a:off x="5078366" y="2503534"/>
            <a:ext cx="1028700" cy="822233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1"/>
          </p:cNvCxnSpPr>
          <p:nvPr/>
        </p:nvCxnSpPr>
        <p:spPr>
          <a:xfrm rot="5400000" flipH="1" flipV="1">
            <a:off x="5638800" y="2438400"/>
            <a:ext cx="533400" cy="1447800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3577" y="76200"/>
            <a:ext cx="221462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Curved Connector 24"/>
          <p:cNvCxnSpPr>
            <a:stCxn id="10" idx="1"/>
            <a:endCxn id="34" idx="2"/>
          </p:cNvCxnSpPr>
          <p:nvPr/>
        </p:nvCxnSpPr>
        <p:spPr>
          <a:xfrm rot="16200000" flipV="1">
            <a:off x="2725021" y="972420"/>
            <a:ext cx="962025" cy="3951135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Internal Storage 50"/>
          <p:cNvSpPr/>
          <p:nvPr/>
        </p:nvSpPr>
        <p:spPr>
          <a:xfrm>
            <a:off x="5943600" y="3505200"/>
            <a:ext cx="1371600" cy="129540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Flowchart: Internal Storage 52"/>
          <p:cNvSpPr/>
          <p:nvPr/>
        </p:nvSpPr>
        <p:spPr>
          <a:xfrm>
            <a:off x="2590800" y="3505200"/>
            <a:ext cx="1828800" cy="129540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WaterOneFlow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7" idx="0"/>
            <a:endCxn id="53" idx="1"/>
          </p:cNvCxnSpPr>
          <p:nvPr/>
        </p:nvCxnSpPr>
        <p:spPr>
          <a:xfrm rot="5400000" flipH="1" flipV="1">
            <a:off x="1322832" y="3764280"/>
            <a:ext cx="879348" cy="1656588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1"/>
          <p:cNvCxnSpPr>
            <a:stCxn id="8" idx="0"/>
            <a:endCxn id="53" idx="1"/>
          </p:cNvCxnSpPr>
          <p:nvPr/>
        </p:nvCxnSpPr>
        <p:spPr>
          <a:xfrm rot="5400000" flipH="1" flipV="1">
            <a:off x="1866900" y="4305300"/>
            <a:ext cx="876300" cy="571500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1"/>
          <p:cNvCxnSpPr>
            <a:stCxn id="9" idx="0"/>
            <a:endCxn id="53" idx="1"/>
          </p:cNvCxnSpPr>
          <p:nvPr/>
        </p:nvCxnSpPr>
        <p:spPr>
          <a:xfrm rot="16200000" flipV="1">
            <a:off x="2400300" y="4343400"/>
            <a:ext cx="876300" cy="495300"/>
          </a:xfrm>
          <a:prstGeom prst="curvedConnector4">
            <a:avLst>
              <a:gd name="adj1" fmla="val 13043"/>
              <a:gd name="adj2" fmla="val 146154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71"/>
          <p:cNvCxnSpPr>
            <a:stCxn id="11" idx="0"/>
            <a:endCxn id="51" idx="2"/>
          </p:cNvCxnSpPr>
          <p:nvPr/>
        </p:nvCxnSpPr>
        <p:spPr>
          <a:xfrm rot="5400000" flipH="1" flipV="1">
            <a:off x="5859938" y="4412138"/>
            <a:ext cx="381000" cy="1157924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71"/>
          <p:cNvCxnSpPr>
            <a:stCxn id="13" idx="0"/>
            <a:endCxn id="51" idx="2"/>
          </p:cNvCxnSpPr>
          <p:nvPr/>
        </p:nvCxnSpPr>
        <p:spPr>
          <a:xfrm rot="16200000" flipV="1">
            <a:off x="6583838" y="4846162"/>
            <a:ext cx="381000" cy="289876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71"/>
          <p:cNvCxnSpPr>
            <a:stCxn id="12" idx="0"/>
            <a:endCxn id="51" idx="2"/>
          </p:cNvCxnSpPr>
          <p:nvPr/>
        </p:nvCxnSpPr>
        <p:spPr>
          <a:xfrm rot="16200000" flipV="1">
            <a:off x="7307738" y="4122262"/>
            <a:ext cx="381000" cy="1737676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76200"/>
            <a:ext cx="230853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1066800"/>
            <a:ext cx="2286000" cy="226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52400"/>
            <a:ext cx="240646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n 3"/>
          <p:cNvSpPr/>
          <p:nvPr/>
        </p:nvSpPr>
        <p:spPr>
          <a:xfrm>
            <a:off x="5334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16002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26670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112" y="5032248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600200" y="502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2667000" y="502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4343400" y="3429000"/>
            <a:ext cx="1676400" cy="15240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HydroServer</a:t>
            </a:r>
          </a:p>
          <a:p>
            <a:pPr algn="ctr"/>
            <a:r>
              <a:rPr lang="en-US" dirty="0" smtClean="0"/>
              <a:t>Capabilities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810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ODM Databases and Web Services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0" y="6400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ArcGIS</a:t>
            </a:r>
            <a:r>
              <a:rPr lang="en-US" dirty="0" smtClean="0"/>
              <a:t> Server Spatial Data Services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0800000">
            <a:off x="801624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1868424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2971800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2895600"/>
            <a:ext cx="1752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Capabilities Database Configuration Tool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10" idx="1"/>
            <a:endCxn id="14" idx="2"/>
          </p:cNvCxnSpPr>
          <p:nvPr/>
        </p:nvCxnSpPr>
        <p:spPr>
          <a:xfrm rot="16200000" flipV="1">
            <a:off x="3904045" y="2151444"/>
            <a:ext cx="914400" cy="1640711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1"/>
            <a:endCxn id="35" idx="2"/>
          </p:cNvCxnSpPr>
          <p:nvPr/>
        </p:nvCxnSpPr>
        <p:spPr>
          <a:xfrm rot="5400000" flipH="1" flipV="1">
            <a:off x="5078366" y="2503534"/>
            <a:ext cx="1028700" cy="822233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1"/>
          </p:cNvCxnSpPr>
          <p:nvPr/>
        </p:nvCxnSpPr>
        <p:spPr>
          <a:xfrm rot="5400000" flipH="1" flipV="1">
            <a:off x="5638800" y="2438400"/>
            <a:ext cx="533400" cy="1447800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3577" y="76200"/>
            <a:ext cx="221462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Curved Connector 24"/>
          <p:cNvCxnSpPr>
            <a:stCxn id="10" idx="1"/>
            <a:endCxn id="34" idx="2"/>
          </p:cNvCxnSpPr>
          <p:nvPr/>
        </p:nvCxnSpPr>
        <p:spPr>
          <a:xfrm rot="16200000" flipV="1">
            <a:off x="2725021" y="972420"/>
            <a:ext cx="962025" cy="3951135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Internal Storage 50"/>
          <p:cNvSpPr/>
          <p:nvPr/>
        </p:nvSpPr>
        <p:spPr>
          <a:xfrm>
            <a:off x="5943600" y="3505200"/>
            <a:ext cx="1371600" cy="129540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Flowchart: Internal Storage 52"/>
          <p:cNvSpPr/>
          <p:nvPr/>
        </p:nvSpPr>
        <p:spPr>
          <a:xfrm>
            <a:off x="2590800" y="3505200"/>
            <a:ext cx="1828800" cy="129540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WaterOneFlow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7" idx="0"/>
            <a:endCxn id="53" idx="1"/>
          </p:cNvCxnSpPr>
          <p:nvPr/>
        </p:nvCxnSpPr>
        <p:spPr>
          <a:xfrm rot="5400000" flipH="1" flipV="1">
            <a:off x="1322832" y="3764280"/>
            <a:ext cx="879348" cy="1656588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1"/>
          <p:cNvCxnSpPr>
            <a:stCxn id="8" idx="0"/>
            <a:endCxn id="53" idx="1"/>
          </p:cNvCxnSpPr>
          <p:nvPr/>
        </p:nvCxnSpPr>
        <p:spPr>
          <a:xfrm rot="5400000" flipH="1" flipV="1">
            <a:off x="1866900" y="4305300"/>
            <a:ext cx="876300" cy="571500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1"/>
          <p:cNvCxnSpPr>
            <a:stCxn id="9" idx="0"/>
            <a:endCxn id="53" idx="1"/>
          </p:cNvCxnSpPr>
          <p:nvPr/>
        </p:nvCxnSpPr>
        <p:spPr>
          <a:xfrm rot="16200000" flipV="1">
            <a:off x="2400300" y="4343400"/>
            <a:ext cx="876300" cy="495300"/>
          </a:xfrm>
          <a:prstGeom prst="curvedConnector4">
            <a:avLst>
              <a:gd name="adj1" fmla="val 13043"/>
              <a:gd name="adj2" fmla="val 146154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71"/>
          <p:cNvCxnSpPr>
            <a:stCxn id="11" idx="0"/>
            <a:endCxn id="51" idx="2"/>
          </p:cNvCxnSpPr>
          <p:nvPr/>
        </p:nvCxnSpPr>
        <p:spPr>
          <a:xfrm rot="5400000" flipH="1" flipV="1">
            <a:off x="5859938" y="4412138"/>
            <a:ext cx="381000" cy="1157924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71"/>
          <p:cNvCxnSpPr>
            <a:stCxn id="13" idx="0"/>
            <a:endCxn id="51" idx="2"/>
          </p:cNvCxnSpPr>
          <p:nvPr/>
        </p:nvCxnSpPr>
        <p:spPr>
          <a:xfrm rot="16200000" flipV="1">
            <a:off x="6583838" y="4846162"/>
            <a:ext cx="381000" cy="289876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71"/>
          <p:cNvCxnSpPr>
            <a:stCxn id="12" idx="0"/>
            <a:endCxn id="51" idx="2"/>
          </p:cNvCxnSpPr>
          <p:nvPr/>
        </p:nvCxnSpPr>
        <p:spPr>
          <a:xfrm rot="16200000" flipV="1">
            <a:off x="7307738" y="4122262"/>
            <a:ext cx="381000" cy="1737676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76200"/>
            <a:ext cx="230853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1066800"/>
            <a:ext cx="2286000" cy="226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Oval 35"/>
          <p:cNvSpPr/>
          <p:nvPr/>
        </p:nvSpPr>
        <p:spPr>
          <a:xfrm>
            <a:off x="-228600" y="4648200"/>
            <a:ext cx="4495800" cy="2286000"/>
          </a:xfrm>
          <a:prstGeom prst="ellipse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Point Observations</a:t>
            </a:r>
            <a:endParaRPr 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Demo: Publish Point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ODM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Organize the data by loading them into the ODM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 the data using ODM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Publish the data by creating a WaterOneFlow web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Register the Service at HIS Central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52400"/>
            <a:ext cx="240646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n 3"/>
          <p:cNvSpPr/>
          <p:nvPr/>
        </p:nvSpPr>
        <p:spPr>
          <a:xfrm>
            <a:off x="5334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16002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2667000" y="5559552"/>
            <a:ext cx="762000" cy="6858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ODM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112" y="5032248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1600200" y="502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9" name="Rectangle 8"/>
          <p:cNvSpPr/>
          <p:nvPr/>
        </p:nvSpPr>
        <p:spPr>
          <a:xfrm>
            <a:off x="2667000" y="50292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WaterOneFlow</a:t>
            </a:r>
            <a:endParaRPr lang="en-US" sz="80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4343400" y="3429000"/>
            <a:ext cx="1676400" cy="1524000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HydroServer</a:t>
            </a:r>
          </a:p>
          <a:p>
            <a:pPr algn="ctr"/>
            <a:r>
              <a:rPr lang="en-US" dirty="0" smtClean="0"/>
              <a:t>Capabilities</a:t>
            </a:r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5181600"/>
            <a:ext cx="1341752" cy="117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81000" y="6324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ODM Databases and Web Services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34000" y="6400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ArcGIS</a:t>
            </a:r>
            <a:r>
              <a:rPr lang="en-US" dirty="0" smtClean="0"/>
              <a:t> Server Spatial Data Services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0800000">
            <a:off x="801624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1868424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2971800" y="5410200"/>
            <a:ext cx="228600" cy="228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28600" y="2895600"/>
            <a:ext cx="1752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Capabilities Database Configuration Tool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10" idx="1"/>
            <a:endCxn id="14" idx="2"/>
          </p:cNvCxnSpPr>
          <p:nvPr/>
        </p:nvCxnSpPr>
        <p:spPr>
          <a:xfrm rot="16200000" flipV="1">
            <a:off x="3904045" y="2151444"/>
            <a:ext cx="914400" cy="1640711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1"/>
            <a:endCxn id="35" idx="2"/>
          </p:cNvCxnSpPr>
          <p:nvPr/>
        </p:nvCxnSpPr>
        <p:spPr>
          <a:xfrm rot="5400000" flipH="1" flipV="1">
            <a:off x="5078366" y="2503534"/>
            <a:ext cx="1028700" cy="822233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0" idx="1"/>
          </p:cNvCxnSpPr>
          <p:nvPr/>
        </p:nvCxnSpPr>
        <p:spPr>
          <a:xfrm rot="5400000" flipH="1" flipV="1">
            <a:off x="5638800" y="2438400"/>
            <a:ext cx="533400" cy="1447800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3577" y="76200"/>
            <a:ext cx="221462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Curved Connector 24"/>
          <p:cNvCxnSpPr>
            <a:stCxn id="10" idx="1"/>
            <a:endCxn id="34" idx="2"/>
          </p:cNvCxnSpPr>
          <p:nvPr/>
        </p:nvCxnSpPr>
        <p:spPr>
          <a:xfrm rot="16200000" flipV="1">
            <a:off x="2725021" y="972420"/>
            <a:ext cx="962025" cy="3951135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Internal Storage 50"/>
          <p:cNvSpPr/>
          <p:nvPr/>
        </p:nvSpPr>
        <p:spPr>
          <a:xfrm>
            <a:off x="5943600" y="3505200"/>
            <a:ext cx="1371600" cy="129540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Spatial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Flowchart: Internal Storage 52"/>
          <p:cNvSpPr/>
          <p:nvPr/>
        </p:nvSpPr>
        <p:spPr>
          <a:xfrm>
            <a:off x="2590800" y="3505200"/>
            <a:ext cx="1828800" cy="1295400"/>
          </a:xfrm>
          <a:prstGeom prst="flowChartInternalStorag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WaterOneFlow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Curved Connector 71"/>
          <p:cNvCxnSpPr>
            <a:stCxn id="7" idx="0"/>
            <a:endCxn id="53" idx="1"/>
          </p:cNvCxnSpPr>
          <p:nvPr/>
        </p:nvCxnSpPr>
        <p:spPr>
          <a:xfrm rot="5400000" flipH="1" flipV="1">
            <a:off x="1322832" y="3764280"/>
            <a:ext cx="879348" cy="1656588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1"/>
          <p:cNvCxnSpPr>
            <a:stCxn id="8" idx="0"/>
            <a:endCxn id="53" idx="1"/>
          </p:cNvCxnSpPr>
          <p:nvPr/>
        </p:nvCxnSpPr>
        <p:spPr>
          <a:xfrm rot="5400000" flipH="1" flipV="1">
            <a:off x="1866900" y="4305300"/>
            <a:ext cx="876300" cy="571500"/>
          </a:xfrm>
          <a:prstGeom prst="curvedConnector2">
            <a:avLst/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1"/>
          <p:cNvCxnSpPr>
            <a:stCxn id="9" idx="0"/>
            <a:endCxn id="53" idx="1"/>
          </p:cNvCxnSpPr>
          <p:nvPr/>
        </p:nvCxnSpPr>
        <p:spPr>
          <a:xfrm rot="16200000" flipV="1">
            <a:off x="2400300" y="4343400"/>
            <a:ext cx="876300" cy="495300"/>
          </a:xfrm>
          <a:prstGeom prst="curvedConnector4">
            <a:avLst>
              <a:gd name="adj1" fmla="val 13043"/>
              <a:gd name="adj2" fmla="val 146154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71"/>
          <p:cNvCxnSpPr>
            <a:stCxn id="11" idx="0"/>
            <a:endCxn id="51" idx="2"/>
          </p:cNvCxnSpPr>
          <p:nvPr/>
        </p:nvCxnSpPr>
        <p:spPr>
          <a:xfrm rot="5400000" flipH="1" flipV="1">
            <a:off x="5859938" y="4412138"/>
            <a:ext cx="381000" cy="1157924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71"/>
          <p:cNvCxnSpPr>
            <a:stCxn id="13" idx="0"/>
            <a:endCxn id="51" idx="2"/>
          </p:cNvCxnSpPr>
          <p:nvPr/>
        </p:nvCxnSpPr>
        <p:spPr>
          <a:xfrm rot="16200000" flipV="1">
            <a:off x="6583838" y="4846162"/>
            <a:ext cx="381000" cy="289876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71"/>
          <p:cNvCxnSpPr>
            <a:stCxn id="12" idx="0"/>
            <a:endCxn id="51" idx="2"/>
          </p:cNvCxnSpPr>
          <p:nvPr/>
        </p:nvCxnSpPr>
        <p:spPr>
          <a:xfrm rot="16200000" flipV="1">
            <a:off x="7307738" y="4122262"/>
            <a:ext cx="381000" cy="1737676"/>
          </a:xfrm>
          <a:prstGeom prst="curvedConnector3">
            <a:avLst>
              <a:gd name="adj1" fmla="val 50000"/>
            </a:avLst>
          </a:prstGeom>
          <a:ln w="25400" cmpd="sng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76200"/>
            <a:ext cx="230853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1066800"/>
            <a:ext cx="2286000" cy="226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Oval 35"/>
          <p:cNvSpPr/>
          <p:nvPr/>
        </p:nvSpPr>
        <p:spPr>
          <a:xfrm>
            <a:off x="4114800" y="4876800"/>
            <a:ext cx="5562600" cy="1905000"/>
          </a:xfrm>
          <a:prstGeom prst="ellipse">
            <a:avLst/>
          </a:prstGeom>
          <a:solidFill>
            <a:schemeClr val="accent2">
              <a:lumMod val="20000"/>
              <a:lumOff val="80000"/>
              <a:alpha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Spatial Data</a:t>
            </a:r>
            <a:endParaRPr lang="en-US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458</Words>
  <Application>Microsoft Office PowerPoint</Application>
  <PresentationFormat>On-screen Show (4:3)</PresentationFormat>
  <Paragraphs>155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Using HydroServer   Organize, Manage, and Publish Your Data   </vt:lpstr>
      <vt:lpstr>In this Presentation</vt:lpstr>
      <vt:lpstr>Little Bear River Experimental Watershed</vt:lpstr>
      <vt:lpstr>Little Bear River Sensor Network</vt:lpstr>
      <vt:lpstr>Little Bear River Sensor Network</vt:lpstr>
      <vt:lpstr>Slide 6</vt:lpstr>
      <vt:lpstr>Slide 7</vt:lpstr>
      <vt:lpstr>Demo: Publish Point Observations</vt:lpstr>
      <vt:lpstr>Slide 9</vt:lpstr>
      <vt:lpstr>Demo: Publish GIS Data</vt:lpstr>
      <vt:lpstr>Slide 11</vt:lpstr>
      <vt:lpstr>Demo: Publish HydroServer Capabilities</vt:lpstr>
      <vt:lpstr>Slide 13</vt:lpstr>
      <vt:lpstr>Demo: Create HydroServer Web Applications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HydroServer   Organize, Manage, and Publish Your Data   </dc:title>
  <dc:creator>jeff</dc:creator>
  <cp:lastModifiedBy>jeff</cp:lastModifiedBy>
  <cp:revision>14</cp:revision>
  <dcterms:created xsi:type="dcterms:W3CDTF">2006-08-16T00:00:00Z</dcterms:created>
  <dcterms:modified xsi:type="dcterms:W3CDTF">2010-07-15T22:30:56Z</dcterms:modified>
</cp:coreProperties>
</file>