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89" r:id="rId3"/>
    <p:sldId id="294" r:id="rId4"/>
    <p:sldId id="295" r:id="rId5"/>
    <p:sldId id="290" r:id="rId6"/>
    <p:sldId id="288" r:id="rId7"/>
    <p:sldId id="292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2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C8ADB-78BE-402A-B18A-4BD050AB48F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B299-10F9-4425-B239-A5CF7164B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238-0E16-4124-95F6-C33A58A77076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1F1E7-1E04-495D-AE4B-7BAF3691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9700" y="1295400"/>
            <a:ext cx="6324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HydroServer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Future Considerations and Direction</a:t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2778" name="Picture 11" descr="nsf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5715000"/>
            <a:ext cx="995362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6410325" y="5943600"/>
            <a:ext cx="1666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389438"/>
            <a:r>
              <a:rPr lang="en-US" dirty="0"/>
              <a:t>Support</a:t>
            </a:r>
          </a:p>
          <a:p>
            <a:pPr defTabSz="4389438"/>
            <a:r>
              <a:rPr lang="en-US" dirty="0"/>
              <a:t>EAR 0622374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914400" y="1371600"/>
            <a:ext cx="2133600" cy="3048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1638300" y="4114800"/>
            <a:ext cx="5867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Jeffery S. </a:t>
            </a:r>
            <a:r>
              <a:rPr lang="en-US" sz="2800" b="1" dirty="0" err="1" smtClean="0">
                <a:solidFill>
                  <a:srgbClr val="0070C0"/>
                </a:solidFill>
              </a:rPr>
              <a:t>Horsburgh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algn="ctr"/>
            <a:endParaRPr lang="en-US" sz="2000" dirty="0" smtClean="0">
              <a:solidFill>
                <a:srgbClr val="0070C0"/>
              </a:solidFill>
            </a:endParaRP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David G. Tarboton, Kimberly A. T. Schreuders, David R. Maidment, Ilya Zaslavsky, and David Valentine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And the Rest of the CUAHSI HIS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Future of HydroServer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/>
          <a:lstStyle/>
          <a:p>
            <a:r>
              <a:rPr lang="en-US" dirty="0" smtClean="0"/>
              <a:t>Security and Data Access Control</a:t>
            </a:r>
          </a:p>
          <a:p>
            <a:r>
              <a:rPr lang="en-US" dirty="0" smtClean="0"/>
              <a:t>More generic data model (revised ODM)</a:t>
            </a:r>
          </a:p>
          <a:p>
            <a:pPr lvl="1"/>
            <a:r>
              <a:rPr lang="en-US" dirty="0" smtClean="0"/>
              <a:t>Extensibility in attributes </a:t>
            </a:r>
          </a:p>
          <a:p>
            <a:pPr lvl="1"/>
            <a:r>
              <a:rPr lang="en-US" dirty="0" smtClean="0"/>
              <a:t>Additional data types – moving platforms, spatial grids, biological datasets, geochemical data</a:t>
            </a:r>
          </a:p>
          <a:p>
            <a:r>
              <a:rPr lang="en-US" dirty="0" smtClean="0"/>
              <a:t>Tighter integration with Hydrologic Ontology</a:t>
            </a:r>
          </a:p>
          <a:p>
            <a:r>
              <a:rPr lang="en-US" dirty="0" smtClean="0"/>
              <a:t>Enhanced spatial data sharing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Data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Have better control over how, when, and if data go from private to public.</a:t>
            </a:r>
          </a:p>
          <a:p>
            <a:pPr lvl="0"/>
            <a:r>
              <a:rPr lang="en-US" dirty="0" smtClean="0"/>
              <a:t>Publish research results (e.g., peer reviewed publications) based on data before the data are released to the general public.</a:t>
            </a:r>
          </a:p>
          <a:p>
            <a:pPr lvl="0"/>
            <a:r>
              <a:rPr lang="en-US" dirty="0" smtClean="0"/>
              <a:t>Keep track of who is downloading and using their data and evaluate its impact on the community.</a:t>
            </a:r>
          </a:p>
          <a:p>
            <a:pPr lvl="0"/>
            <a:r>
              <a:rPr lang="en-US" dirty="0" smtClean="0"/>
              <a:t>Have and use a data use/access agreement and ensure that they get credit and appropriate citation for the data that they publish.</a:t>
            </a:r>
          </a:p>
          <a:p>
            <a:pPr lvl="0"/>
            <a:r>
              <a:rPr lang="en-US" dirty="0" smtClean="0"/>
              <a:t>Control who can access/download data.</a:t>
            </a:r>
          </a:p>
          <a:p>
            <a:pPr lvl="0"/>
            <a:r>
              <a:rPr lang="en-US" dirty="0" smtClean="0"/>
              <a:t>Only expose the best or highest quality data, while restricting access to preliminary or raw versions of the data. </a:t>
            </a:r>
          </a:p>
          <a:p>
            <a:r>
              <a:rPr lang="en-US" dirty="0" smtClean="0"/>
              <a:t>Integrate their data organization, management, and publication rather than maintaining separate systems for each of these functions.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828800" y="1219200"/>
            <a:ext cx="16764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828800" y="121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Authentication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315200" y="1219200"/>
            <a:ext cx="16764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86400" y="1219200"/>
            <a:ext cx="1676400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1219200"/>
            <a:ext cx="16764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Access Control Use 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838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HydroServer Services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7275" y="1827212"/>
            <a:ext cx="2438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consumer provides credentials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7275" y="2438400"/>
            <a:ext cx="2590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Authentication service returns a token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1600" y="3427411"/>
            <a:ext cx="3886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consumer requests a data resource using the token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3809998"/>
            <a:ext cx="4038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token is evaluated to see if the consumer is authorized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121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Access Web Service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121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15200" y="121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Store (ODM)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4142599"/>
            <a:ext cx="4648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True (Authorized)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False (Not Authorized)</a:t>
            </a:r>
            <a:r>
              <a:rPr lang="en-US" sz="1200" dirty="0" smtClean="0"/>
              <a:t>, or </a:t>
            </a:r>
            <a:r>
              <a:rPr lang="en-US" sz="1200" dirty="0" smtClean="0">
                <a:solidFill>
                  <a:srgbClr val="FF0000"/>
                </a:solidFill>
              </a:rPr>
              <a:t>Error (Token Not Found)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8800" y="4447401"/>
            <a:ext cx="1752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Error  Token Not Found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8800" y="4750612"/>
            <a:ext cx="152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Error Not Authorized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81600" y="5029199"/>
            <a:ext cx="2667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True – Get data from the data store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57800" y="5429249"/>
            <a:ext cx="2209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Returns data from the data store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133600" y="6170611"/>
            <a:ext cx="228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returned to consumer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066800" y="2133600"/>
            <a:ext cx="2971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Error - User Not Found or Password Incorrect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62400" y="59391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 Logged</a:t>
            </a:r>
            <a:endParaRPr lang="en-US" sz="1200" dirty="0"/>
          </a:p>
        </p:txBody>
      </p:sp>
      <p:sp>
        <p:nvSpPr>
          <p:cNvPr id="77" name="Circular Arrow 76"/>
          <p:cNvSpPr/>
          <p:nvPr/>
        </p:nvSpPr>
        <p:spPr>
          <a:xfrm>
            <a:off x="4876800" y="5867400"/>
            <a:ext cx="381000" cy="38100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ircular Arrow 77"/>
          <p:cNvSpPr/>
          <p:nvPr/>
        </p:nvSpPr>
        <p:spPr>
          <a:xfrm rot="10800000">
            <a:off x="4876800" y="5943600"/>
            <a:ext cx="381000" cy="38100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19200" y="2132012"/>
            <a:ext cx="1600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1143000" y="2438402"/>
            <a:ext cx="167640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143000" y="2744789"/>
            <a:ext cx="1676400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47800" y="3732212"/>
            <a:ext cx="3124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19600" y="4113209"/>
            <a:ext cx="2057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419600" y="4418010"/>
            <a:ext cx="2057400" cy="15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1447800" y="4724398"/>
            <a:ext cx="320040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1447800" y="5027611"/>
            <a:ext cx="3200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95800" y="5332410"/>
            <a:ext cx="3657600" cy="158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 flipV="1">
            <a:off x="4495800" y="5710531"/>
            <a:ext cx="3657600" cy="4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1447800" y="6475411"/>
            <a:ext cx="3200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6200000">
            <a:off x="-162603" y="1991404"/>
            <a:ext cx="158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-549825" y="4671244"/>
            <a:ext cx="2355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Authorization and</a:t>
            </a:r>
          </a:p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future ODM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Provenance model</a:t>
            </a:r>
          </a:p>
          <a:p>
            <a:r>
              <a:rPr lang="en-US" dirty="0" smtClean="0"/>
              <a:t>Instrumentation model (inventory, history)</a:t>
            </a:r>
          </a:p>
          <a:p>
            <a:r>
              <a:rPr lang="en-US" dirty="0" smtClean="0"/>
              <a:t>Geographic model (geometries other than points)</a:t>
            </a:r>
          </a:p>
          <a:p>
            <a:r>
              <a:rPr lang="en-US" dirty="0" smtClean="0"/>
              <a:t>Field activities and sampling model</a:t>
            </a:r>
          </a:p>
          <a:p>
            <a:pPr lvl="1"/>
            <a:r>
              <a:rPr lang="en-US" dirty="0" smtClean="0"/>
              <a:t>Samples and analytical methods</a:t>
            </a:r>
          </a:p>
          <a:p>
            <a:pPr lvl="1"/>
            <a:r>
              <a:rPr lang="en-US" dirty="0" smtClean="0"/>
              <a:t>Descriptions of field activities</a:t>
            </a:r>
          </a:p>
          <a:p>
            <a:pPr lvl="1"/>
            <a:r>
              <a:rPr lang="en-US" dirty="0" smtClean="0"/>
              <a:t>Descriptions of experimental activities</a:t>
            </a:r>
          </a:p>
          <a:p>
            <a:r>
              <a:rPr lang="en-US" dirty="0" smtClean="0"/>
              <a:t>Data Versioning</a:t>
            </a:r>
          </a:p>
          <a:p>
            <a:r>
              <a:rPr lang="en-US" dirty="0" smtClean="0"/>
              <a:t>Harmonization with WaterML 2.0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9700" y="1295400"/>
            <a:ext cx="6324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Questions?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5715000"/>
            <a:ext cx="2657475" cy="966787"/>
            <a:chOff x="6629400" y="5715000"/>
            <a:chExt cx="2657475" cy="966787"/>
          </a:xfrm>
        </p:grpSpPr>
        <p:pic>
          <p:nvPicPr>
            <p:cNvPr id="32778" name="Picture 11" descr="nsf4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5715000"/>
              <a:ext cx="995362" cy="96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9" name="Text Box 12"/>
            <p:cNvSpPr txBox="1">
              <a:spLocks noChangeArrowheads="1"/>
            </p:cNvSpPr>
            <p:nvPr/>
          </p:nvSpPr>
          <p:spPr bwMode="auto">
            <a:xfrm>
              <a:off x="7620000" y="5791200"/>
              <a:ext cx="1666875" cy="6413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389438"/>
              <a:r>
                <a:rPr lang="en-US" dirty="0"/>
                <a:t>Support</a:t>
              </a:r>
            </a:p>
            <a:p>
              <a:pPr defTabSz="4389438"/>
              <a:r>
                <a:rPr lang="en-US" dirty="0"/>
                <a:t>EAR 0622374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4495800" cy="6858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Concepts for Advancing ODM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Extensible attributes/metadata</a:t>
            </a:r>
          </a:p>
          <a:p>
            <a:pPr lvl="0"/>
            <a:r>
              <a:rPr lang="en-US" dirty="0" smtClean="0"/>
              <a:t>Support data types other than point </a:t>
            </a:r>
            <a:r>
              <a:rPr lang="en-US" dirty="0" smtClean="0"/>
              <a:t>observations</a:t>
            </a:r>
            <a:endParaRPr lang="en-US" dirty="0" smtClean="0"/>
          </a:p>
          <a:p>
            <a:pPr lvl="1"/>
            <a:r>
              <a:rPr lang="en-US" dirty="0" smtClean="0"/>
              <a:t>Spatially distributed observations</a:t>
            </a:r>
          </a:p>
          <a:p>
            <a:pPr lvl="1"/>
            <a:r>
              <a:rPr lang="en-US" dirty="0" smtClean="0"/>
              <a:t>Moving platforms</a:t>
            </a:r>
          </a:p>
          <a:p>
            <a:pPr lvl="1"/>
            <a:r>
              <a:rPr lang="en-US" dirty="0" smtClean="0"/>
              <a:t>Biological datasets</a:t>
            </a:r>
          </a:p>
          <a:p>
            <a:pPr lvl="1"/>
            <a:r>
              <a:rPr lang="en-US" dirty="0" smtClean="0"/>
              <a:t>Geochemical data</a:t>
            </a:r>
          </a:p>
          <a:p>
            <a:pPr lvl="0"/>
            <a:r>
              <a:rPr lang="en-US" dirty="0" smtClean="0"/>
              <a:t>Fully integrated with HIS Ontology</a:t>
            </a:r>
          </a:p>
          <a:p>
            <a:pPr lvl="1"/>
            <a:r>
              <a:rPr lang="en-US" dirty="0" smtClean="0"/>
              <a:t>Controlled vocabularies are related to ontology concepts and mappings are stored locally</a:t>
            </a:r>
          </a:p>
          <a:p>
            <a:pPr lvl="0"/>
            <a:r>
              <a:rPr lang="en-US" dirty="0" smtClean="0"/>
              <a:t>Full harmonization with WaterML (Observations and </a:t>
            </a:r>
            <a:r>
              <a:rPr lang="en-US" dirty="0" smtClean="0"/>
              <a:t>Measurements)</a:t>
            </a:r>
            <a:endParaRPr lang="en-US" dirty="0" smtClean="0"/>
          </a:p>
          <a:p>
            <a:pPr lvl="0"/>
            <a:r>
              <a:rPr lang="en-US" dirty="0" smtClean="0"/>
              <a:t>One overlying conceptual model, with multiple physical implementations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 smtClean="0"/>
              <a:t>Provenance model</a:t>
            </a:r>
          </a:p>
          <a:p>
            <a:pPr lvl="1"/>
            <a:r>
              <a:rPr lang="en-US" dirty="0" smtClean="0"/>
              <a:t>Source – where did the data come from</a:t>
            </a:r>
          </a:p>
          <a:p>
            <a:pPr lvl="1"/>
            <a:r>
              <a:rPr lang="en-US" dirty="0" smtClean="0"/>
              <a:t>Actions – what has been done </a:t>
            </a:r>
            <a:r>
              <a:rPr lang="en-US" smtClean="0"/>
              <a:t>to the data</a:t>
            </a:r>
            <a:endParaRPr lang="en-US" dirty="0" smtClean="0"/>
          </a:p>
          <a:p>
            <a:pPr lvl="1"/>
            <a:r>
              <a:rPr lang="en-US" dirty="0" smtClean="0"/>
              <a:t>Versioning (separate from QC Level, and granularity is an issue)</a:t>
            </a:r>
          </a:p>
          <a:p>
            <a:pPr lvl="0"/>
            <a:r>
              <a:rPr lang="en-US" dirty="0" smtClean="0"/>
              <a:t>Instrumentation model</a:t>
            </a:r>
          </a:p>
          <a:p>
            <a:pPr lvl="1"/>
            <a:r>
              <a:rPr lang="en-US" dirty="0" smtClean="0"/>
              <a:t>Inventory of sensors, </a:t>
            </a:r>
            <a:r>
              <a:rPr lang="en-US" dirty="0" err="1" smtClean="0"/>
              <a:t>dataloggers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History, deployment, calibration, etc.</a:t>
            </a:r>
          </a:p>
          <a:p>
            <a:pPr lvl="1"/>
            <a:r>
              <a:rPr lang="en-US" dirty="0" smtClean="0"/>
              <a:t>Sensor events (e.g., sensor moved)</a:t>
            </a:r>
          </a:p>
          <a:p>
            <a:pPr lvl="0"/>
            <a:r>
              <a:rPr lang="en-US" dirty="0" smtClean="0"/>
              <a:t>Support for access control (granularity issue)</a:t>
            </a:r>
          </a:p>
          <a:p>
            <a:pPr lvl="1"/>
            <a:r>
              <a:rPr lang="en-US" dirty="0" smtClean="0"/>
              <a:t>Selective data publication – </a:t>
            </a:r>
          </a:p>
          <a:p>
            <a:pPr lvl="2"/>
            <a:r>
              <a:rPr lang="en-US" dirty="0" smtClean="0"/>
              <a:t>by time (all data older than x years are public) </a:t>
            </a:r>
          </a:p>
          <a:p>
            <a:pPr lvl="2"/>
            <a:r>
              <a:rPr lang="en-US" dirty="0" smtClean="0"/>
              <a:t>by relative </a:t>
            </a:r>
            <a:r>
              <a:rPr lang="en-US" dirty="0" err="1" smtClean="0"/>
              <a:t>QCLevel</a:t>
            </a:r>
            <a:r>
              <a:rPr lang="en-US" dirty="0" smtClean="0"/>
              <a:t> (all data with </a:t>
            </a:r>
            <a:r>
              <a:rPr lang="en-US" dirty="0" err="1" smtClean="0"/>
              <a:t>QCLevel</a:t>
            </a:r>
            <a:r>
              <a:rPr lang="en-US" dirty="0" smtClean="0"/>
              <a:t> 1 or higher are public) </a:t>
            </a:r>
          </a:p>
          <a:p>
            <a:pPr lvl="2"/>
            <a:r>
              <a:rPr lang="en-US" dirty="0" smtClean="0"/>
              <a:t>by highest QC Level (only data with the highest QC Level are available)</a:t>
            </a:r>
          </a:p>
          <a:p>
            <a:pPr lvl="2"/>
            <a:r>
              <a:rPr lang="en-US" dirty="0" smtClean="0"/>
              <a:t>specification by data owner based on role</a:t>
            </a:r>
          </a:p>
          <a:p>
            <a:pPr lvl="0"/>
            <a:r>
              <a:rPr lang="en-US" dirty="0" smtClean="0"/>
              <a:t>Geographic Model</a:t>
            </a:r>
          </a:p>
          <a:p>
            <a:pPr lvl="1"/>
            <a:r>
              <a:rPr lang="en-US" dirty="0" smtClean="0"/>
              <a:t>Observations associated with geometries other than points</a:t>
            </a:r>
          </a:p>
          <a:p>
            <a:pPr lvl="0"/>
            <a:r>
              <a:rPr lang="en-US" dirty="0" smtClean="0"/>
              <a:t>Sample Model</a:t>
            </a:r>
          </a:p>
          <a:p>
            <a:pPr lvl="1"/>
            <a:r>
              <a:rPr lang="en-US" dirty="0" smtClean="0"/>
              <a:t>Better support for describing samples and analytical methods.</a:t>
            </a:r>
          </a:p>
          <a:p>
            <a:pPr lvl="1"/>
            <a:r>
              <a:rPr lang="en-US" dirty="0" smtClean="0"/>
              <a:t>Better support for describing sampling activities in the field that result in samples</a:t>
            </a:r>
          </a:p>
          <a:p>
            <a:pPr lvl="1"/>
            <a:r>
              <a:rPr lang="en-US" dirty="0" smtClean="0"/>
              <a:t>Better support for describing experimental activities that are related to field activities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613</Words>
  <Application>Microsoft Office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HydroServer   Future Considerations and Direction  </vt:lpstr>
      <vt:lpstr>The Future of HydroServer</vt:lpstr>
      <vt:lpstr>Security and Data Access Control</vt:lpstr>
      <vt:lpstr>Access Control Use Case</vt:lpstr>
      <vt:lpstr>Potential future ODM Extensions</vt:lpstr>
      <vt:lpstr>Questions?</vt:lpstr>
      <vt:lpstr>Design Concepts for Advancing ODM</vt:lpstr>
      <vt:lpstr>Required Extensions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INRA Constellation of Experimental Watersheds:  Cyberinfrastructure to Support Publication of Water Resources Data</dc:title>
  <dc:creator>Jeff Horsburgh</dc:creator>
  <cp:lastModifiedBy>jeff</cp:lastModifiedBy>
  <cp:revision>192</cp:revision>
  <dcterms:created xsi:type="dcterms:W3CDTF">2009-03-30T15:14:51Z</dcterms:created>
  <dcterms:modified xsi:type="dcterms:W3CDTF">2010-07-15T22:33:45Z</dcterms:modified>
</cp:coreProperties>
</file>