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2" r:id="rId4"/>
    <p:sldId id="257" r:id="rId5"/>
    <p:sldId id="274" r:id="rId6"/>
    <p:sldId id="275" r:id="rId7"/>
    <p:sldId id="258" r:id="rId8"/>
    <p:sldId id="259" r:id="rId9"/>
    <p:sldId id="270" r:id="rId10"/>
    <p:sldId id="280" r:id="rId11"/>
    <p:sldId id="261" r:id="rId12"/>
    <p:sldId id="263" r:id="rId13"/>
    <p:sldId id="265" r:id="rId14"/>
    <p:sldId id="268" r:id="rId15"/>
    <p:sldId id="269" r:id="rId16"/>
    <p:sldId id="283" r:id="rId17"/>
    <p:sldId id="284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D22F7-F860-411E-90A6-E1856DB78BF3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F8942-82EE-43D7-A5E2-9B5D992709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6D4DB-FDC2-46A1-8480-10F76EFD756D}" type="slidenum">
              <a:rPr lang="en-US"/>
              <a:pPr/>
              <a:t>2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187" y="4342754"/>
            <a:ext cx="5487626" cy="411512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BC1D64B-3B71-4F57-9084-7324EFF39C61}" type="slidenum">
              <a:rPr lang="en-US" sz="1200">
                <a:solidFill>
                  <a:srgbClr val="000000"/>
                </a:solidFill>
                <a:latin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BEB643-3C61-4F74-A6D7-D587B2ACAF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6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1D30-CF96-4BA1-9653-BB6943709B1E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72AF-C2E0-476E-A05F-3A90459CA0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2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xternal.opengis.org/twiki_public/bin/view/HydrologyDWG/WebHom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aa.gov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://www.ncep.noaa.gov/" TargetMode="External"/><Relationship Id="rId3" Type="http://schemas.openxmlformats.org/officeDocument/2006/relationships/image" Target="../media/image5.wmf"/><Relationship Id="rId7" Type="http://schemas.openxmlformats.org/officeDocument/2006/relationships/image" Target="../media/image8.jpeg"/><Relationship Id="rId12" Type="http://schemas.openxmlformats.org/officeDocument/2006/relationships/hyperlink" Target="http://www.epa.gov/cgi-bin/epalink?target=http://www.epa.gov/&amp;logname=epahome&amp;referrer=sea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public.ornl.gov/ameriflux/index.html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hyperlink" Target="http://www.unidata.ucar.edu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usgs.gov/" TargetMode="External"/><Relationship Id="rId9" Type="http://schemas.openxmlformats.org/officeDocument/2006/relationships/image" Target="../media/image9.jpeg"/><Relationship Id="rId14" Type="http://schemas.openxmlformats.org/officeDocument/2006/relationships/hyperlink" Target="http://www.epa.gov/storet/dbtop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/>
          <a:lstStyle/>
          <a:p>
            <a:r>
              <a:rPr lang="en-US" dirty="0" smtClean="0"/>
              <a:t>Advancing an Information Model for Environmental Observations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700" dirty="0" smtClean="0">
                <a:solidFill>
                  <a:schemeClr val="tx1"/>
                </a:solidFill>
              </a:rPr>
              <a:t>Jeffery S. Horsburgh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Anthony Aufdenkampe, Richard P. Hooper, Kerstin Lehnert, Kim Schreuders, David G. Tarboton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68288" y="223838"/>
            <a:ext cx="3465512" cy="1300162"/>
            <a:chOff x="228600" y="5232772"/>
            <a:chExt cx="3733800" cy="1400590"/>
          </a:xfrm>
        </p:grpSpPr>
        <p:pic>
          <p:nvPicPr>
            <p:cNvPr id="5" name="Picture 4" descr="cuahsi_logo_4"/>
            <p:cNvPicPr>
              <a:picLocks noChangeAspect="1" noChangeArrowheads="1"/>
            </p:cNvPicPr>
            <p:nvPr/>
          </p:nvPicPr>
          <p:blipFill>
            <a:blip r:embed="rId2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prstClr val="black"/>
                  </a:solidFill>
                </a:rPr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prstClr val="black"/>
                  </a:solidFill>
                </a:rPr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Sharing hydrologic data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67600" y="224135"/>
            <a:ext cx="1600200" cy="1604665"/>
            <a:chOff x="7543800" y="5334000"/>
            <a:chExt cx="1600200" cy="1604665"/>
          </a:xfrm>
        </p:grpSpPr>
        <p:pic>
          <p:nvPicPr>
            <p:cNvPr id="7" name="Picture 6" descr="sponso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41920" y="5334000"/>
              <a:ext cx="1173480" cy="117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543800" y="64770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389438"/>
              <a:r>
                <a:rPr lang="en-US" sz="1200" dirty="0" smtClean="0">
                  <a:solidFill>
                    <a:prstClr val="black"/>
                  </a:solidFill>
                </a:rPr>
                <a:t>Support EAR </a:t>
              </a:r>
              <a:r>
                <a:rPr lang="en-US" sz="1200" dirty="0">
                  <a:solidFill>
                    <a:prstClr val="black"/>
                  </a:solidFill>
                </a:rPr>
                <a:t>0622374</a:t>
              </a:r>
            </a:p>
            <a:p>
              <a:endParaRPr lang="en-US" sz="1200" dirty="0"/>
            </a:p>
          </p:txBody>
        </p:sp>
      </p:grpSp>
      <p:pic>
        <p:nvPicPr>
          <p:cNvPr id="1026" name="Picture 2" descr="http://www.usu.edu/prm/identity/logos/vertical_wordmark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7" y="6019800"/>
            <a:ext cx="2106283" cy="64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fish.uwrl.usu.edu\Working\shared\logos\UWRL\waterdropusebackup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69" y="5638800"/>
            <a:ext cx="1616831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4" y="-2598"/>
            <a:ext cx="9147464" cy="686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9" y="1423555"/>
            <a:ext cx="1752600" cy="9906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Thematic keyword search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705600" y="2057400"/>
            <a:ext cx="2057400" cy="1905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1638300"/>
            <a:ext cx="2286000" cy="838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prstClr val="black"/>
                </a:solidFill>
              </a:rPr>
              <a:t>Integration from multiple sources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" y="1447800"/>
            <a:ext cx="1828800" cy="1905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39000" y="4114800"/>
            <a:ext cx="1808017" cy="9906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prstClr val="black"/>
                </a:solidFill>
              </a:rPr>
              <a:t>Search on space and time domain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21926" y="4572000"/>
            <a:ext cx="3345873" cy="1905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itle 39"/>
          <p:cNvSpPr txBox="1">
            <a:spLocks/>
          </p:cNvSpPr>
          <p:nvPr/>
        </p:nvSpPr>
        <p:spPr>
          <a:xfrm>
            <a:off x="1415143" y="0"/>
            <a:ext cx="6319158" cy="7218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>
                <a:solidFill>
                  <a:prstClr val="black"/>
                </a:solidFill>
              </a:rPr>
              <a:t>HydroDesktop</a:t>
            </a:r>
            <a:r>
              <a:rPr lang="en-US" sz="2800" dirty="0" smtClean="0">
                <a:solidFill>
                  <a:prstClr val="black"/>
                </a:solidFill>
              </a:rPr>
              <a:t> – Data Access and Analysis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Common Information Model </a:t>
            </a:r>
            <a:br>
              <a:rPr lang="en-US" dirty="0" smtClean="0"/>
            </a:br>
            <a:r>
              <a:rPr lang="en-US" dirty="0" smtClean="0"/>
              <a:t>Has Enabled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greater degree of semantic and syntactic homogeneity across data sources</a:t>
            </a:r>
          </a:p>
          <a:p>
            <a:r>
              <a:rPr lang="en-US" dirty="0" smtClean="0"/>
              <a:t>Ability to catalog and provide semantically enabled search services across multiple disparate data sources</a:t>
            </a:r>
          </a:p>
          <a:p>
            <a:r>
              <a:rPr lang="en-US" dirty="0" smtClean="0"/>
              <a:t>Evolution toward community standards for sharing hydrologic data</a:t>
            </a:r>
          </a:p>
        </p:txBody>
      </p:sp>
    </p:spTree>
    <p:extLst>
      <p:ext uri="{BB962C8B-B14F-4D97-AF65-F5344CB8AC3E}">
        <p14:creationId xmlns:p14="http://schemas.microsoft.com/office/powerpoint/2010/main" val="22480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Works great for a limited class of hydrologic observations (e.g., point time series), BUT…</a:t>
            </a:r>
          </a:p>
          <a:p>
            <a:pPr lvl="1"/>
            <a:r>
              <a:rPr lang="en-US" dirty="0" smtClean="0"/>
              <a:t>Does not adequately support some types of </a:t>
            </a:r>
            <a:r>
              <a:rPr lang="en-US" i="1" dirty="0" smtClean="0"/>
              <a:t>ex situ </a:t>
            </a:r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Does not adequately support observations on geometries other than points</a:t>
            </a:r>
          </a:p>
          <a:p>
            <a:pPr lvl="1"/>
            <a:r>
              <a:rPr lang="en-US" dirty="0" smtClean="0"/>
              <a:t>Does not adequately describe the “feature of interest” or the “sampled feature” or “Site Type”</a:t>
            </a:r>
          </a:p>
          <a:p>
            <a:pPr lvl="1"/>
            <a:r>
              <a:rPr lang="en-US" dirty="0" smtClean="0"/>
              <a:t>Does not provide adequate ability to record provenance and annotate observations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24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Critical Zone Research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23729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02814" y="5334000"/>
            <a:ext cx="368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http://criticalzone.org/Research.html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Soil moisture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459069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Groundwater levels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087469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Streamflow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2325468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Stream chemistry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67400" y="3812737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Groundwater chemistry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3087468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Soil chemistry</a:t>
            </a:r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4535268"/>
            <a:ext cx="296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Solid earth chemistry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401669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Precipitation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172200"/>
            <a:ext cx="7587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Both </a:t>
            </a:r>
            <a:r>
              <a:rPr lang="en-US" sz="2000" i="1" dirty="0" smtClean="0">
                <a:solidFill>
                  <a:srgbClr val="FF0000"/>
                </a:solidFill>
              </a:rPr>
              <a:t>in situ </a:t>
            </a:r>
            <a:r>
              <a:rPr lang="en-US" sz="2000" dirty="0" smtClean="0">
                <a:solidFill>
                  <a:srgbClr val="FF0000"/>
                </a:solidFill>
              </a:rPr>
              <a:t>and </a:t>
            </a:r>
            <a:r>
              <a:rPr lang="en-US" sz="2000" i="1" dirty="0" smtClean="0">
                <a:solidFill>
                  <a:srgbClr val="FF0000"/>
                </a:solidFill>
              </a:rPr>
              <a:t>ex situ </a:t>
            </a:r>
            <a:r>
              <a:rPr lang="en-US" sz="2000" dirty="0" smtClean="0">
                <a:solidFill>
                  <a:srgbClr val="FF0000"/>
                </a:solidFill>
              </a:rPr>
              <a:t>data are critical for analysis of the critical zone.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/>
              <a:t>Coupled Human/Natural Systems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79" y="1905000"/>
            <a:ext cx="666892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8139" y="12586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Snow depth, distribution, density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184716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Precipitation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928" y="4791517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Groundwater withdrawal, recharge, quality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3429000"/>
            <a:ext cx="19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Irrigation, Evapotranspiration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0164" y="2043269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Diversions, human water management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2514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 inflows, storage, releases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60685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Streamflow</a:t>
            </a:r>
            <a:r>
              <a:rPr lang="en-US" dirty="0" smtClean="0"/>
              <a:t> quantity, quality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343" y="6172200"/>
            <a:ext cx="7721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Data representing multiple hydrologic features with complex geometries.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More Flexible Information Model for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number of important advancements have emerged</a:t>
            </a:r>
          </a:p>
          <a:p>
            <a:pPr lvl="1"/>
            <a:r>
              <a:rPr lang="en-US" b="1" i="1" dirty="0" smtClean="0"/>
              <a:t>Information Model</a:t>
            </a:r>
            <a:endParaRPr lang="en-US" dirty="0"/>
          </a:p>
          <a:p>
            <a:pPr lvl="2"/>
            <a:r>
              <a:rPr lang="en-US" dirty="0" smtClean="0"/>
              <a:t>Open Geospatial Consortium Observations &amp; Measurements</a:t>
            </a:r>
          </a:p>
          <a:p>
            <a:pPr lvl="1"/>
            <a:r>
              <a:rPr lang="en-US" b="1" i="1" dirty="0" smtClean="0"/>
              <a:t>Service Interfaces</a:t>
            </a:r>
            <a:endParaRPr lang="en-US" dirty="0"/>
          </a:p>
          <a:p>
            <a:pPr lvl="2"/>
            <a:r>
              <a:rPr lang="en-US" dirty="0" smtClean="0"/>
              <a:t>Open Geospatial Consortium Standards – particularly Sensor Observation Services (SOS)</a:t>
            </a:r>
          </a:p>
          <a:p>
            <a:pPr lvl="1"/>
            <a:r>
              <a:rPr lang="en-US" b="1" i="1" dirty="0" smtClean="0"/>
              <a:t>Semantics and Integration</a:t>
            </a:r>
          </a:p>
          <a:p>
            <a:pPr lvl="2"/>
            <a:r>
              <a:rPr lang="en-US" dirty="0" smtClean="0"/>
              <a:t>Scientific Observations Network (</a:t>
            </a:r>
            <a:r>
              <a:rPr lang="en-US" dirty="0" err="1" smtClean="0"/>
              <a:t>SONet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/>
              <a:t>Data Storage Model</a:t>
            </a:r>
            <a:endParaRPr lang="en-US" dirty="0"/>
          </a:p>
          <a:p>
            <a:pPr lvl="2"/>
            <a:r>
              <a:rPr lang="en-US" dirty="0" smtClean="0"/>
              <a:t>Microsoft Research and SDSC Environmental Data Model (EDM)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>
          <a:xfrm>
            <a:off x="431322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International Standardization of </a:t>
            </a:r>
            <a:r>
              <a:rPr lang="en-US" sz="4100" dirty="0" err="1"/>
              <a:t>WaterML</a:t>
            </a:r>
            <a:endParaRPr lang="en-US" sz="4100" dirty="0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94" y="1811700"/>
            <a:ext cx="1301561" cy="62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344764" y="1193423"/>
            <a:ext cx="6689395" cy="19388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lIns="91313" tIns="45655" rIns="91313" bIns="45655">
            <a:spAutoFit/>
          </a:bodyPr>
          <a:lstStyle/>
          <a:p>
            <a:pPr defTabSz="914144">
              <a:defRPr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Hydrology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Domain Working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Group</a:t>
            </a:r>
          </a:p>
          <a:p>
            <a:pPr defTabSz="914144"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- working on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</a:rPr>
              <a:t>WaterML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 2.0</a:t>
            </a:r>
          </a:p>
          <a:p>
            <a:pPr defTabSz="914144"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	- organizing Interoperability Experiments focused</a:t>
            </a:r>
            <a:b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	  on different sub-domains of water</a:t>
            </a:r>
          </a:p>
          <a:p>
            <a:pPr defTabSz="914144"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- towards an agreed upon feature model, </a:t>
            </a:r>
            <a:b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</a:rPr>
              <a:t>	  observation model, semantics and service 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838200"/>
            <a:ext cx="6104235" cy="307645"/>
          </a:xfrm>
          <a:prstGeom prst="rect">
            <a:avLst/>
          </a:prstGeom>
          <a:noFill/>
        </p:spPr>
        <p:txBody>
          <a:bodyPr wrap="none" lIns="91313" tIns="45655" rIns="91313" bIns="45655">
            <a:spAutoFit/>
          </a:bodyPr>
          <a:lstStyle/>
          <a:p>
            <a:pPr defTabSz="914144"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hlinkClick r:id="rId3"/>
              </a:rPr>
              <a:t>http://external.opengis.org/twiki_public/bin/view/HydrologyDWG/WebHome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6052035" y="3413441"/>
            <a:ext cx="2747612" cy="39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13" tIns="45655" rIns="91313" bIns="45655">
            <a:spAutoFit/>
          </a:bodyPr>
          <a:lstStyle/>
          <a:p>
            <a:pPr defTabSz="914144">
              <a:defRPr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Iterative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52" y="3727146"/>
            <a:ext cx="4437952" cy="2894454"/>
          </a:xfrm>
          <a:prstGeom prst="rect">
            <a:avLst/>
          </a:prstGeom>
        </p:spPr>
      </p:pic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379268" y="3413709"/>
            <a:ext cx="1146339" cy="39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13" tIns="45655" rIns="91313" bIns="45655">
            <a:spAutoFit/>
          </a:bodyPr>
          <a:lstStyle/>
          <a:p>
            <a:pPr defTabSz="914144">
              <a:defRPr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Timeline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17023" y="3821487"/>
            <a:ext cx="2201891" cy="259209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803" indent="-342803" algn="l" defTabSz="9141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740" indent="-285670" algn="l" defTabSz="9141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77" indent="-228536" algn="l" defTabSz="9141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49" indent="-228536" algn="l" defTabSz="9141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21" indent="-228536" algn="l" defTabSz="9141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93" indent="-228536" algn="l" defTabSz="9141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65" indent="-228536" algn="l" defTabSz="9141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36" indent="-228536" algn="l" defTabSz="9141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06" indent="-228536" algn="l" defTabSz="9141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400" dirty="0" smtClean="0">
                <a:solidFill>
                  <a:prstClr val="black"/>
                </a:solidFill>
              </a:rPr>
              <a:t>Groundwater IE</a:t>
            </a:r>
          </a:p>
          <a:p>
            <a:pPr lvl="1"/>
            <a:r>
              <a:rPr lang="en-AU" sz="2000" dirty="0" smtClean="0">
                <a:solidFill>
                  <a:prstClr val="black"/>
                </a:solidFill>
              </a:rPr>
              <a:t>GSC+USGS</a:t>
            </a:r>
          </a:p>
          <a:p>
            <a:pPr lvl="1"/>
            <a:r>
              <a:rPr lang="en-AU" sz="2000" dirty="0" smtClean="0">
                <a:solidFill>
                  <a:prstClr val="black"/>
                </a:solidFill>
              </a:rPr>
              <a:t>Dec 09 – Dec 10</a:t>
            </a:r>
          </a:p>
          <a:p>
            <a:pPr marL="0" indent="0">
              <a:buFont typeface="Arial" pitchFamily="34" charset="0"/>
              <a:buNone/>
            </a:pPr>
            <a:r>
              <a:rPr lang="en-AU" sz="2400" dirty="0" smtClean="0">
                <a:solidFill>
                  <a:prstClr val="black"/>
                </a:solidFill>
              </a:rPr>
              <a:t>Surface Water IE</a:t>
            </a:r>
          </a:p>
          <a:p>
            <a:pPr lvl="1"/>
            <a:r>
              <a:rPr lang="en-AU" sz="2000" dirty="0" err="1" smtClean="0">
                <a:solidFill>
                  <a:prstClr val="black"/>
                </a:solidFill>
              </a:rPr>
              <a:t>CSIRO+many</a:t>
            </a:r>
            <a:r>
              <a:rPr lang="en-AU" sz="2000" dirty="0" smtClean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en-AU" sz="2000" dirty="0" smtClean="0">
                <a:solidFill>
                  <a:prstClr val="black"/>
                </a:solidFill>
              </a:rPr>
              <a:t>Jun 10 – Sep 11</a:t>
            </a:r>
          </a:p>
          <a:p>
            <a:pPr marL="0" indent="0">
              <a:buFont typeface="Arial" pitchFamily="34" charset="0"/>
              <a:buNone/>
            </a:pPr>
            <a:r>
              <a:rPr lang="en-AU" sz="2400" dirty="0" smtClean="0">
                <a:solidFill>
                  <a:prstClr val="black"/>
                </a:solidFill>
              </a:rPr>
              <a:t>Forecasting IE</a:t>
            </a:r>
          </a:p>
          <a:p>
            <a:pPr lvl="1"/>
            <a:r>
              <a:rPr lang="en-AU" sz="2000" dirty="0" err="1" smtClean="0">
                <a:solidFill>
                  <a:prstClr val="black"/>
                </a:solidFill>
              </a:rPr>
              <a:t>NWS+Deltares</a:t>
            </a:r>
            <a:r>
              <a:rPr lang="en-AU" sz="2000" dirty="0" smtClean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AU" sz="2000" dirty="0" smtClean="0">
                <a:solidFill>
                  <a:prstClr val="black"/>
                </a:solidFill>
              </a:rPr>
              <a:t>Sep 11 – Sep 12?</a:t>
            </a:r>
          </a:p>
          <a:p>
            <a:pPr marL="0" indent="0">
              <a:buFont typeface="Arial" pitchFamily="34" charset="0"/>
              <a:buNone/>
            </a:pPr>
            <a:r>
              <a:rPr lang="en-AU" sz="2400" dirty="0" smtClean="0">
                <a:solidFill>
                  <a:prstClr val="black"/>
                </a:solidFill>
              </a:rPr>
              <a:t>Water Quality IE</a:t>
            </a:r>
          </a:p>
          <a:p>
            <a:pPr marL="0" indent="0">
              <a:buFont typeface="Arial" pitchFamily="34" charset="0"/>
              <a:buNone/>
            </a:pPr>
            <a:r>
              <a:rPr lang="en-AU" sz="2400" dirty="0" smtClean="0">
                <a:solidFill>
                  <a:prstClr val="black"/>
                </a:solidFill>
              </a:rPr>
              <a:t>Water Use IE</a:t>
            </a:r>
          </a:p>
          <a:p>
            <a:pPr lvl="1"/>
            <a:endParaRPr lang="en-AU" sz="2000" dirty="0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764" y="3303917"/>
            <a:ext cx="4235862" cy="310966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44"/>
            <a:endParaRPr lang="en-US">
              <a:solidFill>
                <a:prstClr val="white"/>
              </a:solidFill>
            </a:endParaRP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171438"/>
            <a:ext cx="2964480" cy="597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885" y="3543099"/>
            <a:ext cx="10364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44"/>
            <a:r>
              <a:rPr lang="en-US" sz="1400" i="1" dirty="0" err="1" smtClean="0">
                <a:solidFill>
                  <a:srgbClr val="FF0000"/>
                </a:solidFill>
              </a:rPr>
              <a:t>WaterML</a:t>
            </a:r>
            <a:r>
              <a:rPr lang="en-US" sz="1400" i="1" dirty="0" smtClean="0">
                <a:solidFill>
                  <a:srgbClr val="FF0000"/>
                </a:solidFill>
              </a:rPr>
              <a:t> 2 </a:t>
            </a:r>
            <a:br>
              <a:rPr lang="en-US" sz="1400" i="1" dirty="0" smtClean="0">
                <a:solidFill>
                  <a:srgbClr val="FF0000"/>
                </a:solidFill>
              </a:rPr>
            </a:br>
            <a:r>
              <a:rPr lang="en-US" sz="1400" i="1" dirty="0" smtClean="0">
                <a:solidFill>
                  <a:srgbClr val="FF0000"/>
                </a:solidFill>
              </a:rPr>
              <a:t>SWG</a:t>
            </a:r>
          </a:p>
          <a:p>
            <a:pPr defTabSz="914144"/>
            <a:r>
              <a:rPr lang="en-US" sz="1400" i="1" dirty="0" smtClean="0">
                <a:solidFill>
                  <a:srgbClr val="FF0000"/>
                </a:solidFill>
              </a:rPr>
              <a:t>(Mar 2011)</a:t>
            </a:r>
            <a:endParaRPr lang="en-US" sz="1400" i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41849" y="3912431"/>
            <a:ext cx="394036" cy="426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1744" y="6123801"/>
            <a:ext cx="708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44"/>
            <a:r>
              <a:rPr lang="en-US" sz="1200" i="1" dirty="0" smtClean="0">
                <a:solidFill>
                  <a:srgbClr val="FF0000"/>
                </a:solidFill>
              </a:rPr>
              <a:t>June’11</a:t>
            </a:r>
            <a:endParaRPr lang="en-US" sz="1200" i="1" dirty="0">
              <a:solidFill>
                <a:srgbClr val="FF0000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77" y="3953966"/>
            <a:ext cx="2267495" cy="221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28600" y="645917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</a:t>
            </a:r>
            <a:r>
              <a:rPr lang="en-US" dirty="0" err="1" smtClean="0"/>
              <a:t>Ilya</a:t>
            </a:r>
            <a:r>
              <a:rPr lang="en-US" dirty="0" smtClean="0"/>
              <a:t> </a:t>
            </a:r>
            <a:r>
              <a:rPr lang="en-US" dirty="0" err="1" smtClean="0"/>
              <a:t>Zaslavsky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Approach:  a core observational data model with flexible extensions</a:t>
            </a:r>
          </a:p>
          <a:p>
            <a:pPr lvl="1"/>
            <a:r>
              <a:rPr lang="en-US" b="1" i="1" dirty="0" smtClean="0"/>
              <a:t>Samples extension</a:t>
            </a:r>
            <a:r>
              <a:rPr lang="en-US" dirty="0" smtClean="0"/>
              <a:t> – better handle storage of sample information and observations derived from </a:t>
            </a:r>
            <a:r>
              <a:rPr lang="en-US" i="1" dirty="0" smtClean="0"/>
              <a:t>ex situ </a:t>
            </a:r>
            <a:r>
              <a:rPr lang="en-US" dirty="0" smtClean="0"/>
              <a:t>analyses</a:t>
            </a:r>
          </a:p>
          <a:p>
            <a:pPr lvl="1"/>
            <a:r>
              <a:rPr lang="en-US" b="1" i="1" dirty="0" smtClean="0"/>
              <a:t>Field sensor extension</a:t>
            </a:r>
            <a:r>
              <a:rPr lang="en-US" dirty="0" smtClean="0"/>
              <a:t> – better handle storage of sensor deployment information and </a:t>
            </a:r>
            <a:r>
              <a:rPr lang="en-US" i="1" dirty="0" smtClean="0"/>
              <a:t>in situ </a:t>
            </a:r>
            <a:r>
              <a:rPr lang="en-US" dirty="0" smtClean="0"/>
              <a:t>observations</a:t>
            </a:r>
          </a:p>
          <a:p>
            <a:pPr lvl="1"/>
            <a:r>
              <a:rPr lang="en-US" b="1" i="1" dirty="0" smtClean="0"/>
              <a:t>Provenance and annotation</a:t>
            </a:r>
            <a:r>
              <a:rPr lang="en-US" dirty="0" smtClean="0"/>
              <a:t> – capturing more of the context of observations</a:t>
            </a:r>
          </a:p>
          <a:p>
            <a:r>
              <a:rPr lang="en-US" dirty="0" smtClean="0"/>
              <a:t>A more robust “feature model” to better describe the geographic context of observations</a:t>
            </a:r>
          </a:p>
          <a:p>
            <a:r>
              <a:rPr lang="en-US" dirty="0" smtClean="0"/>
              <a:t>Enhanced semantics</a:t>
            </a:r>
          </a:p>
          <a:p>
            <a:r>
              <a:rPr lang="en-US" dirty="0" smtClean="0"/>
              <a:t>Harmonization with WaterML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ponsor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1920" y="5334000"/>
            <a:ext cx="1173480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" y="5480755"/>
            <a:ext cx="3465512" cy="1300162"/>
            <a:chOff x="228600" y="5232772"/>
            <a:chExt cx="3733800" cy="1400590"/>
          </a:xfrm>
        </p:grpSpPr>
        <p:pic>
          <p:nvPicPr>
            <p:cNvPr id="8" name="Picture 7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prstClr val="black"/>
                  </a:solidFill>
                </a:rPr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prstClr val="black"/>
                  </a:solidFill>
                </a:rPr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Sharing hydrologic data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543800" y="6477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89438"/>
            <a:r>
              <a:rPr lang="en-US" sz="1200" dirty="0" smtClean="0">
                <a:solidFill>
                  <a:prstClr val="black"/>
                </a:solidFill>
              </a:rPr>
              <a:t>Support EAR </a:t>
            </a:r>
            <a:r>
              <a:rPr lang="en-US" sz="1200" dirty="0">
                <a:solidFill>
                  <a:prstClr val="black"/>
                </a:solidFill>
              </a:rPr>
              <a:t>0622374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55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76"/>
          <p:cNvGrpSpPr>
            <a:grpSpLocks/>
          </p:cNvGrpSpPr>
          <p:nvPr/>
        </p:nvGrpSpPr>
        <p:grpSpPr bwMode="auto">
          <a:xfrm>
            <a:off x="5029200" y="3657600"/>
            <a:ext cx="942975" cy="304800"/>
            <a:chOff x="3007" y="2393"/>
            <a:chExt cx="594" cy="192"/>
          </a:xfrm>
        </p:grpSpPr>
        <p:sp>
          <p:nvSpPr>
            <p:cNvPr id="100" name="Line 77"/>
            <p:cNvSpPr>
              <a:spLocks noChangeShapeType="1"/>
            </p:cNvSpPr>
            <p:nvPr/>
          </p:nvSpPr>
          <p:spPr bwMode="auto">
            <a:xfrm flipV="1">
              <a:off x="3007" y="2519"/>
              <a:ext cx="594" cy="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Text Box 78"/>
            <p:cNvSpPr txBox="1">
              <a:spLocks noChangeArrowheads="1"/>
            </p:cNvSpPr>
            <p:nvPr/>
          </p:nvSpPr>
          <p:spPr bwMode="auto">
            <a:xfrm>
              <a:off x="3103" y="2393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 smtClean="0">
                  <a:latin typeface="Times New Roman" pitchFamily="18" charset="0"/>
                </a:rPr>
                <a:t>request</a:t>
              </a:r>
              <a:endParaRPr lang="en-US" sz="1000" b="1" dirty="0">
                <a:latin typeface="Times New Roman" pitchFamily="18" charset="0"/>
              </a:endParaRPr>
            </a:p>
          </p:txBody>
        </p:sp>
      </p:grpSp>
      <p:grpSp>
        <p:nvGrpSpPr>
          <p:cNvPr id="684035" name="Group 3"/>
          <p:cNvGrpSpPr>
            <a:grpSpLocks/>
          </p:cNvGrpSpPr>
          <p:nvPr/>
        </p:nvGrpSpPr>
        <p:grpSpPr bwMode="auto">
          <a:xfrm>
            <a:off x="3810000" y="3657600"/>
            <a:ext cx="1066800" cy="1066800"/>
            <a:chOff x="2400" y="2400"/>
            <a:chExt cx="672" cy="672"/>
          </a:xfrm>
        </p:grpSpPr>
        <p:sp>
          <p:nvSpPr>
            <p:cNvPr id="684036" name="Oval 4"/>
            <p:cNvSpPr>
              <a:spLocks noChangeArrowheads="1"/>
            </p:cNvSpPr>
            <p:nvPr/>
          </p:nvSpPr>
          <p:spPr bwMode="auto">
            <a:xfrm>
              <a:off x="2400" y="2400"/>
              <a:ext cx="672" cy="67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84037" name="Picture 5" descr="j019538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544"/>
              <a:ext cx="39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84039" name="Group 7"/>
          <p:cNvGrpSpPr>
            <a:grpSpLocks/>
          </p:cNvGrpSpPr>
          <p:nvPr/>
        </p:nvGrpSpPr>
        <p:grpSpPr bwMode="auto">
          <a:xfrm>
            <a:off x="1219200" y="2438400"/>
            <a:ext cx="1905000" cy="762000"/>
            <a:chOff x="768" y="1536"/>
            <a:chExt cx="1200" cy="480"/>
          </a:xfrm>
        </p:grpSpPr>
        <p:sp>
          <p:nvSpPr>
            <p:cNvPr id="684040" name="AutoShape 8"/>
            <p:cNvSpPr>
              <a:spLocks noChangeArrowheads="1"/>
            </p:cNvSpPr>
            <p:nvPr/>
          </p:nvSpPr>
          <p:spPr bwMode="auto">
            <a:xfrm>
              <a:off x="768" y="1536"/>
              <a:ext cx="384" cy="480"/>
            </a:xfrm>
            <a:prstGeom prst="can">
              <a:avLst>
                <a:gd name="adj" fmla="val 312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4041" name="Group 9"/>
            <p:cNvGrpSpPr>
              <a:grpSpLocks/>
            </p:cNvGrpSpPr>
            <p:nvPr/>
          </p:nvGrpSpPr>
          <p:grpSpPr bwMode="auto">
            <a:xfrm>
              <a:off x="768" y="1680"/>
              <a:ext cx="1200" cy="192"/>
              <a:chOff x="960" y="2822"/>
              <a:chExt cx="1200" cy="192"/>
            </a:xfrm>
          </p:grpSpPr>
          <p:pic>
            <p:nvPicPr>
              <p:cNvPr id="684042" name="Picture 10" descr="USGS Science for a changing world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2832"/>
                <a:ext cx="120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684043" name="Text Box 11"/>
              <p:cNvSpPr txBox="1">
                <a:spLocks noChangeArrowheads="1"/>
              </p:cNvSpPr>
              <p:nvPr/>
            </p:nvSpPr>
            <p:spPr bwMode="auto">
              <a:xfrm>
                <a:off x="1569" y="2822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bg1"/>
                    </a:solidFill>
                  </a:rPr>
                  <a:t>NWIS</a:t>
                </a:r>
              </a:p>
            </p:txBody>
          </p:sp>
        </p:grpSp>
      </p:grpSp>
      <p:sp>
        <p:nvSpPr>
          <p:cNvPr id="684045" name="AutoShape 13"/>
          <p:cNvSpPr>
            <a:spLocks noChangeArrowheads="1"/>
          </p:cNvSpPr>
          <p:nvPr/>
        </p:nvSpPr>
        <p:spPr bwMode="auto">
          <a:xfrm>
            <a:off x="990600" y="4724400"/>
            <a:ext cx="609600" cy="762000"/>
          </a:xfrm>
          <a:prstGeom prst="can">
            <a:avLst>
              <a:gd name="adj" fmla="val 3125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8" name="AutoShape 16"/>
          <p:cNvSpPr>
            <a:spLocks noChangeArrowheads="1"/>
          </p:cNvSpPr>
          <p:nvPr/>
        </p:nvSpPr>
        <p:spPr bwMode="auto">
          <a:xfrm>
            <a:off x="3276600" y="5715000"/>
            <a:ext cx="609600" cy="762000"/>
          </a:xfrm>
          <a:prstGeom prst="can">
            <a:avLst>
              <a:gd name="adj" fmla="val 3125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4055" name="Group 23"/>
          <p:cNvGrpSpPr>
            <a:grpSpLocks/>
          </p:cNvGrpSpPr>
          <p:nvPr/>
        </p:nvGrpSpPr>
        <p:grpSpPr bwMode="auto">
          <a:xfrm>
            <a:off x="5410200" y="2438400"/>
            <a:ext cx="2362200" cy="762000"/>
            <a:chOff x="3408" y="1536"/>
            <a:chExt cx="1488" cy="480"/>
          </a:xfrm>
        </p:grpSpPr>
        <p:sp>
          <p:nvSpPr>
            <p:cNvPr id="684056" name="AutoShape 24"/>
            <p:cNvSpPr>
              <a:spLocks noChangeArrowheads="1"/>
            </p:cNvSpPr>
            <p:nvPr/>
          </p:nvSpPr>
          <p:spPr bwMode="auto">
            <a:xfrm>
              <a:off x="3408" y="1536"/>
              <a:ext cx="384" cy="480"/>
            </a:xfrm>
            <a:prstGeom prst="can">
              <a:avLst>
                <a:gd name="adj" fmla="val 312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84057" name="Picture 25" descr="Goddard Space Flight Cent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680"/>
              <a:ext cx="1488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4063" name="Group 31"/>
          <p:cNvGrpSpPr>
            <a:grpSpLocks/>
          </p:cNvGrpSpPr>
          <p:nvPr/>
        </p:nvGrpSpPr>
        <p:grpSpPr bwMode="auto">
          <a:xfrm>
            <a:off x="685800" y="3429000"/>
            <a:ext cx="1905000" cy="762000"/>
            <a:chOff x="432" y="2160"/>
            <a:chExt cx="1200" cy="480"/>
          </a:xfrm>
        </p:grpSpPr>
        <p:sp>
          <p:nvSpPr>
            <p:cNvPr id="684064" name="AutoShape 32"/>
            <p:cNvSpPr>
              <a:spLocks noChangeArrowheads="1"/>
            </p:cNvSpPr>
            <p:nvPr/>
          </p:nvSpPr>
          <p:spPr bwMode="auto">
            <a:xfrm>
              <a:off x="432" y="2160"/>
              <a:ext cx="384" cy="480"/>
            </a:xfrm>
            <a:prstGeom prst="can">
              <a:avLst>
                <a:gd name="adj" fmla="val 312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4065" name="Group 33"/>
            <p:cNvGrpSpPr>
              <a:grpSpLocks/>
            </p:cNvGrpSpPr>
            <p:nvPr/>
          </p:nvGrpSpPr>
          <p:grpSpPr bwMode="auto">
            <a:xfrm>
              <a:off x="432" y="2352"/>
              <a:ext cx="1200" cy="192"/>
              <a:chOff x="672" y="2016"/>
              <a:chExt cx="1200" cy="192"/>
            </a:xfrm>
          </p:grpSpPr>
          <p:pic>
            <p:nvPicPr>
              <p:cNvPr id="684066" name="Picture 34" descr="USGS Science for a changing world">
                <a:hlinkClick r:id="rId4"/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026"/>
                <a:ext cx="1200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4067" name="Text Box 35"/>
              <p:cNvSpPr txBox="1">
                <a:spLocks noChangeArrowheads="1"/>
              </p:cNvSpPr>
              <p:nvPr/>
            </p:nvSpPr>
            <p:spPr bwMode="auto">
              <a:xfrm>
                <a:off x="1281" y="2016"/>
                <a:ext cx="5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b="1">
                    <a:solidFill>
                      <a:schemeClr val="bg1"/>
                    </a:solidFill>
                  </a:rPr>
                  <a:t>NAWQA</a:t>
                </a:r>
              </a:p>
            </p:txBody>
          </p:sp>
        </p:grpSp>
      </p:grpSp>
      <p:grpSp>
        <p:nvGrpSpPr>
          <p:cNvPr id="684068" name="Group 36"/>
          <p:cNvGrpSpPr>
            <a:grpSpLocks/>
          </p:cNvGrpSpPr>
          <p:nvPr/>
        </p:nvGrpSpPr>
        <p:grpSpPr bwMode="auto">
          <a:xfrm>
            <a:off x="6019800" y="3429000"/>
            <a:ext cx="2620963" cy="1381125"/>
            <a:chOff x="3792" y="2160"/>
            <a:chExt cx="1651" cy="870"/>
          </a:xfrm>
        </p:grpSpPr>
        <p:sp>
          <p:nvSpPr>
            <p:cNvPr id="684069" name="AutoShape 37"/>
            <p:cNvSpPr>
              <a:spLocks noChangeArrowheads="1"/>
            </p:cNvSpPr>
            <p:nvPr/>
          </p:nvSpPr>
          <p:spPr bwMode="auto">
            <a:xfrm>
              <a:off x="3792" y="2160"/>
              <a:ext cx="384" cy="480"/>
            </a:xfrm>
            <a:prstGeom prst="can">
              <a:avLst>
                <a:gd name="adj" fmla="val 312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4070" name="Group 38"/>
            <p:cNvGrpSpPr>
              <a:grpSpLocks/>
            </p:cNvGrpSpPr>
            <p:nvPr/>
          </p:nvGrpSpPr>
          <p:grpSpPr bwMode="auto">
            <a:xfrm>
              <a:off x="3792" y="2352"/>
              <a:ext cx="1651" cy="678"/>
              <a:chOff x="3792" y="2352"/>
              <a:chExt cx="1651" cy="678"/>
            </a:xfrm>
          </p:grpSpPr>
          <p:grpSp>
            <p:nvGrpSpPr>
              <p:cNvPr id="684071" name="Group 39"/>
              <p:cNvGrpSpPr>
                <a:grpSpLocks/>
              </p:cNvGrpSpPr>
              <p:nvPr/>
            </p:nvGrpSpPr>
            <p:grpSpPr bwMode="auto">
              <a:xfrm>
                <a:off x="3792" y="2352"/>
                <a:ext cx="1651" cy="317"/>
                <a:chOff x="3504" y="2352"/>
                <a:chExt cx="1651" cy="317"/>
              </a:xfrm>
            </p:grpSpPr>
            <p:grpSp>
              <p:nvGrpSpPr>
                <p:cNvPr id="684072" name="Group 40"/>
                <p:cNvGrpSpPr>
                  <a:grpSpLocks noChangeAspect="1"/>
                </p:cNvGrpSpPr>
                <p:nvPr/>
              </p:nvGrpSpPr>
              <p:grpSpPr bwMode="auto">
                <a:xfrm>
                  <a:off x="3504" y="2352"/>
                  <a:ext cx="1651" cy="172"/>
                  <a:chOff x="893" y="3456"/>
                  <a:chExt cx="3388" cy="352"/>
                </a:xfrm>
              </p:grpSpPr>
              <p:pic>
                <p:nvPicPr>
                  <p:cNvPr id="684073" name="Picture 41" descr="Your Center Goes Here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1" y="3456"/>
                    <a:ext cx="3000" cy="34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84074" name="Picture 42" descr="NOAA logo - Click to go to the NOAA homepage">
                    <a:hlinkClick r:id="rId8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3" y="3456"/>
                    <a:ext cx="384" cy="35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68407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128" y="2496"/>
                  <a:ext cx="47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/>
                    <a:t>NAM-12</a:t>
                  </a:r>
                </a:p>
              </p:txBody>
            </p:sp>
          </p:grpSp>
          <p:pic>
            <p:nvPicPr>
              <p:cNvPr id="684076" name="Picture 44" descr="Unidata">
                <a:hlinkClick r:id="rId10"/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688"/>
                <a:ext cx="288" cy="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4077" name="AutoShape 45"/>
              <p:cNvSpPr>
                <a:spLocks noChangeArrowheads="1"/>
              </p:cNvSpPr>
              <p:nvPr/>
            </p:nvSpPr>
            <p:spPr bwMode="auto">
              <a:xfrm rot="10800000">
                <a:off x="4224" y="2688"/>
                <a:ext cx="432" cy="192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84078" name="Group 46"/>
          <p:cNvGrpSpPr>
            <a:grpSpLocks/>
          </p:cNvGrpSpPr>
          <p:nvPr/>
        </p:nvGrpSpPr>
        <p:grpSpPr bwMode="auto">
          <a:xfrm>
            <a:off x="3429000" y="2590800"/>
            <a:ext cx="762000" cy="1066800"/>
            <a:chOff x="2160" y="1632"/>
            <a:chExt cx="480" cy="672"/>
          </a:xfrm>
        </p:grpSpPr>
        <p:sp>
          <p:nvSpPr>
            <p:cNvPr id="684079" name="Line 47"/>
            <p:cNvSpPr>
              <a:spLocks noChangeShapeType="1"/>
            </p:cNvSpPr>
            <p:nvPr/>
          </p:nvSpPr>
          <p:spPr bwMode="auto">
            <a:xfrm flipH="1" flipV="1">
              <a:off x="2496" y="1632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080" name="Text Box 48"/>
            <p:cNvSpPr txBox="1">
              <a:spLocks noChangeArrowheads="1"/>
            </p:cNvSpPr>
            <p:nvPr/>
          </p:nvSpPr>
          <p:spPr bwMode="auto">
            <a:xfrm>
              <a:off x="2160" y="1824"/>
              <a:ext cx="4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request</a:t>
              </a:r>
            </a:p>
          </p:txBody>
        </p:sp>
      </p:grpSp>
      <p:grpSp>
        <p:nvGrpSpPr>
          <p:cNvPr id="684081" name="Group 49"/>
          <p:cNvGrpSpPr>
            <a:grpSpLocks/>
          </p:cNvGrpSpPr>
          <p:nvPr/>
        </p:nvGrpSpPr>
        <p:grpSpPr bwMode="auto">
          <a:xfrm>
            <a:off x="4495800" y="3048000"/>
            <a:ext cx="838200" cy="685800"/>
            <a:chOff x="2832" y="1920"/>
            <a:chExt cx="528" cy="432"/>
          </a:xfrm>
        </p:grpSpPr>
        <p:sp>
          <p:nvSpPr>
            <p:cNvPr id="684082" name="Line 50"/>
            <p:cNvSpPr>
              <a:spLocks noChangeShapeType="1"/>
            </p:cNvSpPr>
            <p:nvPr/>
          </p:nvSpPr>
          <p:spPr bwMode="auto">
            <a:xfrm flipV="1">
              <a:off x="2928" y="1920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083" name="Text Box 51"/>
            <p:cNvSpPr txBox="1">
              <a:spLocks noChangeArrowheads="1"/>
            </p:cNvSpPr>
            <p:nvPr/>
          </p:nvSpPr>
          <p:spPr bwMode="auto">
            <a:xfrm>
              <a:off x="2832" y="1968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request</a:t>
              </a:r>
            </a:p>
          </p:txBody>
        </p:sp>
      </p:grpSp>
      <p:grpSp>
        <p:nvGrpSpPr>
          <p:cNvPr id="684084" name="Group 52"/>
          <p:cNvGrpSpPr>
            <a:grpSpLocks/>
          </p:cNvGrpSpPr>
          <p:nvPr/>
        </p:nvGrpSpPr>
        <p:grpSpPr bwMode="auto">
          <a:xfrm>
            <a:off x="4876800" y="4114800"/>
            <a:ext cx="1219200" cy="457200"/>
            <a:chOff x="3072" y="2592"/>
            <a:chExt cx="768" cy="288"/>
          </a:xfrm>
        </p:grpSpPr>
        <p:sp>
          <p:nvSpPr>
            <p:cNvPr id="684085" name="Line 53"/>
            <p:cNvSpPr>
              <a:spLocks noChangeShapeType="1"/>
            </p:cNvSpPr>
            <p:nvPr/>
          </p:nvSpPr>
          <p:spPr bwMode="auto">
            <a:xfrm>
              <a:off x="3072" y="2688"/>
              <a:ext cx="76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086" name="Text Box 54"/>
            <p:cNvSpPr txBox="1">
              <a:spLocks noChangeArrowheads="1"/>
            </p:cNvSpPr>
            <p:nvPr/>
          </p:nvSpPr>
          <p:spPr bwMode="auto">
            <a:xfrm>
              <a:off x="3264" y="2592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>
                  <a:latin typeface="Times New Roman" pitchFamily="18" charset="0"/>
                </a:rPr>
                <a:t>request</a:t>
              </a:r>
            </a:p>
          </p:txBody>
        </p:sp>
      </p:grpSp>
      <p:grpSp>
        <p:nvGrpSpPr>
          <p:cNvPr id="684087" name="Group 55"/>
          <p:cNvGrpSpPr>
            <a:grpSpLocks/>
          </p:cNvGrpSpPr>
          <p:nvPr/>
        </p:nvGrpSpPr>
        <p:grpSpPr bwMode="auto">
          <a:xfrm>
            <a:off x="4800600" y="4495800"/>
            <a:ext cx="1219200" cy="914400"/>
            <a:chOff x="3024" y="2832"/>
            <a:chExt cx="768" cy="576"/>
          </a:xfrm>
        </p:grpSpPr>
        <p:sp>
          <p:nvSpPr>
            <p:cNvPr id="684088" name="Line 56"/>
            <p:cNvSpPr>
              <a:spLocks noChangeShapeType="1"/>
            </p:cNvSpPr>
            <p:nvPr/>
          </p:nvSpPr>
          <p:spPr bwMode="auto">
            <a:xfrm>
              <a:off x="3024" y="2832"/>
              <a:ext cx="76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089" name="Text Box 57"/>
            <p:cNvSpPr txBox="1">
              <a:spLocks noChangeArrowheads="1"/>
            </p:cNvSpPr>
            <p:nvPr/>
          </p:nvSpPr>
          <p:spPr bwMode="auto">
            <a:xfrm>
              <a:off x="3312" y="2976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>
                  <a:solidFill>
                    <a:srgbClr val="FF0066"/>
                  </a:solidFill>
                </a:rPr>
                <a:t>request</a:t>
              </a:r>
            </a:p>
          </p:txBody>
        </p:sp>
      </p:grpSp>
      <p:grpSp>
        <p:nvGrpSpPr>
          <p:cNvPr id="684090" name="Group 58"/>
          <p:cNvGrpSpPr>
            <a:grpSpLocks/>
          </p:cNvGrpSpPr>
          <p:nvPr/>
        </p:nvGrpSpPr>
        <p:grpSpPr bwMode="auto">
          <a:xfrm>
            <a:off x="4343400" y="4724400"/>
            <a:ext cx="685800" cy="1143000"/>
            <a:chOff x="2736" y="2976"/>
            <a:chExt cx="432" cy="720"/>
          </a:xfrm>
        </p:grpSpPr>
        <p:sp>
          <p:nvSpPr>
            <p:cNvPr id="684091" name="Line 59"/>
            <p:cNvSpPr>
              <a:spLocks noChangeShapeType="1"/>
            </p:cNvSpPr>
            <p:nvPr/>
          </p:nvSpPr>
          <p:spPr bwMode="auto">
            <a:xfrm flipH="1">
              <a:off x="2736" y="297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092" name="Text Box 60"/>
            <p:cNvSpPr txBox="1">
              <a:spLocks noChangeArrowheads="1"/>
            </p:cNvSpPr>
            <p:nvPr/>
          </p:nvSpPr>
          <p:spPr bwMode="auto">
            <a:xfrm>
              <a:off x="2750" y="3216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/>
                <a:t>request</a:t>
              </a:r>
            </a:p>
          </p:txBody>
        </p:sp>
      </p:grpSp>
      <p:grpSp>
        <p:nvGrpSpPr>
          <p:cNvPr id="684093" name="Group 61"/>
          <p:cNvGrpSpPr>
            <a:grpSpLocks/>
          </p:cNvGrpSpPr>
          <p:nvPr/>
        </p:nvGrpSpPr>
        <p:grpSpPr bwMode="auto">
          <a:xfrm>
            <a:off x="2795588" y="4419600"/>
            <a:ext cx="1068387" cy="473075"/>
            <a:chOff x="1761" y="2784"/>
            <a:chExt cx="673" cy="298"/>
          </a:xfrm>
        </p:grpSpPr>
        <p:sp>
          <p:nvSpPr>
            <p:cNvPr id="684094" name="Line 62"/>
            <p:cNvSpPr>
              <a:spLocks noChangeShapeType="1"/>
            </p:cNvSpPr>
            <p:nvPr/>
          </p:nvSpPr>
          <p:spPr bwMode="auto">
            <a:xfrm flipH="1">
              <a:off x="1761" y="2784"/>
              <a:ext cx="67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095" name="Text Box 63"/>
            <p:cNvSpPr txBox="1">
              <a:spLocks noChangeArrowheads="1"/>
            </p:cNvSpPr>
            <p:nvPr/>
          </p:nvSpPr>
          <p:spPr bwMode="auto">
            <a:xfrm>
              <a:off x="2016" y="2928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u="sng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request</a:t>
              </a:r>
            </a:p>
          </p:txBody>
        </p:sp>
      </p:grpSp>
      <p:grpSp>
        <p:nvGrpSpPr>
          <p:cNvPr id="684096" name="Group 64"/>
          <p:cNvGrpSpPr>
            <a:grpSpLocks/>
          </p:cNvGrpSpPr>
          <p:nvPr/>
        </p:nvGrpSpPr>
        <p:grpSpPr bwMode="auto">
          <a:xfrm>
            <a:off x="2667000" y="3886200"/>
            <a:ext cx="1143000" cy="381000"/>
            <a:chOff x="1680" y="2448"/>
            <a:chExt cx="720" cy="240"/>
          </a:xfrm>
        </p:grpSpPr>
        <p:sp>
          <p:nvSpPr>
            <p:cNvPr id="684097" name="Line 65"/>
            <p:cNvSpPr>
              <a:spLocks noChangeShapeType="1"/>
            </p:cNvSpPr>
            <p:nvPr/>
          </p:nvSpPr>
          <p:spPr bwMode="auto">
            <a:xfrm flipH="1" flipV="1">
              <a:off x="1680" y="2448"/>
              <a:ext cx="72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098" name="Text Box 66"/>
            <p:cNvSpPr txBox="1">
              <a:spLocks noChangeArrowheads="1"/>
            </p:cNvSpPr>
            <p:nvPr/>
          </p:nvSpPr>
          <p:spPr bwMode="auto">
            <a:xfrm>
              <a:off x="1796" y="2534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/>
                <a:t>request</a:t>
              </a:r>
            </a:p>
          </p:txBody>
        </p:sp>
      </p:grpSp>
      <p:grpSp>
        <p:nvGrpSpPr>
          <p:cNvPr id="684099" name="Group 67"/>
          <p:cNvGrpSpPr>
            <a:grpSpLocks/>
          </p:cNvGrpSpPr>
          <p:nvPr/>
        </p:nvGrpSpPr>
        <p:grpSpPr bwMode="auto">
          <a:xfrm>
            <a:off x="2743199" y="3048000"/>
            <a:ext cx="1219199" cy="762000"/>
            <a:chOff x="1728" y="1920"/>
            <a:chExt cx="768" cy="480"/>
          </a:xfrm>
        </p:grpSpPr>
        <p:sp>
          <p:nvSpPr>
            <p:cNvPr id="684100" name="Line 68"/>
            <p:cNvSpPr>
              <a:spLocks noChangeShapeType="1"/>
            </p:cNvSpPr>
            <p:nvPr/>
          </p:nvSpPr>
          <p:spPr bwMode="auto">
            <a:xfrm flipH="1" flipV="1">
              <a:off x="1872" y="192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01" name="Text Box 69"/>
            <p:cNvSpPr txBox="1">
              <a:spLocks noChangeArrowheads="1"/>
            </p:cNvSpPr>
            <p:nvPr/>
          </p:nvSpPr>
          <p:spPr bwMode="auto">
            <a:xfrm>
              <a:off x="1728" y="2102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>
                  <a:latin typeface="Mona Lisa Recut" pitchFamily="18" charset="0"/>
                </a:rPr>
                <a:t>request</a:t>
              </a:r>
            </a:p>
          </p:txBody>
        </p:sp>
      </p:grpSp>
      <p:grpSp>
        <p:nvGrpSpPr>
          <p:cNvPr id="684102" name="Group 70"/>
          <p:cNvGrpSpPr>
            <a:grpSpLocks/>
          </p:cNvGrpSpPr>
          <p:nvPr/>
        </p:nvGrpSpPr>
        <p:grpSpPr bwMode="auto">
          <a:xfrm>
            <a:off x="3430588" y="2592388"/>
            <a:ext cx="762000" cy="1066800"/>
            <a:chOff x="2160" y="1632"/>
            <a:chExt cx="480" cy="672"/>
          </a:xfrm>
        </p:grpSpPr>
        <p:sp>
          <p:nvSpPr>
            <p:cNvPr id="684103" name="Line 71"/>
            <p:cNvSpPr>
              <a:spLocks noChangeShapeType="1"/>
            </p:cNvSpPr>
            <p:nvPr/>
          </p:nvSpPr>
          <p:spPr bwMode="auto">
            <a:xfrm flipH="1" flipV="1">
              <a:off x="2496" y="1632"/>
              <a:ext cx="144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04" name="Text Box 72"/>
            <p:cNvSpPr txBox="1">
              <a:spLocks noChangeArrowheads="1"/>
            </p:cNvSpPr>
            <p:nvPr/>
          </p:nvSpPr>
          <p:spPr bwMode="auto">
            <a:xfrm>
              <a:off x="2160" y="1824"/>
              <a:ext cx="45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/>
                <a:t>return</a:t>
              </a:r>
            </a:p>
          </p:txBody>
        </p:sp>
      </p:grpSp>
      <p:grpSp>
        <p:nvGrpSpPr>
          <p:cNvPr id="684105" name="Group 73"/>
          <p:cNvGrpSpPr>
            <a:grpSpLocks/>
          </p:cNvGrpSpPr>
          <p:nvPr/>
        </p:nvGrpSpPr>
        <p:grpSpPr bwMode="auto">
          <a:xfrm>
            <a:off x="4497388" y="3049588"/>
            <a:ext cx="838200" cy="685800"/>
            <a:chOff x="2832" y="1920"/>
            <a:chExt cx="528" cy="432"/>
          </a:xfrm>
        </p:grpSpPr>
        <p:sp>
          <p:nvSpPr>
            <p:cNvPr id="684106" name="Line 74"/>
            <p:cNvSpPr>
              <a:spLocks noChangeShapeType="1"/>
            </p:cNvSpPr>
            <p:nvPr/>
          </p:nvSpPr>
          <p:spPr bwMode="auto">
            <a:xfrm flipV="1">
              <a:off x="2928" y="1920"/>
              <a:ext cx="432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07" name="Text Box 75"/>
            <p:cNvSpPr txBox="1">
              <a:spLocks noChangeArrowheads="1"/>
            </p:cNvSpPr>
            <p:nvPr/>
          </p:nvSpPr>
          <p:spPr bwMode="auto">
            <a:xfrm>
              <a:off x="2832" y="1968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i="1"/>
                <a:t>return</a:t>
              </a:r>
            </a:p>
          </p:txBody>
        </p:sp>
      </p:grpSp>
      <p:grpSp>
        <p:nvGrpSpPr>
          <p:cNvPr id="684108" name="Group 76"/>
          <p:cNvGrpSpPr>
            <a:grpSpLocks/>
          </p:cNvGrpSpPr>
          <p:nvPr/>
        </p:nvGrpSpPr>
        <p:grpSpPr bwMode="auto">
          <a:xfrm>
            <a:off x="4878388" y="4116388"/>
            <a:ext cx="1219200" cy="457200"/>
            <a:chOff x="3072" y="2592"/>
            <a:chExt cx="768" cy="288"/>
          </a:xfrm>
        </p:grpSpPr>
        <p:sp>
          <p:nvSpPr>
            <p:cNvPr id="684109" name="Line 77"/>
            <p:cNvSpPr>
              <a:spLocks noChangeShapeType="1"/>
            </p:cNvSpPr>
            <p:nvPr/>
          </p:nvSpPr>
          <p:spPr bwMode="auto">
            <a:xfrm>
              <a:off x="3072" y="2688"/>
              <a:ext cx="768" cy="19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10" name="Text Box 78"/>
            <p:cNvSpPr txBox="1">
              <a:spLocks noChangeArrowheads="1"/>
            </p:cNvSpPr>
            <p:nvPr/>
          </p:nvSpPr>
          <p:spPr bwMode="auto">
            <a:xfrm>
              <a:off x="3264" y="2592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>
                  <a:latin typeface="Times New Roman" pitchFamily="18" charset="0"/>
                </a:rPr>
                <a:t>return</a:t>
              </a:r>
            </a:p>
          </p:txBody>
        </p:sp>
      </p:grpSp>
      <p:grpSp>
        <p:nvGrpSpPr>
          <p:cNvPr id="684111" name="Group 79"/>
          <p:cNvGrpSpPr>
            <a:grpSpLocks/>
          </p:cNvGrpSpPr>
          <p:nvPr/>
        </p:nvGrpSpPr>
        <p:grpSpPr bwMode="auto">
          <a:xfrm>
            <a:off x="4802188" y="4497388"/>
            <a:ext cx="1219200" cy="914400"/>
            <a:chOff x="3024" y="2832"/>
            <a:chExt cx="768" cy="576"/>
          </a:xfrm>
        </p:grpSpPr>
        <p:sp>
          <p:nvSpPr>
            <p:cNvPr id="684112" name="Line 80"/>
            <p:cNvSpPr>
              <a:spLocks noChangeShapeType="1"/>
            </p:cNvSpPr>
            <p:nvPr/>
          </p:nvSpPr>
          <p:spPr bwMode="auto">
            <a:xfrm>
              <a:off x="3024" y="2832"/>
              <a:ext cx="768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13" name="Text Box 81"/>
            <p:cNvSpPr txBox="1">
              <a:spLocks noChangeArrowheads="1"/>
            </p:cNvSpPr>
            <p:nvPr/>
          </p:nvSpPr>
          <p:spPr bwMode="auto">
            <a:xfrm>
              <a:off x="3312" y="2976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>
                  <a:solidFill>
                    <a:srgbClr val="FF0066"/>
                  </a:solidFill>
                </a:rPr>
                <a:t>return</a:t>
              </a:r>
            </a:p>
          </p:txBody>
        </p:sp>
      </p:grpSp>
      <p:grpSp>
        <p:nvGrpSpPr>
          <p:cNvPr id="684114" name="Group 82"/>
          <p:cNvGrpSpPr>
            <a:grpSpLocks/>
          </p:cNvGrpSpPr>
          <p:nvPr/>
        </p:nvGrpSpPr>
        <p:grpSpPr bwMode="auto">
          <a:xfrm>
            <a:off x="4365625" y="4725988"/>
            <a:ext cx="663575" cy="1143000"/>
            <a:chOff x="2735" y="2976"/>
            <a:chExt cx="418" cy="720"/>
          </a:xfrm>
        </p:grpSpPr>
        <p:sp>
          <p:nvSpPr>
            <p:cNvPr id="684115" name="Line 83"/>
            <p:cNvSpPr>
              <a:spLocks noChangeShapeType="1"/>
            </p:cNvSpPr>
            <p:nvPr/>
          </p:nvSpPr>
          <p:spPr bwMode="auto">
            <a:xfrm flipH="1">
              <a:off x="2736" y="2976"/>
              <a:ext cx="0" cy="72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16" name="Text Box 84"/>
            <p:cNvSpPr txBox="1">
              <a:spLocks noChangeArrowheads="1"/>
            </p:cNvSpPr>
            <p:nvPr/>
          </p:nvSpPr>
          <p:spPr bwMode="auto">
            <a:xfrm>
              <a:off x="2735" y="3215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/>
                <a:t>return</a:t>
              </a:r>
            </a:p>
          </p:txBody>
        </p:sp>
      </p:grpSp>
      <p:grpSp>
        <p:nvGrpSpPr>
          <p:cNvPr id="684117" name="Group 85"/>
          <p:cNvGrpSpPr>
            <a:grpSpLocks/>
          </p:cNvGrpSpPr>
          <p:nvPr/>
        </p:nvGrpSpPr>
        <p:grpSpPr bwMode="auto">
          <a:xfrm>
            <a:off x="2797175" y="4421188"/>
            <a:ext cx="1068388" cy="473075"/>
            <a:chOff x="1761" y="2784"/>
            <a:chExt cx="673" cy="298"/>
          </a:xfrm>
        </p:grpSpPr>
        <p:sp>
          <p:nvSpPr>
            <p:cNvPr id="684118" name="Line 86"/>
            <p:cNvSpPr>
              <a:spLocks noChangeShapeType="1"/>
            </p:cNvSpPr>
            <p:nvPr/>
          </p:nvSpPr>
          <p:spPr bwMode="auto">
            <a:xfrm flipH="1">
              <a:off x="1761" y="2784"/>
              <a:ext cx="672" cy="2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19" name="Text Box 87"/>
            <p:cNvSpPr txBox="1">
              <a:spLocks noChangeArrowheads="1"/>
            </p:cNvSpPr>
            <p:nvPr/>
          </p:nvSpPr>
          <p:spPr bwMode="auto">
            <a:xfrm>
              <a:off x="2016" y="2928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u="sng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return</a:t>
              </a:r>
            </a:p>
          </p:txBody>
        </p:sp>
      </p:grpSp>
      <p:grpSp>
        <p:nvGrpSpPr>
          <p:cNvPr id="684120" name="Group 88"/>
          <p:cNvGrpSpPr>
            <a:grpSpLocks/>
          </p:cNvGrpSpPr>
          <p:nvPr/>
        </p:nvGrpSpPr>
        <p:grpSpPr bwMode="auto">
          <a:xfrm>
            <a:off x="2667000" y="3886200"/>
            <a:ext cx="1143000" cy="381000"/>
            <a:chOff x="1680" y="2448"/>
            <a:chExt cx="720" cy="240"/>
          </a:xfrm>
        </p:grpSpPr>
        <p:sp>
          <p:nvSpPr>
            <p:cNvPr id="684121" name="Line 89"/>
            <p:cNvSpPr>
              <a:spLocks noChangeShapeType="1"/>
            </p:cNvSpPr>
            <p:nvPr/>
          </p:nvSpPr>
          <p:spPr bwMode="auto">
            <a:xfrm flipH="1" flipV="1">
              <a:off x="1680" y="2448"/>
              <a:ext cx="720" cy="14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22" name="Text Box 90"/>
            <p:cNvSpPr txBox="1">
              <a:spLocks noChangeArrowheads="1"/>
            </p:cNvSpPr>
            <p:nvPr/>
          </p:nvSpPr>
          <p:spPr bwMode="auto">
            <a:xfrm>
              <a:off x="1796" y="2534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/>
                <a:t>return</a:t>
              </a:r>
            </a:p>
          </p:txBody>
        </p:sp>
      </p:grpSp>
      <p:grpSp>
        <p:nvGrpSpPr>
          <p:cNvPr id="684123" name="Group 91"/>
          <p:cNvGrpSpPr>
            <a:grpSpLocks/>
          </p:cNvGrpSpPr>
          <p:nvPr/>
        </p:nvGrpSpPr>
        <p:grpSpPr bwMode="auto">
          <a:xfrm>
            <a:off x="2895600" y="3048000"/>
            <a:ext cx="1071563" cy="762000"/>
            <a:chOff x="1821" y="1920"/>
            <a:chExt cx="675" cy="480"/>
          </a:xfrm>
        </p:grpSpPr>
        <p:sp>
          <p:nvSpPr>
            <p:cNvPr id="684124" name="Line 92"/>
            <p:cNvSpPr>
              <a:spLocks noChangeShapeType="1"/>
            </p:cNvSpPr>
            <p:nvPr/>
          </p:nvSpPr>
          <p:spPr bwMode="auto">
            <a:xfrm flipH="1" flipV="1">
              <a:off x="1872" y="1920"/>
              <a:ext cx="624" cy="48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4125" name="Text Box 93"/>
            <p:cNvSpPr txBox="1">
              <a:spLocks noChangeArrowheads="1"/>
            </p:cNvSpPr>
            <p:nvPr/>
          </p:nvSpPr>
          <p:spPr bwMode="auto">
            <a:xfrm>
              <a:off x="1821" y="2101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>
                  <a:latin typeface="Mona Lisa Recut" pitchFamily="18" charset="0"/>
                </a:rPr>
                <a:t>return</a:t>
              </a:r>
            </a:p>
          </p:txBody>
        </p:sp>
      </p:grpSp>
      <p:sp>
        <p:nvSpPr>
          <p:cNvPr id="684127" name="Text Box 95"/>
          <p:cNvSpPr txBox="1">
            <a:spLocks noChangeArrowheads="1"/>
          </p:cNvSpPr>
          <p:nvPr/>
        </p:nvSpPr>
        <p:spPr bwMode="auto">
          <a:xfrm>
            <a:off x="0" y="6521450"/>
            <a:ext cx="601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Slide from Michael </a:t>
            </a:r>
            <a:r>
              <a:rPr lang="en-US" sz="1600" dirty="0" smtClean="0"/>
              <a:t>Piasecki</a:t>
            </a:r>
            <a:endParaRPr lang="en-US" sz="1600" dirty="0"/>
          </a:p>
        </p:txBody>
      </p: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Original Problem</a:t>
            </a:r>
            <a:br>
              <a:rPr lang="en-US" sz="3600" dirty="0" smtClean="0"/>
            </a:br>
            <a:r>
              <a:rPr lang="en-US" sz="3600" dirty="0" smtClean="0"/>
              <a:t>Combining Similar Data from Disparate Sources</a:t>
            </a:r>
            <a:endParaRPr 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3581400" y="1676400"/>
            <a:ext cx="1171575" cy="1038225"/>
            <a:chOff x="3581400" y="1676400"/>
            <a:chExt cx="1171575" cy="1038225"/>
          </a:xfrm>
        </p:grpSpPr>
        <p:sp>
          <p:nvSpPr>
            <p:cNvPr id="684059" name="AutoShape 27"/>
            <p:cNvSpPr>
              <a:spLocks noChangeArrowheads="1"/>
            </p:cNvSpPr>
            <p:nvPr/>
          </p:nvSpPr>
          <p:spPr bwMode="auto">
            <a:xfrm>
              <a:off x="3581400" y="1676400"/>
              <a:ext cx="609600" cy="762000"/>
            </a:xfrm>
            <a:prstGeom prst="can">
              <a:avLst>
                <a:gd name="adj" fmla="val 312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4" name="Picture 30" descr="United States Environmental Protection Agency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828800"/>
              <a:ext cx="533400" cy="517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9" descr="Get Data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828800"/>
              <a:ext cx="714375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7" name="Picture 14" descr="AmeriFlux website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29200"/>
            <a:ext cx="19812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095997" y="5105400"/>
            <a:ext cx="919166" cy="762000"/>
            <a:chOff x="6095997" y="5105400"/>
            <a:chExt cx="919166" cy="762000"/>
          </a:xfrm>
        </p:grpSpPr>
        <p:sp>
          <p:nvSpPr>
            <p:cNvPr id="684051" name="AutoShape 19"/>
            <p:cNvSpPr>
              <a:spLocks noChangeArrowheads="1"/>
            </p:cNvSpPr>
            <p:nvPr/>
          </p:nvSpPr>
          <p:spPr bwMode="auto">
            <a:xfrm>
              <a:off x="6095997" y="5105400"/>
              <a:ext cx="609600" cy="762000"/>
            </a:xfrm>
            <a:prstGeom prst="can">
              <a:avLst>
                <a:gd name="adj" fmla="val 3125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" name="Picture 21" descr="NCEP">
              <a:hlinkClick r:id="rId18"/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181600"/>
              <a:ext cx="919163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4054" name="Text Box 22"/>
            <p:cNvSpPr txBox="1">
              <a:spLocks noChangeArrowheads="1"/>
            </p:cNvSpPr>
            <p:nvPr/>
          </p:nvSpPr>
          <p:spPr bwMode="auto">
            <a:xfrm>
              <a:off x="6248397" y="5562600"/>
              <a:ext cx="6223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/>
                <a:t>NARR</a:t>
              </a:r>
            </a:p>
          </p:txBody>
        </p:sp>
      </p:grpSp>
      <p:pic>
        <p:nvPicPr>
          <p:cNvPr id="90" name="Picture 2" descr="http://www.usu.edu/prm/identity/logos/vertical_wordmark_blue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223" y="6003010"/>
            <a:ext cx="1547177" cy="4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76"/>
          <p:cNvGrpSpPr>
            <a:grpSpLocks/>
          </p:cNvGrpSpPr>
          <p:nvPr/>
        </p:nvGrpSpPr>
        <p:grpSpPr bwMode="auto">
          <a:xfrm>
            <a:off x="4878388" y="3659188"/>
            <a:ext cx="942975" cy="315913"/>
            <a:chOff x="3072" y="2489"/>
            <a:chExt cx="594" cy="199"/>
          </a:xfrm>
        </p:grpSpPr>
        <p:sp>
          <p:nvSpPr>
            <p:cNvPr id="92" name="Line 77"/>
            <p:cNvSpPr>
              <a:spLocks noChangeShapeType="1"/>
            </p:cNvSpPr>
            <p:nvPr/>
          </p:nvSpPr>
          <p:spPr bwMode="auto">
            <a:xfrm flipV="1">
              <a:off x="3072" y="2622"/>
              <a:ext cx="594" cy="6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78"/>
            <p:cNvSpPr txBox="1">
              <a:spLocks noChangeArrowheads="1"/>
            </p:cNvSpPr>
            <p:nvPr/>
          </p:nvSpPr>
          <p:spPr bwMode="auto">
            <a:xfrm>
              <a:off x="3199" y="2489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b="1" dirty="0">
                  <a:latin typeface="Times New Roman" pitchFamily="18" charset="0"/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684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68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8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5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84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8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8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68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8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68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8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3" presetClass="exit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68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 b="5377"/>
          <a:stretch/>
        </p:blipFill>
        <p:spPr bwMode="auto">
          <a:xfrm>
            <a:off x="4619" y="1371600"/>
            <a:ext cx="9144000" cy="542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CUAHSI Hydrologic Information System</a:t>
            </a:r>
            <a:br>
              <a:rPr lang="en-US" dirty="0" smtClean="0"/>
            </a:br>
            <a:r>
              <a:rPr lang="en-US" sz="2200" dirty="0" smtClean="0"/>
              <a:t>A Services Oriented Architecture for Sharing Hydrologic Observations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" y="6477000"/>
            <a:ext cx="248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from Steven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838200" y="4813300"/>
            <a:ext cx="7845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  A </a:t>
            </a:r>
            <a:r>
              <a:rPr lang="en-US" dirty="0">
                <a:solidFill>
                  <a:srgbClr val="FF3300"/>
                </a:solidFill>
              </a:rPr>
              <a:t>data source</a:t>
            </a:r>
            <a:r>
              <a:rPr lang="en-US" dirty="0">
                <a:solidFill>
                  <a:prstClr val="black"/>
                </a:solidFill>
              </a:rPr>
              <a:t> operates an observation network</a:t>
            </a:r>
          </a:p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  A </a:t>
            </a:r>
            <a:r>
              <a:rPr lang="en-US" dirty="0">
                <a:solidFill>
                  <a:srgbClr val="FF3300"/>
                </a:solidFill>
              </a:rPr>
              <a:t>network</a:t>
            </a:r>
            <a:r>
              <a:rPr lang="en-US" dirty="0">
                <a:solidFill>
                  <a:prstClr val="black"/>
                </a:solidFill>
              </a:rPr>
              <a:t> is a set of observation sites</a:t>
            </a:r>
          </a:p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  A </a:t>
            </a:r>
            <a:r>
              <a:rPr lang="en-US" dirty="0">
                <a:solidFill>
                  <a:srgbClr val="FF3300"/>
                </a:solidFill>
              </a:rPr>
              <a:t>site</a:t>
            </a:r>
            <a:r>
              <a:rPr lang="en-US" dirty="0">
                <a:solidFill>
                  <a:prstClr val="black"/>
                </a:solidFill>
              </a:rPr>
              <a:t> is a point location where one or more variables are measured</a:t>
            </a:r>
          </a:p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  A </a:t>
            </a:r>
            <a:r>
              <a:rPr lang="en-US" dirty="0">
                <a:solidFill>
                  <a:srgbClr val="FF3300"/>
                </a:solidFill>
              </a:rPr>
              <a:t>variable</a:t>
            </a:r>
            <a:r>
              <a:rPr lang="en-US" dirty="0">
                <a:solidFill>
                  <a:prstClr val="black"/>
                </a:solidFill>
              </a:rPr>
              <a:t> is a property describing the flow or quality of water</a:t>
            </a:r>
          </a:p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  A </a:t>
            </a:r>
            <a:r>
              <a:rPr lang="en-US" dirty="0">
                <a:solidFill>
                  <a:srgbClr val="FF3300"/>
                </a:solidFill>
              </a:rPr>
              <a:t>value</a:t>
            </a:r>
            <a:r>
              <a:rPr lang="en-US" dirty="0">
                <a:solidFill>
                  <a:prstClr val="black"/>
                </a:solidFill>
              </a:rPr>
              <a:t> is an observation of a variable at a particular time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  A </a:t>
            </a:r>
            <a:r>
              <a:rPr lang="en-US" dirty="0">
                <a:solidFill>
                  <a:srgbClr val="FF3300"/>
                </a:solidFill>
              </a:rPr>
              <a:t>qualifier</a:t>
            </a:r>
            <a:r>
              <a:rPr lang="en-US" dirty="0">
                <a:solidFill>
                  <a:prstClr val="black"/>
                </a:solidFill>
              </a:rPr>
              <a:t> is a symbol that provides additional information about the value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57200" y="1344613"/>
            <a:ext cx="7867650" cy="3378200"/>
            <a:chOff x="152400" y="1344613"/>
            <a:chExt cx="7867650" cy="33782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508125" y="1344613"/>
              <a:ext cx="13328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Data </a:t>
              </a:r>
              <a:r>
                <a:rPr lang="en-US" b="1" dirty="0" smtClean="0">
                  <a:solidFill>
                    <a:prstClr val="black"/>
                  </a:solidFill>
                </a:rPr>
                <a:t>Source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009900" y="1498600"/>
              <a:ext cx="533400" cy="4572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895600" y="1993900"/>
              <a:ext cx="1085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Network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>
              <a:off x="3924300" y="2184400"/>
              <a:ext cx="533400" cy="4572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486400" y="4356100"/>
              <a:ext cx="2533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{Value, Time, Qualifier}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52400" y="1383268"/>
              <a:ext cx="1295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66FF"/>
                  </a:solidFill>
                </a:rPr>
                <a:t>USGS NWIS</a:t>
              </a:r>
              <a:endParaRPr lang="en-US" dirty="0">
                <a:solidFill>
                  <a:srgbClr val="0066FF"/>
                </a:solidFill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1244740" y="1981200"/>
              <a:ext cx="11936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FF"/>
                  </a:solidFill>
                </a:rPr>
                <a:t>NWIS Sites</a:t>
              </a:r>
              <a:endParaRPr lang="en-US" dirty="0">
                <a:solidFill>
                  <a:srgbClr val="0066FF"/>
                </a:solidFill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5984" y="2907268"/>
              <a:ext cx="29892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FF"/>
                  </a:solidFill>
                </a:rPr>
                <a:t>San Marcos River at </a:t>
              </a:r>
              <a:r>
                <a:rPr lang="en-US" dirty="0" err="1" smtClean="0">
                  <a:solidFill>
                    <a:srgbClr val="0066FF"/>
                  </a:solidFill>
                </a:rPr>
                <a:t>Luling</a:t>
              </a:r>
              <a:r>
                <a:rPr lang="en-US" dirty="0" smtClean="0">
                  <a:solidFill>
                    <a:srgbClr val="0066FF"/>
                  </a:solidFill>
                </a:rPr>
                <a:t>, TX</a:t>
              </a:r>
              <a:endParaRPr lang="en-US" dirty="0">
                <a:solidFill>
                  <a:srgbClr val="0066FF"/>
                </a:solidFill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895600" y="3516868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66FF"/>
                  </a:solidFill>
                </a:rPr>
                <a:t>Discharge</a:t>
              </a:r>
              <a:endParaRPr lang="en-US" dirty="0">
                <a:solidFill>
                  <a:srgbClr val="0066FF"/>
                </a:solidFill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815799" y="4267200"/>
              <a:ext cx="22896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66FF"/>
                  </a:solidFill>
                </a:rPr>
                <a:t>18,700 </a:t>
              </a:r>
              <a:r>
                <a:rPr lang="en-US" dirty="0" err="1">
                  <a:solidFill>
                    <a:srgbClr val="0066FF"/>
                  </a:solidFill>
                </a:rPr>
                <a:t>cfs</a:t>
              </a:r>
              <a:r>
                <a:rPr lang="en-US" dirty="0">
                  <a:solidFill>
                    <a:srgbClr val="0066FF"/>
                  </a:solidFill>
                </a:rPr>
                <a:t>, </a:t>
              </a:r>
              <a:r>
                <a:rPr lang="en-US" dirty="0" smtClean="0">
                  <a:solidFill>
                    <a:srgbClr val="0066FF"/>
                  </a:solidFill>
                </a:rPr>
                <a:t>3 July 2002</a:t>
              </a:r>
              <a:endParaRPr lang="en-US" dirty="0">
                <a:solidFill>
                  <a:srgbClr val="0066FF"/>
                </a:solidFill>
              </a:endParaRPr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4343400" y="1993900"/>
              <a:ext cx="152400" cy="152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495800" y="2146300"/>
              <a:ext cx="152400" cy="152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4800600" y="2070100"/>
              <a:ext cx="152400" cy="152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4572000" y="1841500"/>
              <a:ext cx="152400" cy="152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3886200" y="28956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Sites</a:t>
              </a:r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 rot="5400000">
              <a:off x="4533900" y="3009900"/>
              <a:ext cx="533400" cy="4572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4343400" y="3505200"/>
              <a:ext cx="1200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prstClr val="black"/>
                  </a:solidFill>
                </a:rPr>
                <a:t>Variables</a:t>
              </a:r>
            </a:p>
          </p:txBody>
        </p:sp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 rot="5400000">
              <a:off x="5448300" y="3619500"/>
              <a:ext cx="533400" cy="45720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13534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Observation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5029200" y="2971800"/>
              <a:ext cx="152400" cy="152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0" y="114618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Point Observations-Network Information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82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Data Values – Indexed by “What-Where-When”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255837" y="2900363"/>
            <a:ext cx="3363913" cy="1588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1981200" y="4581525"/>
            <a:ext cx="1957388" cy="173355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38588" y="4581525"/>
            <a:ext cx="3230562" cy="1588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6091238" y="4684713"/>
            <a:ext cx="1206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Space, S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4037013" y="1320800"/>
            <a:ext cx="1101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Time, T</a:t>
            </a: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2274888" y="5907088"/>
            <a:ext cx="164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Variables, V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4722019" y="3737769"/>
            <a:ext cx="1731963" cy="31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095501" y="4530725"/>
            <a:ext cx="1731962" cy="158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3759201" y="4530725"/>
            <a:ext cx="1731962" cy="158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60688" y="3665538"/>
            <a:ext cx="1663700" cy="158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38588" y="2849563"/>
            <a:ext cx="1663700" cy="158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60688" y="5397500"/>
            <a:ext cx="1663700" cy="15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0688" y="2849563"/>
            <a:ext cx="977900" cy="8159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24388" y="2849563"/>
            <a:ext cx="977900" cy="8159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24388" y="4581525"/>
            <a:ext cx="977900" cy="81597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8" name="TextBox 18"/>
          <p:cNvSpPr txBox="1">
            <a:spLocks noChangeArrowheads="1"/>
          </p:cNvSpPr>
          <p:nvPr/>
        </p:nvSpPr>
        <p:spPr bwMode="auto">
          <a:xfrm>
            <a:off x="5602288" y="4071938"/>
            <a:ext cx="30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</a:t>
            </a:r>
          </a:p>
        </p:txBody>
      </p:sp>
      <p:sp>
        <p:nvSpPr>
          <p:cNvPr id="20" name="Oval 19"/>
          <p:cNvSpPr/>
          <p:nvPr/>
        </p:nvSpPr>
        <p:spPr>
          <a:xfrm>
            <a:off x="5503863" y="4479925"/>
            <a:ext cx="196850" cy="204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20" name="TextBox 20"/>
          <p:cNvSpPr txBox="1">
            <a:spLocks noChangeArrowheads="1"/>
          </p:cNvSpPr>
          <p:nvPr/>
        </p:nvSpPr>
        <p:spPr bwMode="auto">
          <a:xfrm>
            <a:off x="3938588" y="2351088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t</a:t>
            </a:r>
          </a:p>
        </p:txBody>
      </p:sp>
      <p:sp>
        <p:nvSpPr>
          <p:cNvPr id="22" name="Oval 21"/>
          <p:cNvSpPr/>
          <p:nvPr/>
        </p:nvSpPr>
        <p:spPr>
          <a:xfrm>
            <a:off x="3840163" y="2759075"/>
            <a:ext cx="19685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22" name="TextBox 22"/>
          <p:cNvSpPr txBox="1">
            <a:spLocks noChangeArrowheads="1"/>
          </p:cNvSpPr>
          <p:nvPr/>
        </p:nvSpPr>
        <p:spPr bwMode="auto">
          <a:xfrm>
            <a:off x="2470150" y="4887913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i</a:t>
            </a:r>
          </a:p>
        </p:txBody>
      </p:sp>
      <p:sp>
        <p:nvSpPr>
          <p:cNvPr id="24" name="Oval 23"/>
          <p:cNvSpPr/>
          <p:nvPr/>
        </p:nvSpPr>
        <p:spPr>
          <a:xfrm>
            <a:off x="2862263" y="5295900"/>
            <a:ext cx="195262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24" name="TextBox 24"/>
          <p:cNvSpPr txBox="1">
            <a:spLocks noChangeArrowheads="1"/>
          </p:cNvSpPr>
          <p:nvPr/>
        </p:nvSpPr>
        <p:spPr bwMode="auto">
          <a:xfrm>
            <a:off x="4741863" y="3460750"/>
            <a:ext cx="896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v</a:t>
            </a:r>
            <a:r>
              <a:rPr lang="en-US" sz="2400" baseline="-25000">
                <a:latin typeface="Calibri" pitchFamily="34" charset="0"/>
              </a:rPr>
              <a:t>i </a:t>
            </a:r>
            <a:r>
              <a:rPr lang="en-US" sz="2400">
                <a:latin typeface="Calibri" pitchFamily="34" charset="0"/>
              </a:rPr>
              <a:t>(s,t)</a:t>
            </a:r>
          </a:p>
        </p:txBody>
      </p:sp>
      <p:sp>
        <p:nvSpPr>
          <p:cNvPr id="26" name="Oval 25"/>
          <p:cNvSpPr/>
          <p:nvPr/>
        </p:nvSpPr>
        <p:spPr>
          <a:xfrm>
            <a:off x="4525963" y="3562350"/>
            <a:ext cx="195262" cy="2047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26" name="TextBox 26"/>
          <p:cNvSpPr txBox="1">
            <a:spLocks noChangeArrowheads="1"/>
          </p:cNvSpPr>
          <p:nvPr/>
        </p:nvSpPr>
        <p:spPr bwMode="auto">
          <a:xfrm>
            <a:off x="6019800" y="3962400"/>
            <a:ext cx="1284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“Where”</a:t>
            </a:r>
          </a:p>
        </p:txBody>
      </p:sp>
      <p:sp>
        <p:nvSpPr>
          <p:cNvPr id="25627" name="TextBox 27"/>
          <p:cNvSpPr txBox="1">
            <a:spLocks noChangeArrowheads="1"/>
          </p:cNvSpPr>
          <p:nvPr/>
        </p:nvSpPr>
        <p:spPr bwMode="auto">
          <a:xfrm>
            <a:off x="1447800" y="5181600"/>
            <a:ext cx="1136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“What”</a:t>
            </a:r>
          </a:p>
        </p:txBody>
      </p:sp>
      <p:sp>
        <p:nvSpPr>
          <p:cNvPr id="25628" name="TextBox 28"/>
          <p:cNvSpPr txBox="1">
            <a:spLocks noChangeArrowheads="1"/>
          </p:cNvSpPr>
          <p:nvPr/>
        </p:nvSpPr>
        <p:spPr bwMode="auto">
          <a:xfrm>
            <a:off x="2590800" y="23622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“When”</a:t>
            </a:r>
          </a:p>
        </p:txBody>
      </p:sp>
      <p:sp>
        <p:nvSpPr>
          <p:cNvPr id="25629" name="TextBox 29"/>
          <p:cNvSpPr txBox="1">
            <a:spLocks noChangeArrowheads="1"/>
          </p:cNvSpPr>
          <p:nvPr/>
        </p:nvSpPr>
        <p:spPr bwMode="auto">
          <a:xfrm>
            <a:off x="6324600" y="2590800"/>
            <a:ext cx="1722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A data value</a:t>
            </a:r>
          </a:p>
        </p:txBody>
      </p:sp>
      <p:cxnSp>
        <p:nvCxnSpPr>
          <p:cNvPr id="32" name="Straight Arrow Connector 31"/>
          <p:cNvCxnSpPr>
            <a:stCxn id="25629" idx="1"/>
            <a:endCxn id="26" idx="7"/>
          </p:cNvCxnSpPr>
          <p:nvPr/>
        </p:nvCxnSpPr>
        <p:spPr>
          <a:xfrm rot="10800000" flipV="1">
            <a:off x="4692650" y="2820988"/>
            <a:ext cx="1631950" cy="7715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0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Data Series – Time Series of Data Values</a:t>
            </a:r>
          </a:p>
        </p:txBody>
      </p:sp>
      <p:grpSp>
        <p:nvGrpSpPr>
          <p:cNvPr id="36867" name="Group 2"/>
          <p:cNvGrpSpPr>
            <a:grpSpLocks/>
          </p:cNvGrpSpPr>
          <p:nvPr/>
        </p:nvGrpSpPr>
        <p:grpSpPr bwMode="auto">
          <a:xfrm>
            <a:off x="1676400" y="1600200"/>
            <a:ext cx="5334000" cy="4724400"/>
            <a:chOff x="1600200" y="838200"/>
            <a:chExt cx="5003299" cy="4495800"/>
          </a:xfrm>
        </p:grpSpPr>
        <p:cxnSp>
          <p:nvCxnSpPr>
            <p:cNvPr id="4" name="Straight Arrow Connector 3"/>
            <p:cNvCxnSpPr/>
            <p:nvPr/>
          </p:nvCxnSpPr>
          <p:spPr>
            <a:xfrm rot="5400000" flipH="1" flipV="1">
              <a:off x="2399419" y="2552829"/>
              <a:ext cx="2973029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10800000" flipV="1">
              <a:off x="2362607" y="4039343"/>
              <a:ext cx="1523326" cy="1294657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3885934" y="4039343"/>
              <a:ext cx="2515051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2" name="TextBox 6"/>
            <p:cNvSpPr txBox="1">
              <a:spLocks noChangeArrowheads="1"/>
            </p:cNvSpPr>
            <p:nvPr/>
          </p:nvSpPr>
          <p:spPr bwMode="auto">
            <a:xfrm>
              <a:off x="5867400" y="35814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Space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122855" y="3353492"/>
              <a:ext cx="2592336" cy="0"/>
            </a:xfrm>
            <a:prstGeom prst="line">
              <a:avLst/>
            </a:prstGeom>
            <a:ln w="254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3526" y="4648149"/>
              <a:ext cx="1295497" cy="151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419023" y="4039343"/>
              <a:ext cx="762407" cy="60880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105487" y="3962298"/>
              <a:ext cx="151886" cy="152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77" name="TextBox 11"/>
            <p:cNvSpPr txBox="1">
              <a:spLocks noChangeArrowheads="1"/>
            </p:cNvSpPr>
            <p:nvPr/>
          </p:nvSpPr>
          <p:spPr bwMode="auto">
            <a:xfrm>
              <a:off x="1905000" y="4267200"/>
              <a:ext cx="1242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Variable, V</a:t>
              </a:r>
              <a:r>
                <a:rPr lang="en-US" baseline="-25000">
                  <a:latin typeface="Calibri" pitchFamily="34" charset="0"/>
                </a:rPr>
                <a:t>i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7583" y="4572615"/>
              <a:ext cx="153375" cy="1510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080" y="3276446"/>
              <a:ext cx="153375" cy="1525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43080" y="2667641"/>
              <a:ext cx="153375" cy="15106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43080" y="3734185"/>
              <a:ext cx="153375" cy="1525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798078" y="3589159"/>
              <a:ext cx="153375" cy="152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07012" y="1696269"/>
              <a:ext cx="151886" cy="152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84" name="TextBox 18"/>
            <p:cNvSpPr txBox="1">
              <a:spLocks noChangeArrowheads="1"/>
            </p:cNvSpPr>
            <p:nvPr/>
          </p:nvSpPr>
          <p:spPr bwMode="auto">
            <a:xfrm>
              <a:off x="4876800" y="3581400"/>
              <a:ext cx="8041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Site, S</a:t>
              </a:r>
              <a:r>
                <a:rPr lang="en-US" baseline="-25000">
                  <a:latin typeface="Calibri" pitchFamily="34" charset="0"/>
                </a:rPr>
                <a:t>j</a:t>
              </a:r>
              <a:endParaRPr lang="en-US">
                <a:latin typeface="Calibri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6200000" flipV="1">
              <a:off x="3860139" y="3702616"/>
              <a:ext cx="587656" cy="542024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343080" y="4190412"/>
              <a:ext cx="153375" cy="1525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16200000" flipV="1">
              <a:off x="3863117" y="1774982"/>
              <a:ext cx="587656" cy="542024"/>
            </a:xfrm>
            <a:prstGeom prst="line">
              <a:avLst/>
            </a:prstGeom>
            <a:ln w="254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343080" y="2285437"/>
              <a:ext cx="153375" cy="1525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89" name="TextBox 23"/>
            <p:cNvSpPr txBox="1">
              <a:spLocks noChangeArrowheads="1"/>
            </p:cNvSpPr>
            <p:nvPr/>
          </p:nvSpPr>
          <p:spPr bwMode="auto">
            <a:xfrm>
              <a:off x="1905000" y="1524000"/>
              <a:ext cx="18567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End Date Time, t</a:t>
              </a:r>
              <a:r>
                <a:rPr lang="en-US" baseline="-25000">
                  <a:latin typeface="Calibri" pitchFamily="34" charset="0"/>
                </a:rPr>
                <a:t>2</a:t>
              </a:r>
            </a:p>
          </p:txBody>
        </p:sp>
        <p:sp>
          <p:nvSpPr>
            <p:cNvPr id="36890" name="TextBox 24"/>
            <p:cNvSpPr txBox="1">
              <a:spLocks noChangeArrowheads="1"/>
            </p:cNvSpPr>
            <p:nvPr/>
          </p:nvSpPr>
          <p:spPr bwMode="auto">
            <a:xfrm>
              <a:off x="1828800" y="3429000"/>
              <a:ext cx="20780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Begin Date Time, t</a:t>
              </a:r>
              <a:r>
                <a:rPr lang="en-US" baseline="-25000">
                  <a:latin typeface="Calibri" pitchFamily="34" charset="0"/>
                </a:rPr>
                <a:t>1</a:t>
              </a:r>
              <a:r>
                <a:rPr lang="en-US">
                  <a:latin typeface="Calibri" pitchFamily="34" charset="0"/>
                </a:rPr>
                <a:t> </a:t>
              </a:r>
              <a:endParaRPr lang="en-US" baseline="-25000">
                <a:latin typeface="Calibri" pitchFamily="34" charset="0"/>
              </a:endParaRPr>
            </a:p>
          </p:txBody>
        </p:sp>
        <p:sp>
          <p:nvSpPr>
            <p:cNvPr id="36891" name="TextBox 25"/>
            <p:cNvSpPr txBox="1">
              <a:spLocks noChangeArrowheads="1"/>
            </p:cNvSpPr>
            <p:nvPr/>
          </p:nvSpPr>
          <p:spPr bwMode="auto">
            <a:xfrm>
              <a:off x="3886200" y="838200"/>
              <a:ext cx="649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Time</a:t>
              </a:r>
            </a:p>
          </p:txBody>
        </p:sp>
        <p:sp>
          <p:nvSpPr>
            <p:cNvPr id="36892" name="TextBox 26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10454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Variables</a:t>
              </a:r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4572398" y="2362482"/>
              <a:ext cx="151886" cy="1904974"/>
            </a:xfrm>
            <a:prstGeom prst="rightBrac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94" name="TextBox 28"/>
            <p:cNvSpPr txBox="1">
              <a:spLocks noChangeArrowheads="1"/>
            </p:cNvSpPr>
            <p:nvPr/>
          </p:nvSpPr>
          <p:spPr bwMode="auto">
            <a:xfrm>
              <a:off x="4800600" y="3124200"/>
              <a:ext cx="929057" cy="351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alibri" pitchFamily="34" charset="0"/>
                </a:rPr>
                <a:t>Count, </a:t>
              </a:r>
              <a:r>
                <a:rPr lang="en-US" dirty="0" smtClean="0">
                  <a:latin typeface="Calibri" pitchFamily="34" charset="0"/>
                </a:rPr>
                <a:t>n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36868" name="TextBox 29"/>
          <p:cNvSpPr txBox="1">
            <a:spLocks noChangeArrowheads="1"/>
          </p:cNvSpPr>
          <p:nvPr/>
        </p:nvSpPr>
        <p:spPr bwMode="auto">
          <a:xfrm>
            <a:off x="5334000" y="1905000"/>
            <a:ext cx="35814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There are </a:t>
            </a:r>
            <a:r>
              <a:rPr lang="en-US" sz="2400" dirty="0" smtClean="0">
                <a:latin typeface="Calibri" pitchFamily="34" charset="0"/>
              </a:rPr>
              <a:t>n </a:t>
            </a:r>
            <a:r>
              <a:rPr lang="en-US" sz="2400" dirty="0">
                <a:latin typeface="Calibri" pitchFamily="34" charset="0"/>
              </a:rPr>
              <a:t>measurements of Variable V</a:t>
            </a:r>
            <a:r>
              <a:rPr lang="en-US" sz="2400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 at Site </a:t>
            </a:r>
            <a:r>
              <a:rPr lang="en-US" sz="2400" dirty="0" err="1">
                <a:latin typeface="Calibri" pitchFamily="34" charset="0"/>
              </a:rPr>
              <a:t>S</a:t>
            </a:r>
            <a:r>
              <a:rPr lang="en-US" sz="2400" baseline="-25000" dirty="0" err="1">
                <a:latin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</a:rPr>
              <a:t> from time t</a:t>
            </a:r>
            <a:r>
              <a:rPr lang="en-US" sz="2400" baseline="-25000" dirty="0">
                <a:latin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</a:rPr>
              <a:t> to time t</a:t>
            </a:r>
            <a:r>
              <a:rPr lang="en-US" sz="2400" baseline="-25000" dirty="0">
                <a:latin typeface="Calibr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95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3312" y="1573753"/>
            <a:ext cx="4081076" cy="261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Observations Data Model (ODM)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361352" y="685800"/>
            <a:ext cx="8554049" cy="4735035"/>
            <a:chOff x="361352" y="979965"/>
            <a:chExt cx="8554049" cy="4735035"/>
          </a:xfrm>
        </p:grpSpPr>
        <p:pic>
          <p:nvPicPr>
            <p:cNvPr id="18" name="Picture 16" descr="weather_s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0510" y="2952843"/>
              <a:ext cx="871827" cy="145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5"/>
            <p:cNvGrpSpPr/>
            <p:nvPr/>
          </p:nvGrpSpPr>
          <p:grpSpPr>
            <a:xfrm>
              <a:off x="361352" y="986838"/>
              <a:ext cx="8554049" cy="3958259"/>
              <a:chOff x="345792" y="986838"/>
              <a:chExt cx="7577286" cy="3958259"/>
            </a:xfrm>
          </p:grpSpPr>
          <p:sp>
            <p:nvSpPr>
              <p:cNvPr id="44036" name="Text Box 16"/>
              <p:cNvSpPr txBox="1">
                <a:spLocks noChangeArrowheads="1"/>
              </p:cNvSpPr>
              <p:nvPr/>
            </p:nvSpPr>
            <p:spPr bwMode="auto">
              <a:xfrm>
                <a:off x="5634229" y="2848045"/>
                <a:ext cx="1613859" cy="1019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03" tIns="45703" rIns="91403" bIns="45703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Soil 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moisture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data</a:t>
                </a:r>
              </a:p>
            </p:txBody>
          </p:sp>
          <p:sp>
            <p:nvSpPr>
              <p:cNvPr id="44037" name="Text Box 11"/>
              <p:cNvSpPr txBox="1">
                <a:spLocks noChangeArrowheads="1"/>
              </p:cNvSpPr>
              <p:nvPr/>
            </p:nvSpPr>
            <p:spPr bwMode="auto">
              <a:xfrm>
                <a:off x="1547624" y="986838"/>
                <a:ext cx="1346984" cy="391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03" tIns="45703" rIns="91403" bIns="45703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Streamflow</a:t>
                </a:r>
              </a:p>
            </p:txBody>
          </p:sp>
          <p:sp>
            <p:nvSpPr>
              <p:cNvPr id="44038" name="Text Box 12"/>
              <p:cNvSpPr txBox="1">
                <a:spLocks noChangeArrowheads="1"/>
              </p:cNvSpPr>
              <p:nvPr/>
            </p:nvSpPr>
            <p:spPr bwMode="auto">
              <a:xfrm>
                <a:off x="5974254" y="4272779"/>
                <a:ext cx="1948824" cy="461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03" tIns="45703" rIns="91403" bIns="45703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Flux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tower data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040" name="Text Box 14"/>
              <p:cNvSpPr txBox="1">
                <a:spLocks noChangeArrowheads="1"/>
              </p:cNvSpPr>
              <p:nvPr/>
            </p:nvSpPr>
            <p:spPr bwMode="auto">
              <a:xfrm>
                <a:off x="5167218" y="1012221"/>
                <a:ext cx="1536108" cy="705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03" tIns="45703" rIns="91403" bIns="45703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Groundwater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levels</a:t>
                </a:r>
              </a:p>
            </p:txBody>
          </p:sp>
          <p:sp>
            <p:nvSpPr>
              <p:cNvPr id="44041" name="Text Box 15"/>
              <p:cNvSpPr txBox="1">
                <a:spLocks noChangeArrowheads="1"/>
              </p:cNvSpPr>
              <p:nvPr/>
            </p:nvSpPr>
            <p:spPr bwMode="auto">
              <a:xfrm>
                <a:off x="345792" y="4330073"/>
                <a:ext cx="1893343" cy="391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03" tIns="45703" rIns="91403" bIns="45703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Water Quality</a:t>
                </a:r>
              </a:p>
            </p:txBody>
          </p:sp>
          <p:sp>
            <p:nvSpPr>
              <p:cNvPr id="44042" name="Line 17"/>
              <p:cNvSpPr>
                <a:spLocks noChangeShapeType="1"/>
              </p:cNvSpPr>
              <p:nvPr/>
            </p:nvSpPr>
            <p:spPr bwMode="auto">
              <a:xfrm>
                <a:off x="2120822" y="1457799"/>
                <a:ext cx="401363" cy="3933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43" name="Line 18"/>
              <p:cNvSpPr>
                <a:spLocks noChangeShapeType="1"/>
              </p:cNvSpPr>
              <p:nvPr/>
            </p:nvSpPr>
            <p:spPr bwMode="auto">
              <a:xfrm>
                <a:off x="1414949" y="3198668"/>
                <a:ext cx="590488" cy="384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44" name="Line 19"/>
              <p:cNvSpPr>
                <a:spLocks noChangeShapeType="1"/>
              </p:cNvSpPr>
              <p:nvPr/>
            </p:nvSpPr>
            <p:spPr bwMode="auto">
              <a:xfrm flipV="1">
                <a:off x="1710193" y="4564598"/>
                <a:ext cx="949823" cy="380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45" name="Line 20"/>
              <p:cNvSpPr>
                <a:spLocks noChangeShapeType="1"/>
              </p:cNvSpPr>
              <p:nvPr/>
            </p:nvSpPr>
            <p:spPr bwMode="auto">
              <a:xfrm flipH="1" flipV="1">
                <a:off x="5634228" y="4525665"/>
                <a:ext cx="1069097" cy="340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46" name="Line 21"/>
              <p:cNvSpPr>
                <a:spLocks noChangeShapeType="1"/>
              </p:cNvSpPr>
              <p:nvPr/>
            </p:nvSpPr>
            <p:spPr bwMode="auto">
              <a:xfrm flipH="1" flipV="1">
                <a:off x="5399161" y="3187238"/>
                <a:ext cx="695557" cy="384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47" name="Line 22"/>
              <p:cNvSpPr>
                <a:spLocks noChangeShapeType="1"/>
              </p:cNvSpPr>
              <p:nvPr/>
            </p:nvSpPr>
            <p:spPr bwMode="auto">
              <a:xfrm flipH="1">
                <a:off x="5974254" y="1951352"/>
                <a:ext cx="605197" cy="2907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039" name="Text Box 13"/>
              <p:cNvSpPr txBox="1">
                <a:spLocks noChangeArrowheads="1"/>
              </p:cNvSpPr>
              <p:nvPr/>
            </p:nvSpPr>
            <p:spPr bwMode="auto">
              <a:xfrm>
                <a:off x="363196" y="2199165"/>
                <a:ext cx="1473067" cy="705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03" tIns="45703" rIns="91403" bIns="45703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Precipitation</a:t>
                </a:r>
              </a:p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&amp; Climate</a:t>
                </a:r>
              </a:p>
            </p:txBody>
          </p:sp>
        </p:grpSp>
        <p:pic>
          <p:nvPicPr>
            <p:cNvPr id="17" name="Picture 5" descr="stream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" y="979965"/>
              <a:ext cx="1025876" cy="1297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6" descr="tdr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54964" y="2689325"/>
              <a:ext cx="970748" cy="139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5" descr="VAIRA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728344" y="4675806"/>
              <a:ext cx="1187056" cy="1039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" descr="C:\Documents and Settings\Amber\Desktop\Research\Site Photos\LBR\DSC0042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7200" y="4715234"/>
              <a:ext cx="1266193" cy="949645"/>
            </a:xfrm>
            <a:prstGeom prst="rect">
              <a:avLst/>
            </a:prstGeom>
            <a:noFill/>
          </p:spPr>
        </p:pic>
        <p:pic>
          <p:nvPicPr>
            <p:cNvPr id="4098" name="Picture 2" descr="Truck-mounted drill rig for drilling a well. 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538415" y="979965"/>
              <a:ext cx="1016075" cy="1361157"/>
            </a:xfrm>
            <a:prstGeom prst="rect">
              <a:avLst/>
            </a:prstGeom>
            <a:noFill/>
          </p:spPr>
        </p:pic>
      </p:grpSp>
      <p:sp>
        <p:nvSpPr>
          <p:cNvPr id="28" name="Rectangle 27"/>
          <p:cNvSpPr/>
          <p:nvPr/>
        </p:nvSpPr>
        <p:spPr>
          <a:xfrm>
            <a:off x="1828800" y="4648200"/>
            <a:ext cx="594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21" indent="-231721" eaLnBrk="0" hangingPunct="0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A </a:t>
            </a:r>
            <a:r>
              <a:rPr lang="en-US" dirty="0" smtClean="0">
                <a:solidFill>
                  <a:srgbClr val="FF3300"/>
                </a:solidFill>
                <a:latin typeface="Helvetica" pitchFamily="34" charset="0"/>
              </a:rPr>
              <a:t>relational database</a:t>
            </a: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 at the single observation level</a:t>
            </a:r>
          </a:p>
          <a:p>
            <a:pPr marL="231721" indent="-231721" eaLnBrk="0" hangingPunct="0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Metadata for </a:t>
            </a:r>
            <a:r>
              <a:rPr lang="en-US" dirty="0" smtClean="0">
                <a:solidFill>
                  <a:srgbClr val="FF3300"/>
                </a:solidFill>
                <a:latin typeface="Helvetica" pitchFamily="34" charset="0"/>
              </a:rPr>
              <a:t>unambiguous interpretation</a:t>
            </a:r>
          </a:p>
          <a:p>
            <a:pPr marL="231721" indent="-231721" eaLnBrk="0" hangingPunct="0"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Traceable heritage from </a:t>
            </a:r>
            <a:r>
              <a:rPr lang="en-US" dirty="0" smtClean="0">
                <a:solidFill>
                  <a:srgbClr val="FF3300"/>
                </a:solidFill>
                <a:latin typeface="Helvetica" pitchFamily="34" charset="0"/>
              </a:rPr>
              <a:t>raw</a:t>
            </a: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 measurements to </a:t>
            </a:r>
            <a:r>
              <a:rPr lang="en-US" dirty="0" smtClean="0">
                <a:solidFill>
                  <a:srgbClr val="FF3300"/>
                </a:solidFill>
                <a:latin typeface="Helvetica" pitchFamily="34" charset="0"/>
              </a:rPr>
              <a:t>usable</a:t>
            </a:r>
            <a:r>
              <a:rPr lang="en-US" dirty="0" smtClean="0">
                <a:solidFill>
                  <a:srgbClr val="000000"/>
                </a:solidFill>
                <a:latin typeface="Helvetica" pitchFamily="34" charset="0"/>
              </a:rPr>
              <a:t> information</a:t>
            </a:r>
          </a:p>
          <a:p>
            <a:pPr marL="231721" indent="-231721" eaLnBrk="0" hangingPunct="0"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  <a:latin typeface="Helvetica" pitchFamily="34" charset="0"/>
              </a:rPr>
              <a:t>Promote 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</a:rPr>
              <a:t>syntactic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</a:rPr>
              <a:t>semantic</a:t>
            </a:r>
            <a:r>
              <a:rPr lang="en-US" dirty="0" smtClean="0">
                <a:solidFill>
                  <a:prstClr val="black"/>
                </a:solidFill>
                <a:latin typeface="Helvetica" pitchFamily="34" charset="0"/>
              </a:rPr>
              <a:t> consistency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952" y="6324600"/>
            <a:ext cx="878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Horsburgh, J. S., D. G. Tarboton, D. R. Maidment, and I. Zaslavsky (2008), A </a:t>
            </a:r>
            <a:r>
              <a:rPr lang="en-US" sz="1200" dirty="0" smtClean="0"/>
              <a:t>relational model </a:t>
            </a:r>
            <a:r>
              <a:rPr lang="en-US" sz="1200" dirty="0"/>
              <a:t>for environmental and water resources data, </a:t>
            </a:r>
            <a:r>
              <a:rPr lang="en-US" sz="1200" i="1" dirty="0"/>
              <a:t>Water Resources Research</a:t>
            </a:r>
            <a:r>
              <a:rPr lang="en-US" sz="1200" dirty="0"/>
              <a:t>, </a:t>
            </a:r>
            <a:r>
              <a:rPr lang="en-US" sz="1200" dirty="0" smtClean="0"/>
              <a:t>44, W05406</a:t>
            </a:r>
            <a:r>
              <a:rPr lang="en-US" sz="1200" dirty="0"/>
              <a:t>, doi:10.1029/2007WR006392.</a:t>
            </a:r>
            <a:endParaRPr lang="en-US" sz="1200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98625"/>
            <a:ext cx="4038600" cy="4221163"/>
          </a:xfrm>
        </p:spPr>
        <p:txBody>
          <a:bodyPr/>
          <a:lstStyle/>
          <a:p>
            <a:pPr eaLnBrk="1" hangingPunct="1"/>
            <a:r>
              <a:rPr lang="en-US" sz="2400" smtClean="0"/>
              <a:t>Set of </a:t>
            </a:r>
            <a:r>
              <a:rPr lang="en-US" sz="2400" smtClean="0">
                <a:solidFill>
                  <a:srgbClr val="0066FF"/>
                </a:solidFill>
              </a:rPr>
              <a:t>query</a:t>
            </a:r>
            <a:r>
              <a:rPr lang="en-US" sz="2400" smtClean="0"/>
              <a:t> functions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98625"/>
            <a:ext cx="4495800" cy="4221163"/>
          </a:xfrm>
        </p:spPr>
        <p:txBody>
          <a:bodyPr/>
          <a:lstStyle/>
          <a:p>
            <a:pPr eaLnBrk="1" hangingPunct="1"/>
            <a:r>
              <a:rPr lang="en-US" sz="2400" smtClean="0"/>
              <a:t>Returns</a:t>
            </a:r>
            <a:r>
              <a:rPr lang="en-US" sz="1800" smtClean="0"/>
              <a:t> </a:t>
            </a:r>
            <a:r>
              <a:rPr lang="en-US" sz="2400" smtClean="0"/>
              <a:t>data</a:t>
            </a:r>
            <a:r>
              <a:rPr lang="en-US" sz="1800" smtClean="0"/>
              <a:t> </a:t>
            </a:r>
            <a:r>
              <a:rPr lang="en-US" sz="2400" smtClean="0"/>
              <a:t>in</a:t>
            </a:r>
            <a:r>
              <a:rPr lang="en-US" sz="1800" smtClean="0"/>
              <a:t> </a:t>
            </a:r>
            <a:r>
              <a:rPr lang="en-US" sz="2400" smtClean="0">
                <a:solidFill>
                  <a:srgbClr val="0066FF"/>
                </a:solidFill>
              </a:rPr>
              <a:t>WaterML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4" cstate="print"/>
          <a:srcRect b="12267"/>
          <a:stretch>
            <a:fillRect/>
          </a:stretch>
        </p:blipFill>
        <p:spPr bwMode="auto">
          <a:xfrm>
            <a:off x="4811713" y="2166938"/>
            <a:ext cx="3895725" cy="422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943" name="Rectangle 7"/>
          <p:cNvSpPr txBox="1">
            <a:spLocks noChangeArrowheads="1"/>
          </p:cNvSpPr>
          <p:nvPr/>
        </p:nvSpPr>
        <p:spPr bwMode="auto">
          <a:xfrm>
            <a:off x="458788" y="0"/>
            <a:ext cx="8228012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WaterML and WaterOneFlow</a:t>
            </a:r>
          </a:p>
        </p:txBody>
      </p:sp>
      <p:sp>
        <p:nvSpPr>
          <p:cNvPr id="39944" name="Text Box 33"/>
          <p:cNvSpPr txBox="1">
            <a:spLocks noChangeArrowheads="1"/>
          </p:cNvSpPr>
          <p:nvPr/>
        </p:nvSpPr>
        <p:spPr bwMode="auto">
          <a:xfrm>
            <a:off x="587375" y="719138"/>
            <a:ext cx="828675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66FF"/>
                </a:solidFill>
                <a:ea typeface="Arial Unicode MS" pitchFamily="34" charset="-128"/>
                <a:cs typeface="Arial Unicode MS" pitchFamily="34" charset="-128"/>
              </a:rPr>
              <a:t>WaterML</a:t>
            </a:r>
            <a:r>
              <a:rPr lang="en-US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is an XML language for communicating water data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66FF"/>
                </a:solidFill>
                <a:ea typeface="Arial Unicode MS" pitchFamily="34" charset="-128"/>
                <a:cs typeface="Arial Unicode MS" pitchFamily="34" charset="-128"/>
              </a:rPr>
              <a:t>WaterOneFlow</a:t>
            </a:r>
            <a:r>
              <a:rPr lang="en-US" sz="24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is a set of web services based on WaterML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69" b="31998"/>
          <a:stretch/>
        </p:blipFill>
        <p:spPr bwMode="auto">
          <a:xfrm>
            <a:off x="456479" y="2162607"/>
            <a:ext cx="4167187" cy="4238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886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52400"/>
            <a:ext cx="464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HydroCatalog</a:t>
            </a:r>
            <a:br>
              <a:rPr lang="en-US" dirty="0" smtClean="0"/>
            </a:br>
            <a:r>
              <a:rPr lang="en-US" sz="2700" dirty="0" smtClean="0">
                <a:solidFill>
                  <a:schemeClr val="tx2"/>
                </a:solidFill>
              </a:rPr>
              <a:t>http://hiscentral.cuahsi.org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38942" r="13854" b="12771"/>
          <a:stretch/>
        </p:blipFill>
        <p:spPr bwMode="auto">
          <a:xfrm>
            <a:off x="152400" y="3505200"/>
            <a:ext cx="3905470" cy="270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481723" cy="302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828842" cy="24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64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Catalog Database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6324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Hydrologic Concept Ontology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7005" y="635191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Discovery Web Services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137072">
            <a:off x="3333541" y="3048000"/>
            <a:ext cx="1600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28600" y="1955299"/>
            <a:ext cx="3505200" cy="2540501"/>
            <a:chOff x="474158" y="2538998"/>
            <a:chExt cx="3505200" cy="2540501"/>
          </a:xfrm>
        </p:grpSpPr>
        <p:sp>
          <p:nvSpPr>
            <p:cNvPr id="6" name="Oval 5"/>
            <p:cNvSpPr/>
            <p:nvPr/>
          </p:nvSpPr>
          <p:spPr>
            <a:xfrm>
              <a:off x="1219200" y="2538998"/>
              <a:ext cx="962135" cy="119480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474158" y="3048000"/>
              <a:ext cx="745042" cy="20314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81335" y="2971800"/>
              <a:ext cx="1798023" cy="18093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53000" y="13716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Service registry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Metadata harvester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Catalog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Semantic tagging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 discovery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7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811</Words>
  <Application>Microsoft Office PowerPoint</Application>
  <PresentationFormat>On-screen Show (4:3)</PresentationFormat>
  <Paragraphs>187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Advancing an Information Model for Environmental Observations</vt:lpstr>
      <vt:lpstr>The Original Problem Combining Similar Data from Disparate Sources</vt:lpstr>
      <vt:lpstr>CUAHSI Hydrologic Information System A Services Oriented Architecture for Sharing Hydrologic Observations</vt:lpstr>
      <vt:lpstr>Point Observations-Network Information Model</vt:lpstr>
      <vt:lpstr>Data Values – Indexed by “What-Where-When”</vt:lpstr>
      <vt:lpstr>Data Series – Time Series of Data Values</vt:lpstr>
      <vt:lpstr>Observations Data Model (ODM)</vt:lpstr>
      <vt:lpstr>PowerPoint Presentation</vt:lpstr>
      <vt:lpstr>HydroCatalog http://hiscentral.cuahsi.org</vt:lpstr>
      <vt:lpstr>Thematic keyword search</vt:lpstr>
      <vt:lpstr>A Common Information Model  Has Enabled</vt:lpstr>
      <vt:lpstr>Limitations</vt:lpstr>
      <vt:lpstr>Critical Zone Research</vt:lpstr>
      <vt:lpstr>Coupled Human/Natural Systems</vt:lpstr>
      <vt:lpstr>A More Flexible Information Model for Observations</vt:lpstr>
      <vt:lpstr>International Standardization of WaterML</vt:lpstr>
      <vt:lpstr>ODM 2.0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Jeffery S. Horsburgh</dc:creator>
  <cp:lastModifiedBy>speaker</cp:lastModifiedBy>
  <cp:revision>56</cp:revision>
  <dcterms:created xsi:type="dcterms:W3CDTF">2011-12-05T18:37:42Z</dcterms:created>
  <dcterms:modified xsi:type="dcterms:W3CDTF">2011-12-06T19:32:48Z</dcterms:modified>
</cp:coreProperties>
</file>