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57" r:id="rId4"/>
    <p:sldId id="259" r:id="rId5"/>
    <p:sldId id="260" r:id="rId6"/>
    <p:sldId id="258" r:id="rId7"/>
    <p:sldId id="261" r:id="rId8"/>
    <p:sldId id="262" r:id="rId9"/>
    <p:sldId id="263" r:id="rId10"/>
    <p:sldId id="264" r:id="rId11"/>
    <p:sldId id="265" r:id="rId12"/>
    <p:sldId id="267" r:id="rId13"/>
    <p:sldId id="266" r:id="rId14"/>
    <p:sldId id="268" r:id="rId15"/>
    <p:sldId id="26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5" autoAdjust="0"/>
    <p:restoredTop sz="94684" autoAdjust="0"/>
  </p:normalViewPr>
  <p:slideViewPr>
    <p:cSldViewPr>
      <p:cViewPr varScale="1">
        <p:scale>
          <a:sx n="63" d="100"/>
          <a:sy n="63" d="100"/>
        </p:scale>
        <p:origin x="-108" y="-246"/>
      </p:cViewPr>
      <p:guideLst>
        <p:guide orient="horz" pos="2160"/>
        <p:guide pos="2880"/>
      </p:guideLst>
    </p:cSldViewPr>
  </p:slideViewPr>
  <p:outlineViewPr>
    <p:cViewPr>
      <p:scale>
        <a:sx n="33" d="100"/>
        <a:sy n="33" d="100"/>
      </p:scale>
      <p:origin x="0" y="83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0B7AA05-A322-4AD1-B836-D6BE322AEF80}" type="datetimeFigureOut">
              <a:rPr lang="en-US" smtClean="0"/>
              <a:t>6/13/2013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21276F-F61E-4351-96F3-7BA3E37B1280}" type="slidenum">
              <a:rPr lang="en-US" smtClean="0"/>
              <a:t>‹#›</a:t>
            </a:fld>
            <a:endParaRPr lang="en-US"/>
          </a:p>
        </p:txBody>
      </p:sp>
    </p:spTree>
    <p:extLst>
      <p:ext uri="{BB962C8B-B14F-4D97-AF65-F5344CB8AC3E}">
        <p14:creationId xmlns:p14="http://schemas.microsoft.com/office/powerpoint/2010/main" val="2945350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B7AA05-A322-4AD1-B836-D6BE322AEF80}" type="datetimeFigureOut">
              <a:rPr lang="en-US" smtClean="0"/>
              <a:t>6/13/2013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21276F-F61E-4351-96F3-7BA3E37B1280}" type="slidenum">
              <a:rPr lang="en-US" smtClean="0"/>
              <a:t>‹#›</a:t>
            </a:fld>
            <a:endParaRPr lang="en-US"/>
          </a:p>
        </p:txBody>
      </p:sp>
    </p:spTree>
    <p:extLst>
      <p:ext uri="{BB962C8B-B14F-4D97-AF65-F5344CB8AC3E}">
        <p14:creationId xmlns:p14="http://schemas.microsoft.com/office/powerpoint/2010/main" val="3323511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B7AA05-A322-4AD1-B836-D6BE322AEF80}" type="datetimeFigureOut">
              <a:rPr lang="en-US" smtClean="0"/>
              <a:t>6/13/2013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21276F-F61E-4351-96F3-7BA3E37B1280}" type="slidenum">
              <a:rPr lang="en-US" smtClean="0"/>
              <a:t>‹#›</a:t>
            </a:fld>
            <a:endParaRPr lang="en-US"/>
          </a:p>
        </p:txBody>
      </p:sp>
    </p:spTree>
    <p:extLst>
      <p:ext uri="{BB962C8B-B14F-4D97-AF65-F5344CB8AC3E}">
        <p14:creationId xmlns:p14="http://schemas.microsoft.com/office/powerpoint/2010/main" val="387994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B7AA05-A322-4AD1-B836-D6BE322AEF80}" type="datetimeFigureOut">
              <a:rPr lang="en-US" smtClean="0"/>
              <a:t>6/13/2013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21276F-F61E-4351-96F3-7BA3E37B1280}" type="slidenum">
              <a:rPr lang="en-US" smtClean="0"/>
              <a:t>‹#›</a:t>
            </a:fld>
            <a:endParaRPr lang="en-US"/>
          </a:p>
        </p:txBody>
      </p:sp>
    </p:spTree>
    <p:extLst>
      <p:ext uri="{BB962C8B-B14F-4D97-AF65-F5344CB8AC3E}">
        <p14:creationId xmlns:p14="http://schemas.microsoft.com/office/powerpoint/2010/main" val="721991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B7AA05-A322-4AD1-B836-D6BE322AEF80}" type="datetimeFigureOut">
              <a:rPr lang="en-US" smtClean="0"/>
              <a:t>6/13/2013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21276F-F61E-4351-96F3-7BA3E37B1280}" type="slidenum">
              <a:rPr lang="en-US" smtClean="0"/>
              <a:t>‹#›</a:t>
            </a:fld>
            <a:endParaRPr lang="en-US"/>
          </a:p>
        </p:txBody>
      </p:sp>
    </p:spTree>
    <p:extLst>
      <p:ext uri="{BB962C8B-B14F-4D97-AF65-F5344CB8AC3E}">
        <p14:creationId xmlns:p14="http://schemas.microsoft.com/office/powerpoint/2010/main" val="3247190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0B7AA05-A322-4AD1-B836-D6BE322AEF80}" type="datetimeFigureOut">
              <a:rPr lang="en-US" smtClean="0"/>
              <a:t>6/13/2013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21276F-F61E-4351-96F3-7BA3E37B1280}" type="slidenum">
              <a:rPr lang="en-US" smtClean="0"/>
              <a:t>‹#›</a:t>
            </a:fld>
            <a:endParaRPr lang="en-US"/>
          </a:p>
        </p:txBody>
      </p:sp>
    </p:spTree>
    <p:extLst>
      <p:ext uri="{BB962C8B-B14F-4D97-AF65-F5344CB8AC3E}">
        <p14:creationId xmlns:p14="http://schemas.microsoft.com/office/powerpoint/2010/main" val="1423050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0B7AA05-A322-4AD1-B836-D6BE322AEF80}" type="datetimeFigureOut">
              <a:rPr lang="en-US" smtClean="0"/>
              <a:t>6/13/2013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21276F-F61E-4351-96F3-7BA3E37B1280}" type="slidenum">
              <a:rPr lang="en-US" smtClean="0"/>
              <a:t>‹#›</a:t>
            </a:fld>
            <a:endParaRPr lang="en-US"/>
          </a:p>
        </p:txBody>
      </p:sp>
    </p:spTree>
    <p:extLst>
      <p:ext uri="{BB962C8B-B14F-4D97-AF65-F5344CB8AC3E}">
        <p14:creationId xmlns:p14="http://schemas.microsoft.com/office/powerpoint/2010/main" val="511963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0B7AA05-A322-4AD1-B836-D6BE322AEF80}" type="datetimeFigureOut">
              <a:rPr lang="en-US" smtClean="0"/>
              <a:t>6/13/2013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21276F-F61E-4351-96F3-7BA3E37B1280}" type="slidenum">
              <a:rPr lang="en-US" smtClean="0"/>
              <a:t>‹#›</a:t>
            </a:fld>
            <a:endParaRPr lang="en-US"/>
          </a:p>
        </p:txBody>
      </p:sp>
    </p:spTree>
    <p:extLst>
      <p:ext uri="{BB962C8B-B14F-4D97-AF65-F5344CB8AC3E}">
        <p14:creationId xmlns:p14="http://schemas.microsoft.com/office/powerpoint/2010/main" val="2684014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B7AA05-A322-4AD1-B836-D6BE322AEF80}" type="datetimeFigureOut">
              <a:rPr lang="en-US" smtClean="0"/>
              <a:t>6/13/2013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21276F-F61E-4351-96F3-7BA3E37B1280}" type="slidenum">
              <a:rPr lang="en-US" smtClean="0"/>
              <a:t>‹#›</a:t>
            </a:fld>
            <a:endParaRPr lang="en-US"/>
          </a:p>
        </p:txBody>
      </p:sp>
    </p:spTree>
    <p:extLst>
      <p:ext uri="{BB962C8B-B14F-4D97-AF65-F5344CB8AC3E}">
        <p14:creationId xmlns:p14="http://schemas.microsoft.com/office/powerpoint/2010/main" val="3273128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B7AA05-A322-4AD1-B836-D6BE322AEF80}" type="datetimeFigureOut">
              <a:rPr lang="en-US" smtClean="0"/>
              <a:t>6/13/2013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21276F-F61E-4351-96F3-7BA3E37B1280}" type="slidenum">
              <a:rPr lang="en-US" smtClean="0"/>
              <a:t>‹#›</a:t>
            </a:fld>
            <a:endParaRPr lang="en-US"/>
          </a:p>
        </p:txBody>
      </p:sp>
    </p:spTree>
    <p:extLst>
      <p:ext uri="{BB962C8B-B14F-4D97-AF65-F5344CB8AC3E}">
        <p14:creationId xmlns:p14="http://schemas.microsoft.com/office/powerpoint/2010/main" val="3862482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B7AA05-A322-4AD1-B836-D6BE322AEF80}" type="datetimeFigureOut">
              <a:rPr lang="en-US" smtClean="0"/>
              <a:t>6/13/2013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21276F-F61E-4351-96F3-7BA3E37B1280}" type="slidenum">
              <a:rPr lang="en-US" smtClean="0"/>
              <a:t>‹#›</a:t>
            </a:fld>
            <a:endParaRPr lang="en-US"/>
          </a:p>
        </p:txBody>
      </p:sp>
    </p:spTree>
    <p:extLst>
      <p:ext uri="{BB962C8B-B14F-4D97-AF65-F5344CB8AC3E}">
        <p14:creationId xmlns:p14="http://schemas.microsoft.com/office/powerpoint/2010/main" val="2997442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B7AA05-A322-4AD1-B836-D6BE322AEF80}"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21276F-F61E-4351-96F3-7BA3E37B1280}" type="slidenum">
              <a:rPr lang="en-US" smtClean="0"/>
              <a:t>‹#›</a:t>
            </a:fld>
            <a:endParaRPr lang="en-US"/>
          </a:p>
        </p:txBody>
      </p:sp>
    </p:spTree>
    <p:extLst>
      <p:ext uri="{BB962C8B-B14F-4D97-AF65-F5344CB8AC3E}">
        <p14:creationId xmlns:p14="http://schemas.microsoft.com/office/powerpoint/2010/main" val="17362799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mail-archive.com/dri-devel@lists.sourceforge.net/msg39091.html" TargetMode="External"/><Relationship Id="rId2" Type="http://schemas.openxmlformats.org/officeDocument/2006/relationships/hyperlink" Target="http://matplotlib.org/devel/gitwash/development_workflow.htm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CUAHSI/wdc-hiscentral.git" TargetMode="External"/><Relationship Id="rId2" Type="http://schemas.openxmlformats.org/officeDocument/2006/relationships/hyperlink" Target="http://git-scm.com/download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CUAHSI/wdc-hiscentral.gi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Git</a:t>
            </a:r>
            <a:r>
              <a:rPr lang="en-US" dirty="0" smtClean="0"/>
              <a:t> and </a:t>
            </a:r>
            <a:r>
              <a:rPr lang="en-US" dirty="0" err="1" smtClean="0"/>
              <a:t>Github</a:t>
            </a:r>
            <a:r>
              <a:rPr lang="en-US" dirty="0" smtClean="0"/>
              <a:t> by Command</a:t>
            </a:r>
            <a:endParaRPr lang="en-US" dirty="0"/>
          </a:p>
        </p:txBody>
      </p:sp>
      <p:sp>
        <p:nvSpPr>
          <p:cNvPr id="3" name="Subtitle 2"/>
          <p:cNvSpPr>
            <a:spLocks noGrp="1"/>
          </p:cNvSpPr>
          <p:nvPr>
            <p:ph type="subTitle" idx="1"/>
          </p:nvPr>
        </p:nvSpPr>
        <p:spPr>
          <a:xfrm>
            <a:off x="1371600" y="3886200"/>
            <a:ext cx="6400800" cy="1295400"/>
          </a:xfrm>
        </p:spPr>
        <p:txBody>
          <a:bodyPr>
            <a:normAutofit fontScale="92500" lnSpcReduction="20000"/>
          </a:bodyPr>
          <a:lstStyle/>
          <a:p>
            <a:r>
              <a:rPr lang="en-US" dirty="0" smtClean="0"/>
              <a:t>How Alex uses </a:t>
            </a:r>
            <a:r>
              <a:rPr lang="en-US" dirty="0" err="1" smtClean="0"/>
              <a:t>git</a:t>
            </a:r>
            <a:r>
              <a:rPr lang="en-US" dirty="0" smtClean="0"/>
              <a:t> with small teams of other people</a:t>
            </a:r>
          </a:p>
          <a:p>
            <a:r>
              <a:rPr lang="en-US" dirty="0" smtClean="0"/>
              <a:t>(there are many other ways)</a:t>
            </a:r>
          </a:p>
          <a:p>
            <a:endParaRPr lang="en-US" dirty="0"/>
          </a:p>
        </p:txBody>
      </p:sp>
      <p:sp>
        <p:nvSpPr>
          <p:cNvPr id="6" name="TextBox 5"/>
          <p:cNvSpPr txBox="1"/>
          <p:nvPr/>
        </p:nvSpPr>
        <p:spPr>
          <a:xfrm>
            <a:off x="533400" y="5410200"/>
            <a:ext cx="8386335" cy="1200329"/>
          </a:xfrm>
          <a:prstGeom prst="rect">
            <a:avLst/>
          </a:prstGeom>
          <a:noFill/>
        </p:spPr>
        <p:txBody>
          <a:bodyPr wrap="none" rtlCol="0">
            <a:spAutoFit/>
          </a:bodyPr>
          <a:lstStyle/>
          <a:p>
            <a:r>
              <a:rPr lang="en-US" dirty="0" smtClean="0"/>
              <a:t>Major Sources:</a:t>
            </a:r>
          </a:p>
          <a:p>
            <a:pPr marL="285750" indent="-285750">
              <a:buFont typeface="Arial" pitchFamily="34" charset="0"/>
              <a:buChar char="•"/>
            </a:pPr>
            <a:r>
              <a:rPr lang="en-US" dirty="0" err="1" smtClean="0"/>
              <a:t>Matplotlib</a:t>
            </a:r>
            <a:r>
              <a:rPr lang="en-US" dirty="0" smtClean="0"/>
              <a:t>: </a:t>
            </a:r>
            <a:r>
              <a:rPr lang="en-US" dirty="0" smtClean="0">
                <a:hlinkClick r:id="rId2"/>
              </a:rPr>
              <a:t>http://matplotlib.org/devel/gitwash/development_workflow.html</a:t>
            </a:r>
            <a:endParaRPr lang="en-US" dirty="0" smtClean="0"/>
          </a:p>
          <a:p>
            <a:pPr marL="285750" indent="-285750">
              <a:buFont typeface="Arial" pitchFamily="34" charset="0"/>
              <a:buChar char="•"/>
            </a:pPr>
            <a:r>
              <a:rPr lang="en-US" dirty="0" smtClean="0"/>
              <a:t>Linux: </a:t>
            </a:r>
            <a:r>
              <a:rPr lang="en-US" dirty="0" smtClean="0">
                <a:hlinkClick r:id="rId3"/>
              </a:rPr>
              <a:t>http://www.mail-archive.com/dri-devel@lists.sourceforge.net/msg39091.html</a:t>
            </a:r>
            <a:endParaRPr lang="en-US" dirty="0" smtClean="0"/>
          </a:p>
          <a:p>
            <a:pPr marL="285750" indent="-285750">
              <a:buFont typeface="Arial" pitchFamily="34" charset="0"/>
              <a:buChar char="•"/>
            </a:pPr>
            <a:endParaRPr lang="en-US" dirty="0"/>
          </a:p>
        </p:txBody>
      </p:sp>
    </p:spTree>
    <p:extLst>
      <p:ext uri="{BB962C8B-B14F-4D97-AF65-F5344CB8AC3E}">
        <p14:creationId xmlns:p14="http://schemas.microsoft.com/office/powerpoint/2010/main" val="31357416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Now, change your shortcut to work with the cloned directory</a:t>
            </a:r>
            <a:endParaRPr lang="en-US" dirty="0"/>
          </a:p>
        </p:txBody>
      </p:sp>
      <p:sp>
        <p:nvSpPr>
          <p:cNvPr id="3" name="Content Placeholder 2"/>
          <p:cNvSpPr>
            <a:spLocks noGrp="1"/>
          </p:cNvSpPr>
          <p:nvPr>
            <p:ph idx="1"/>
          </p:nvPr>
        </p:nvSpPr>
        <p:spPr>
          <a:xfrm>
            <a:off x="457200" y="1600201"/>
            <a:ext cx="8229600" cy="2819400"/>
          </a:xfrm>
        </p:spPr>
        <p:txBody>
          <a:bodyPr/>
          <a:lstStyle/>
          <a:p>
            <a:r>
              <a:rPr lang="en-US" dirty="0" smtClean="0"/>
              <a:t>Close the </a:t>
            </a:r>
            <a:r>
              <a:rPr lang="en-US" dirty="0" err="1" smtClean="0"/>
              <a:t>git</a:t>
            </a:r>
            <a:r>
              <a:rPr lang="en-US" dirty="0" smtClean="0"/>
              <a:t> terminal</a:t>
            </a:r>
          </a:p>
          <a:p>
            <a:r>
              <a:rPr lang="en-US" dirty="0" smtClean="0"/>
              <a:t>Right-click on shortcut =&gt; Properties =&gt; Enter the path of the just-created cloned directory into the Start in: line.</a:t>
            </a:r>
          </a:p>
          <a:p>
            <a:r>
              <a:rPr lang="en-US" dirty="0" smtClean="0"/>
              <a:t>You’re now ready to do work!</a:t>
            </a:r>
          </a:p>
          <a:p>
            <a:endParaRPr lang="en-US" dirty="0"/>
          </a:p>
        </p:txBody>
      </p:sp>
    </p:spTree>
    <p:extLst>
      <p:ext uri="{BB962C8B-B14F-4D97-AF65-F5344CB8AC3E}">
        <p14:creationId xmlns:p14="http://schemas.microsoft.com/office/powerpoint/2010/main" val="40815656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25" y="1600200"/>
            <a:ext cx="8667750" cy="5124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p:cNvCxnSpPr/>
          <p:nvPr/>
        </p:nvCxnSpPr>
        <p:spPr>
          <a:xfrm flipH="1">
            <a:off x="1447800" y="533400"/>
            <a:ext cx="990600" cy="34290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6" name="Straight Arrow Connector 5"/>
          <p:cNvCxnSpPr/>
          <p:nvPr/>
        </p:nvCxnSpPr>
        <p:spPr>
          <a:xfrm>
            <a:off x="2667000" y="914399"/>
            <a:ext cx="2362200" cy="11430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7" name="TextBox 6"/>
          <p:cNvSpPr txBox="1"/>
          <p:nvPr/>
        </p:nvSpPr>
        <p:spPr>
          <a:xfrm>
            <a:off x="2438400" y="56346"/>
            <a:ext cx="3886200" cy="138499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800" dirty="0" smtClean="0"/>
              <a:t>Set the Start in: property to the top-level folder of the cloned </a:t>
            </a:r>
            <a:r>
              <a:rPr lang="en-US" sz="2800" dirty="0" err="1" smtClean="0"/>
              <a:t>git</a:t>
            </a:r>
            <a:r>
              <a:rPr lang="en-US" sz="2800" dirty="0" smtClean="0"/>
              <a:t> repository</a:t>
            </a:r>
            <a:endParaRPr lang="en-US" sz="2800" dirty="0"/>
          </a:p>
        </p:txBody>
      </p:sp>
    </p:spTree>
    <p:extLst>
      <p:ext uri="{BB962C8B-B14F-4D97-AF65-F5344CB8AC3E}">
        <p14:creationId xmlns:p14="http://schemas.microsoft.com/office/powerpoint/2010/main" val="14567232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71800"/>
            <a:ext cx="8229600" cy="1143000"/>
          </a:xfrm>
        </p:spPr>
        <p:txBody>
          <a:bodyPr/>
          <a:lstStyle/>
          <a:p>
            <a:r>
              <a:rPr lang="en-US" dirty="0" smtClean="0"/>
              <a:t>Actually doing work with </a:t>
            </a:r>
            <a:r>
              <a:rPr lang="en-US" dirty="0" err="1" smtClean="0"/>
              <a:t>git</a:t>
            </a:r>
            <a:endParaRPr lang="en-US" dirty="0"/>
          </a:p>
        </p:txBody>
      </p:sp>
    </p:spTree>
    <p:extLst>
      <p:ext uri="{BB962C8B-B14F-4D97-AF65-F5344CB8AC3E}">
        <p14:creationId xmlns:p14="http://schemas.microsoft.com/office/powerpoint/2010/main" val="41791681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Doing work</a:t>
            </a:r>
            <a:endParaRPr lang="en-US" dirty="0"/>
          </a:p>
        </p:txBody>
      </p:sp>
      <p:sp>
        <p:nvSpPr>
          <p:cNvPr id="3" name="Content Placeholder 2"/>
          <p:cNvSpPr>
            <a:spLocks noGrp="1"/>
          </p:cNvSpPr>
          <p:nvPr>
            <p:ph idx="1"/>
          </p:nvPr>
        </p:nvSpPr>
        <p:spPr>
          <a:xfrm>
            <a:off x="457200" y="1295400"/>
            <a:ext cx="8229600" cy="4830763"/>
          </a:xfrm>
        </p:spPr>
        <p:txBody>
          <a:bodyPr>
            <a:normAutofit fontScale="77500" lnSpcReduction="20000"/>
          </a:bodyPr>
          <a:lstStyle/>
          <a:p>
            <a:pPr marL="514350" indent="-514350">
              <a:buFont typeface="+mj-lt"/>
              <a:buAutoNum type="arabicPeriod"/>
            </a:pPr>
            <a:r>
              <a:rPr lang="en-US" dirty="0" smtClean="0"/>
              <a:t>Update your local repository with the latest version of the remote:</a:t>
            </a:r>
          </a:p>
          <a:p>
            <a:pPr marL="914400" lvl="1" indent="-514350">
              <a:buFont typeface="+mj-lt"/>
              <a:buAutoNum type="arabicPeriod"/>
            </a:pPr>
            <a:r>
              <a:rPr lang="en-US" dirty="0" err="1" smtClean="0"/>
              <a:t>git</a:t>
            </a:r>
            <a:r>
              <a:rPr lang="en-US" dirty="0" smtClean="0"/>
              <a:t> pull origin master</a:t>
            </a:r>
          </a:p>
          <a:p>
            <a:pPr marL="514350" indent="-514350">
              <a:buFont typeface="+mj-lt"/>
              <a:buAutoNum type="arabicPeriod"/>
            </a:pPr>
            <a:r>
              <a:rPr lang="en-US" dirty="0" smtClean="0"/>
              <a:t>Create a feature branch to contain the changes you are going to make</a:t>
            </a:r>
          </a:p>
          <a:p>
            <a:pPr marL="914400" lvl="1" indent="-514350">
              <a:buFont typeface="+mj-lt"/>
              <a:buAutoNum type="arabicPeriod"/>
            </a:pPr>
            <a:r>
              <a:rPr lang="en-US" dirty="0" err="1" smtClean="0"/>
              <a:t>git</a:t>
            </a:r>
            <a:r>
              <a:rPr lang="en-US" dirty="0" smtClean="0"/>
              <a:t> checkout -b </a:t>
            </a:r>
            <a:r>
              <a:rPr lang="en-US" dirty="0" err="1" smtClean="0"/>
              <a:t>nameOfFeatureBranch</a:t>
            </a:r>
            <a:endParaRPr lang="en-US" dirty="0" smtClean="0"/>
          </a:p>
          <a:p>
            <a:pPr marL="514350" indent="-514350">
              <a:buFont typeface="+mj-lt"/>
              <a:buAutoNum type="arabicPeriod"/>
            </a:pPr>
            <a:r>
              <a:rPr lang="en-US" dirty="0" smtClean="0"/>
              <a:t>Make some changes </a:t>
            </a:r>
          </a:p>
          <a:p>
            <a:pPr marL="914400" lvl="1" indent="-514350">
              <a:buFont typeface="+mj-lt"/>
              <a:buAutoNum type="arabicPeriod"/>
            </a:pPr>
            <a:r>
              <a:rPr lang="en-US" dirty="0" smtClean="0"/>
              <a:t>View changed files at any time: </a:t>
            </a:r>
            <a:r>
              <a:rPr lang="en-US" dirty="0" err="1" smtClean="0"/>
              <a:t>git</a:t>
            </a:r>
            <a:r>
              <a:rPr lang="en-US" dirty="0" smtClean="0"/>
              <a:t> status</a:t>
            </a:r>
          </a:p>
          <a:p>
            <a:pPr marL="514350" indent="-514350">
              <a:buFont typeface="+mj-lt"/>
              <a:buAutoNum type="arabicPeriod"/>
            </a:pPr>
            <a:r>
              <a:rPr lang="en-US" dirty="0" smtClean="0"/>
              <a:t>Add your changes to your local branch</a:t>
            </a:r>
          </a:p>
          <a:p>
            <a:pPr marL="914400" lvl="1" indent="-514350">
              <a:buFont typeface="+mj-lt"/>
              <a:buAutoNum type="arabicPeriod"/>
            </a:pPr>
            <a:r>
              <a:rPr lang="en-US" dirty="0" err="1" smtClean="0"/>
              <a:t>git</a:t>
            </a:r>
            <a:r>
              <a:rPr lang="en-US" dirty="0" smtClean="0"/>
              <a:t> add .</a:t>
            </a:r>
          </a:p>
          <a:p>
            <a:pPr marL="514350" indent="-514350">
              <a:buFont typeface="+mj-lt"/>
              <a:buAutoNum type="arabicPeriod"/>
            </a:pPr>
            <a:r>
              <a:rPr lang="en-US" dirty="0" smtClean="0"/>
              <a:t>Commit your changes to your local branch</a:t>
            </a:r>
          </a:p>
          <a:p>
            <a:pPr marL="914400" lvl="1" indent="-514350">
              <a:buFont typeface="+mj-lt"/>
              <a:buAutoNum type="arabicPeriod"/>
            </a:pPr>
            <a:r>
              <a:rPr lang="en-US" dirty="0" err="1" smtClean="0"/>
              <a:t>git</a:t>
            </a:r>
            <a:r>
              <a:rPr lang="en-US" dirty="0" smtClean="0"/>
              <a:t> commit –m “thoughtful but not overly verbose description of my changes”</a:t>
            </a:r>
          </a:p>
        </p:txBody>
      </p:sp>
    </p:spTree>
    <p:extLst>
      <p:ext uri="{BB962C8B-B14F-4D97-AF65-F5344CB8AC3E}">
        <p14:creationId xmlns:p14="http://schemas.microsoft.com/office/powerpoint/2010/main" val="28257675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Merging your work</a:t>
            </a:r>
            <a:endParaRPr lang="en-US" dirty="0"/>
          </a:p>
        </p:txBody>
      </p:sp>
      <p:sp>
        <p:nvSpPr>
          <p:cNvPr id="3" name="Content Placeholder 2"/>
          <p:cNvSpPr>
            <a:spLocks noGrp="1"/>
          </p:cNvSpPr>
          <p:nvPr>
            <p:ph idx="1"/>
          </p:nvPr>
        </p:nvSpPr>
        <p:spPr>
          <a:xfrm>
            <a:off x="457200" y="1295400"/>
            <a:ext cx="8229600" cy="5105400"/>
          </a:xfrm>
        </p:spPr>
        <p:txBody>
          <a:bodyPr>
            <a:normAutofit fontScale="62500" lnSpcReduction="20000"/>
          </a:bodyPr>
          <a:lstStyle/>
          <a:p>
            <a:pPr marL="514350" indent="-514350">
              <a:buFont typeface="+mj-lt"/>
              <a:buAutoNum type="arabicPeriod"/>
            </a:pPr>
            <a:r>
              <a:rPr lang="en-US" dirty="0" smtClean="0"/>
              <a:t>Switch to your local master</a:t>
            </a:r>
          </a:p>
          <a:p>
            <a:pPr marL="914400" lvl="1" indent="-514350">
              <a:buFont typeface="+mj-lt"/>
              <a:buAutoNum type="arabicPeriod"/>
            </a:pPr>
            <a:r>
              <a:rPr lang="en-US" dirty="0" err="1" smtClean="0"/>
              <a:t>git</a:t>
            </a:r>
            <a:r>
              <a:rPr lang="en-US" dirty="0" smtClean="0"/>
              <a:t> checkout master</a:t>
            </a:r>
          </a:p>
          <a:p>
            <a:pPr marL="514350" indent="-514350">
              <a:buFont typeface="+mj-lt"/>
              <a:buAutoNum type="arabicPeriod"/>
            </a:pPr>
            <a:r>
              <a:rPr lang="en-US" dirty="0" smtClean="0"/>
              <a:t>Pull latest changes from remote master</a:t>
            </a:r>
          </a:p>
          <a:p>
            <a:pPr marL="914400" lvl="1" indent="-514350">
              <a:buFont typeface="+mj-lt"/>
              <a:buAutoNum type="arabicPeriod"/>
            </a:pPr>
            <a:r>
              <a:rPr lang="en-US" dirty="0" err="1" smtClean="0"/>
              <a:t>git</a:t>
            </a:r>
            <a:r>
              <a:rPr lang="en-US" dirty="0" smtClean="0"/>
              <a:t> pull origin master</a:t>
            </a:r>
          </a:p>
          <a:p>
            <a:pPr marL="514350" indent="-514350">
              <a:buFont typeface="+mj-lt"/>
              <a:buAutoNum type="arabicPeriod"/>
            </a:pPr>
            <a:r>
              <a:rPr lang="en-US" dirty="0" smtClean="0"/>
              <a:t>Switch to your feature branch</a:t>
            </a:r>
          </a:p>
          <a:p>
            <a:pPr marL="914400" lvl="1" indent="-514350">
              <a:buFont typeface="+mj-lt"/>
              <a:buAutoNum type="arabicPeriod"/>
            </a:pPr>
            <a:r>
              <a:rPr lang="en-US" dirty="0" err="1" smtClean="0"/>
              <a:t>git</a:t>
            </a:r>
            <a:r>
              <a:rPr lang="en-US" dirty="0" smtClean="0"/>
              <a:t> checkout </a:t>
            </a:r>
            <a:r>
              <a:rPr lang="en-US" dirty="0" err="1" smtClean="0"/>
              <a:t>myFeatureBranch</a:t>
            </a:r>
            <a:endParaRPr lang="en-US" dirty="0" smtClean="0"/>
          </a:p>
          <a:p>
            <a:pPr marL="514350" indent="-514350">
              <a:buFont typeface="+mj-lt"/>
              <a:buAutoNum type="arabicPeriod"/>
            </a:pPr>
            <a:r>
              <a:rPr lang="en-US" dirty="0" smtClean="0"/>
              <a:t>Merge local master with your feature branch (if there are conflicts, you will have to resolve them here in your feature branch)</a:t>
            </a:r>
          </a:p>
          <a:p>
            <a:pPr marL="914400" lvl="1" indent="-514350">
              <a:buFont typeface="+mj-lt"/>
              <a:buAutoNum type="arabicPeriod"/>
            </a:pPr>
            <a:r>
              <a:rPr lang="en-US" dirty="0" err="1" smtClean="0"/>
              <a:t>git</a:t>
            </a:r>
            <a:r>
              <a:rPr lang="en-US" dirty="0" smtClean="0"/>
              <a:t> merge master</a:t>
            </a:r>
          </a:p>
          <a:p>
            <a:pPr marL="514350" indent="-514350">
              <a:buFont typeface="+mj-lt"/>
              <a:buAutoNum type="arabicPeriod"/>
            </a:pPr>
            <a:r>
              <a:rPr lang="en-US" dirty="0" smtClean="0"/>
              <a:t>Switch to your local master</a:t>
            </a:r>
          </a:p>
          <a:p>
            <a:pPr marL="914400" lvl="1" indent="-514350">
              <a:buFont typeface="+mj-lt"/>
              <a:buAutoNum type="arabicPeriod"/>
            </a:pPr>
            <a:r>
              <a:rPr lang="en-US" dirty="0" err="1" smtClean="0"/>
              <a:t>git</a:t>
            </a:r>
            <a:r>
              <a:rPr lang="en-US" dirty="0" smtClean="0"/>
              <a:t> checkout master</a:t>
            </a:r>
          </a:p>
          <a:p>
            <a:pPr marL="514350" indent="-514350">
              <a:buFont typeface="+mj-lt"/>
              <a:buAutoNum type="arabicPeriod"/>
            </a:pPr>
            <a:r>
              <a:rPr lang="en-US" dirty="0" smtClean="0"/>
              <a:t>Merge your feature branch with your local master (all conflicts should have already been resolved, see 4, which keeps your master branch history clean and more easily merged with the remote)</a:t>
            </a:r>
          </a:p>
          <a:p>
            <a:pPr marL="914400" lvl="1" indent="-514350">
              <a:buFont typeface="+mj-lt"/>
              <a:buAutoNum type="arabicPeriod"/>
            </a:pPr>
            <a:r>
              <a:rPr lang="en-US" dirty="0" err="1" smtClean="0"/>
              <a:t>git</a:t>
            </a:r>
            <a:r>
              <a:rPr lang="en-US" dirty="0" smtClean="0"/>
              <a:t> merge </a:t>
            </a:r>
            <a:r>
              <a:rPr lang="en-US" dirty="0" err="1" smtClean="0"/>
              <a:t>myFeatureBranch</a:t>
            </a:r>
            <a:endParaRPr lang="en-US" dirty="0" smtClean="0"/>
          </a:p>
          <a:p>
            <a:pPr marL="514350" indent="-514350">
              <a:buFont typeface="+mj-lt"/>
              <a:buAutoNum type="arabicPeriod"/>
            </a:pPr>
            <a:r>
              <a:rPr lang="en-US" dirty="0" smtClean="0"/>
              <a:t>Push your local master to the remote master</a:t>
            </a:r>
          </a:p>
          <a:p>
            <a:pPr marL="914400" lvl="1" indent="-514350">
              <a:buFont typeface="+mj-lt"/>
              <a:buAutoNum type="arabicPeriod"/>
            </a:pPr>
            <a:r>
              <a:rPr lang="en-US" dirty="0" err="1" smtClean="0"/>
              <a:t>git</a:t>
            </a:r>
            <a:r>
              <a:rPr lang="en-US" dirty="0" smtClean="0"/>
              <a:t> push origin master</a:t>
            </a:r>
            <a:endParaRPr lang="en-US" dirty="0"/>
          </a:p>
        </p:txBody>
      </p:sp>
    </p:spTree>
    <p:extLst>
      <p:ext uri="{BB962C8B-B14F-4D97-AF65-F5344CB8AC3E}">
        <p14:creationId xmlns:p14="http://schemas.microsoft.com/office/powerpoint/2010/main" val="3104108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useful </a:t>
            </a:r>
            <a:r>
              <a:rPr lang="en-US" dirty="0" err="1" smtClean="0"/>
              <a:t>git</a:t>
            </a:r>
            <a:r>
              <a:rPr lang="en-US" dirty="0" smtClean="0"/>
              <a:t> terms</a:t>
            </a:r>
            <a:endParaRPr lang="en-US" dirty="0"/>
          </a:p>
        </p:txBody>
      </p:sp>
      <p:sp>
        <p:nvSpPr>
          <p:cNvPr id="3" name="Content Placeholder 2"/>
          <p:cNvSpPr>
            <a:spLocks noGrp="1"/>
          </p:cNvSpPr>
          <p:nvPr>
            <p:ph idx="1"/>
          </p:nvPr>
        </p:nvSpPr>
        <p:spPr/>
        <p:txBody>
          <a:bodyPr/>
          <a:lstStyle/>
          <a:p>
            <a:r>
              <a:rPr lang="en-US" dirty="0" smtClean="0"/>
              <a:t>Figure out what branches  you have</a:t>
            </a:r>
          </a:p>
          <a:p>
            <a:pPr lvl="1"/>
            <a:r>
              <a:rPr lang="en-US" dirty="0" err="1" smtClean="0"/>
              <a:t>git</a:t>
            </a:r>
            <a:r>
              <a:rPr lang="en-US" dirty="0" smtClean="0"/>
              <a:t> branch</a:t>
            </a:r>
          </a:p>
          <a:p>
            <a:r>
              <a:rPr lang="en-US" dirty="0" smtClean="0"/>
              <a:t>View visualization of merges of history</a:t>
            </a:r>
          </a:p>
          <a:p>
            <a:pPr lvl="1"/>
            <a:r>
              <a:rPr lang="en-US" dirty="0" err="1" smtClean="0"/>
              <a:t>gitk</a:t>
            </a:r>
            <a:endParaRPr lang="en-US" dirty="0" smtClean="0"/>
          </a:p>
          <a:p>
            <a:endParaRPr lang="en-US" dirty="0"/>
          </a:p>
        </p:txBody>
      </p:sp>
    </p:spTree>
    <p:extLst>
      <p:ext uri="{BB962C8B-B14F-4D97-AF65-F5344CB8AC3E}">
        <p14:creationId xmlns:p14="http://schemas.microsoft.com/office/powerpoint/2010/main" val="39352601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Roadmap</a:t>
            </a:r>
            <a:endParaRPr lang="en-US" dirty="0"/>
          </a:p>
        </p:txBody>
      </p:sp>
      <p:sp>
        <p:nvSpPr>
          <p:cNvPr id="3" name="Content Placeholder 2"/>
          <p:cNvSpPr>
            <a:spLocks noGrp="1"/>
          </p:cNvSpPr>
          <p:nvPr>
            <p:ph idx="1"/>
          </p:nvPr>
        </p:nvSpPr>
        <p:spPr/>
        <p:txBody>
          <a:bodyPr/>
          <a:lstStyle/>
          <a:p>
            <a:r>
              <a:rPr lang="en-US" dirty="0" smtClean="0"/>
              <a:t>Key </a:t>
            </a:r>
            <a:r>
              <a:rPr lang="en-US" dirty="0" err="1" smtClean="0"/>
              <a:t>git</a:t>
            </a:r>
            <a:r>
              <a:rPr lang="en-US" dirty="0" smtClean="0"/>
              <a:t> concepts</a:t>
            </a:r>
          </a:p>
          <a:p>
            <a:r>
              <a:rPr lang="en-US" dirty="0" smtClean="0"/>
              <a:t>Actually using </a:t>
            </a:r>
            <a:r>
              <a:rPr lang="en-US" dirty="0" err="1" smtClean="0"/>
              <a:t>git</a:t>
            </a:r>
            <a:r>
              <a:rPr lang="en-US" dirty="0" smtClean="0"/>
              <a:t> on Windows</a:t>
            </a:r>
          </a:p>
          <a:p>
            <a:r>
              <a:rPr lang="en-US" dirty="0" smtClean="0"/>
              <a:t>Actually doing work with </a:t>
            </a:r>
            <a:r>
              <a:rPr lang="en-US" dirty="0" err="1" smtClean="0"/>
              <a:t>git</a:t>
            </a:r>
            <a:r>
              <a:rPr lang="en-US" dirty="0" smtClean="0"/>
              <a:t> on a small team (one way)</a:t>
            </a:r>
            <a:endParaRPr lang="en-US" dirty="0"/>
          </a:p>
        </p:txBody>
      </p:sp>
    </p:spTree>
    <p:extLst>
      <p:ext uri="{BB962C8B-B14F-4D97-AF65-F5344CB8AC3E}">
        <p14:creationId xmlns:p14="http://schemas.microsoft.com/office/powerpoint/2010/main" val="598549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Key </a:t>
            </a:r>
            <a:r>
              <a:rPr lang="en-US" dirty="0" err="1" smtClean="0"/>
              <a:t>Git</a:t>
            </a:r>
            <a:r>
              <a:rPr lang="en-US" dirty="0" smtClean="0"/>
              <a:t> Concepts</a:t>
            </a:r>
            <a:endParaRPr lang="en-US" dirty="0"/>
          </a:p>
        </p:txBody>
      </p:sp>
      <p:sp>
        <p:nvSpPr>
          <p:cNvPr id="3" name="Content Placeholder 2"/>
          <p:cNvSpPr>
            <a:spLocks noGrp="1"/>
          </p:cNvSpPr>
          <p:nvPr>
            <p:ph idx="1"/>
          </p:nvPr>
        </p:nvSpPr>
        <p:spPr>
          <a:xfrm>
            <a:off x="457200" y="1066800"/>
            <a:ext cx="8229600" cy="5638800"/>
          </a:xfrm>
        </p:spPr>
        <p:txBody>
          <a:bodyPr>
            <a:normAutofit fontScale="70000" lnSpcReduction="20000"/>
          </a:bodyPr>
          <a:lstStyle/>
          <a:p>
            <a:r>
              <a:rPr lang="en-US" b="1" u="sng" dirty="0" smtClean="0"/>
              <a:t>Everyone</a:t>
            </a:r>
            <a:r>
              <a:rPr lang="en-US" dirty="0" smtClean="0"/>
              <a:t> has a full copy of </a:t>
            </a:r>
            <a:r>
              <a:rPr lang="en-US" b="1" u="sng" dirty="0" smtClean="0"/>
              <a:t>everything </a:t>
            </a:r>
            <a:r>
              <a:rPr lang="en-US" dirty="0" smtClean="0"/>
              <a:t>(nothing and nobody is special)</a:t>
            </a:r>
            <a:endParaRPr lang="en-US" b="1" u="sng" dirty="0" smtClean="0"/>
          </a:p>
          <a:p>
            <a:pPr lvl="1"/>
            <a:r>
              <a:rPr lang="en-US" dirty="0" smtClean="0"/>
              <a:t>This happens when you initialize your local repository by cloning a remote repository (almost always the remote is hosted on </a:t>
            </a:r>
            <a:r>
              <a:rPr lang="en-US" dirty="0" err="1" smtClean="0"/>
              <a:t>Github</a:t>
            </a:r>
            <a:r>
              <a:rPr lang="en-US" dirty="0" smtClean="0"/>
              <a:t>)</a:t>
            </a:r>
          </a:p>
          <a:p>
            <a:pPr lvl="1"/>
            <a:r>
              <a:rPr lang="en-US" dirty="0" smtClean="0"/>
              <a:t>(When you merge your work, your are merging changes, not files)</a:t>
            </a:r>
          </a:p>
          <a:p>
            <a:r>
              <a:rPr lang="en-US" dirty="0" smtClean="0"/>
              <a:t>Work is done on local feature branches. Feature branches are sets of changes you make when you work on a single scope of work.</a:t>
            </a:r>
          </a:p>
          <a:p>
            <a:r>
              <a:rPr lang="en-US" dirty="0" smtClean="0"/>
              <a:t>When you are finished with a scope of work, you must merge your feature branches back to the remote.</a:t>
            </a:r>
          </a:p>
          <a:p>
            <a:pPr lvl="1"/>
            <a:r>
              <a:rPr lang="en-US" dirty="0" smtClean="0"/>
              <a:t>This is where things get tricky, but if we do the feature branches right, it is manageable.</a:t>
            </a:r>
          </a:p>
          <a:p>
            <a:r>
              <a:rPr lang="en-US" dirty="0" smtClean="0"/>
              <a:t>A </a:t>
            </a:r>
            <a:r>
              <a:rPr lang="en-US" dirty="0" err="1" smtClean="0"/>
              <a:t>git</a:t>
            </a:r>
            <a:r>
              <a:rPr lang="en-US" dirty="0" smtClean="0"/>
              <a:t> “repository” aka “repo” is a folder in your </a:t>
            </a:r>
            <a:r>
              <a:rPr lang="en-US" dirty="0" err="1" smtClean="0"/>
              <a:t>filesystem</a:t>
            </a:r>
            <a:r>
              <a:rPr lang="en-US" dirty="0" smtClean="0"/>
              <a:t> and all of its subfolders.</a:t>
            </a:r>
          </a:p>
          <a:p>
            <a:r>
              <a:rPr lang="en-US" dirty="0" smtClean="0"/>
              <a:t>A </a:t>
            </a:r>
            <a:r>
              <a:rPr lang="en-US" dirty="0" err="1" smtClean="0"/>
              <a:t>git</a:t>
            </a:r>
            <a:r>
              <a:rPr lang="en-US" dirty="0" smtClean="0"/>
              <a:t> repo is also a hidden </a:t>
            </a:r>
            <a:r>
              <a:rPr lang="en-US" dirty="0" err="1" smtClean="0"/>
              <a:t>sqlite</a:t>
            </a:r>
            <a:r>
              <a:rPr lang="en-US" dirty="0" smtClean="0"/>
              <a:t> database which keeps a record of all of your branches, and a “.</a:t>
            </a:r>
            <a:r>
              <a:rPr lang="en-US" dirty="0" err="1" smtClean="0"/>
              <a:t>gitignore</a:t>
            </a:r>
            <a:r>
              <a:rPr lang="en-US" dirty="0" smtClean="0"/>
              <a:t>” file describing the file types to keep out of your branch histories.</a:t>
            </a:r>
          </a:p>
          <a:p>
            <a:r>
              <a:rPr lang="en-US" dirty="0" smtClean="0"/>
              <a:t>Each clone of a repo has its own history. Mess with your own history all you want, but mess with the remote’s history at your project’s peril.</a:t>
            </a:r>
          </a:p>
        </p:txBody>
      </p:sp>
    </p:spTree>
    <p:extLst>
      <p:ext uri="{BB962C8B-B14F-4D97-AF65-F5344CB8AC3E}">
        <p14:creationId xmlns:p14="http://schemas.microsoft.com/office/powerpoint/2010/main" val="27720154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71800"/>
            <a:ext cx="8229600" cy="1143000"/>
          </a:xfrm>
        </p:spPr>
        <p:txBody>
          <a:bodyPr/>
          <a:lstStyle/>
          <a:p>
            <a:r>
              <a:rPr lang="en-US" dirty="0" smtClean="0"/>
              <a:t>Actually using </a:t>
            </a:r>
            <a:r>
              <a:rPr lang="en-US" dirty="0" err="1" smtClean="0"/>
              <a:t>git</a:t>
            </a:r>
            <a:r>
              <a:rPr lang="en-US" dirty="0" smtClean="0"/>
              <a:t> on Windows</a:t>
            </a:r>
            <a:endParaRPr lang="en-US" dirty="0"/>
          </a:p>
        </p:txBody>
      </p:sp>
    </p:spTree>
    <p:extLst>
      <p:ext uri="{BB962C8B-B14F-4D97-AF65-F5344CB8AC3E}">
        <p14:creationId xmlns:p14="http://schemas.microsoft.com/office/powerpoint/2010/main" val="15342667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a:t>
            </a:r>
            <a:r>
              <a:rPr lang="en-US" dirty="0" err="1" smtClean="0"/>
              <a:t>Git</a:t>
            </a:r>
            <a:endParaRPr lang="en-US" dirty="0"/>
          </a:p>
        </p:txBody>
      </p:sp>
      <p:sp>
        <p:nvSpPr>
          <p:cNvPr id="3" name="Content Placeholder 2"/>
          <p:cNvSpPr>
            <a:spLocks noGrp="1"/>
          </p:cNvSpPr>
          <p:nvPr>
            <p:ph idx="1"/>
          </p:nvPr>
        </p:nvSpPr>
        <p:spPr/>
        <p:txBody>
          <a:bodyPr/>
          <a:lstStyle/>
          <a:p>
            <a:r>
              <a:rPr lang="en-US" dirty="0" smtClean="0">
                <a:hlinkClick r:id="rId2"/>
              </a:rPr>
              <a:t>http://git-scm.com/downloads</a:t>
            </a:r>
            <a:r>
              <a:rPr lang="en-US" dirty="0" smtClean="0"/>
              <a:t> =&gt; Download for Windows and follow instructions.</a:t>
            </a:r>
          </a:p>
          <a:p>
            <a:pPr lvl="1"/>
            <a:r>
              <a:rPr lang="en-US" dirty="0" smtClean="0"/>
              <a:t>Choose defaults for end-of-file behaviors when prompted during install.</a:t>
            </a:r>
          </a:p>
          <a:p>
            <a:r>
              <a:rPr lang="en-US" dirty="0" smtClean="0"/>
              <a:t>Get the URLs and permissions for each repository you want to work with </a:t>
            </a:r>
          </a:p>
          <a:p>
            <a:pPr lvl="1"/>
            <a:r>
              <a:rPr lang="en-US" dirty="0" smtClean="0"/>
              <a:t>(e.g. </a:t>
            </a:r>
            <a:r>
              <a:rPr lang="en-US" dirty="0" smtClean="0">
                <a:hlinkClick r:id="rId3"/>
              </a:rPr>
              <a:t>https://github.com/CUAHSI/wdc-hiscentral.git</a:t>
            </a:r>
            <a:r>
              <a:rPr lang="en-US" dirty="0" smtClean="0"/>
              <a:t>)</a:t>
            </a:r>
          </a:p>
          <a:p>
            <a:pPr marL="457200" lvl="1" indent="0">
              <a:buNone/>
            </a:pPr>
            <a:endParaRPr lang="en-US" dirty="0"/>
          </a:p>
        </p:txBody>
      </p:sp>
    </p:spTree>
    <p:extLst>
      <p:ext uri="{BB962C8B-B14F-4D97-AF65-F5344CB8AC3E}">
        <p14:creationId xmlns:p14="http://schemas.microsoft.com/office/powerpoint/2010/main" val="17835610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Make a shortcut to each </a:t>
            </a:r>
            <a:r>
              <a:rPr lang="en-US" dirty="0" err="1" smtClean="0"/>
              <a:t>Git</a:t>
            </a:r>
            <a:r>
              <a:rPr lang="en-US" dirty="0" smtClean="0"/>
              <a:t> repo on your desktop</a:t>
            </a:r>
            <a:endParaRPr lang="en-US" dirty="0"/>
          </a:p>
        </p:txBody>
      </p:sp>
      <p:sp>
        <p:nvSpPr>
          <p:cNvPr id="3" name="Content Placeholder 2"/>
          <p:cNvSpPr>
            <a:spLocks noGrp="1"/>
          </p:cNvSpPr>
          <p:nvPr>
            <p:ph idx="1"/>
          </p:nvPr>
        </p:nvSpPr>
        <p:spPr>
          <a:xfrm>
            <a:off x="457200" y="1600201"/>
            <a:ext cx="8153400" cy="4267200"/>
          </a:xfrm>
        </p:spPr>
        <p:txBody>
          <a:bodyPr>
            <a:normAutofit/>
          </a:bodyPr>
          <a:lstStyle/>
          <a:p>
            <a:r>
              <a:rPr lang="en-US" dirty="0" smtClean="0"/>
              <a:t>Shortcut target (default for Win32 systems): C:\Windows\SysWOW64\cmd.exe /c ""C:\Program Files (x86)\</a:t>
            </a:r>
            <a:r>
              <a:rPr lang="en-US" dirty="0" err="1" smtClean="0"/>
              <a:t>Git</a:t>
            </a:r>
            <a:r>
              <a:rPr lang="en-US" dirty="0" smtClean="0"/>
              <a:t>\bin\sh.exe" --login -</a:t>
            </a:r>
            <a:r>
              <a:rPr lang="en-US" dirty="0" err="1" smtClean="0"/>
              <a:t>i</a:t>
            </a:r>
            <a:r>
              <a:rPr lang="en-US" dirty="0" smtClean="0"/>
              <a:t>“</a:t>
            </a:r>
          </a:p>
          <a:p>
            <a:r>
              <a:rPr lang="en-US" dirty="0" smtClean="0"/>
              <a:t>Right-click shortcut, set “Start in” to the folder you want the </a:t>
            </a:r>
            <a:r>
              <a:rPr lang="en-US" dirty="0" err="1" smtClean="0"/>
              <a:t>git</a:t>
            </a:r>
            <a:r>
              <a:rPr lang="en-US" dirty="0" smtClean="0"/>
              <a:t> repo to be cloned to</a:t>
            </a:r>
          </a:p>
          <a:p>
            <a:pPr lvl="1"/>
            <a:r>
              <a:rPr lang="en-US" dirty="0" smtClean="0"/>
              <a:t>Cloning will create a directory in this folder with all of the items in the </a:t>
            </a:r>
            <a:r>
              <a:rPr lang="en-US" dirty="0" err="1" smtClean="0"/>
              <a:t>git</a:t>
            </a:r>
            <a:r>
              <a:rPr lang="en-US" dirty="0" smtClean="0"/>
              <a:t> repository</a:t>
            </a:r>
            <a:endParaRPr lang="en-US" dirty="0"/>
          </a:p>
        </p:txBody>
      </p:sp>
    </p:spTree>
    <p:extLst>
      <p:ext uri="{BB962C8B-B14F-4D97-AF65-F5344CB8AC3E}">
        <p14:creationId xmlns:p14="http://schemas.microsoft.com/office/powerpoint/2010/main" val="30397943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3999"/>
            <a:ext cx="6400800" cy="5127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Arrow Connector 6"/>
          <p:cNvCxnSpPr/>
          <p:nvPr/>
        </p:nvCxnSpPr>
        <p:spPr>
          <a:xfrm flipH="1">
            <a:off x="1676400" y="533400"/>
            <a:ext cx="762000" cy="12192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9" name="Straight Arrow Connector 8"/>
          <p:cNvCxnSpPr/>
          <p:nvPr/>
        </p:nvCxnSpPr>
        <p:spPr>
          <a:xfrm>
            <a:off x="2667000" y="914399"/>
            <a:ext cx="1905000" cy="228600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1" name="TextBox 10"/>
          <p:cNvSpPr txBox="1"/>
          <p:nvPr/>
        </p:nvSpPr>
        <p:spPr>
          <a:xfrm>
            <a:off x="2438400" y="56346"/>
            <a:ext cx="3886200" cy="95410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800" dirty="0" smtClean="0"/>
              <a:t>Repo will be cloned into this directory</a:t>
            </a:r>
            <a:endParaRPr lang="en-US" sz="2800" dirty="0"/>
          </a:p>
        </p:txBody>
      </p:sp>
    </p:spTree>
    <p:extLst>
      <p:ext uri="{BB962C8B-B14F-4D97-AF65-F5344CB8AC3E}">
        <p14:creationId xmlns:p14="http://schemas.microsoft.com/office/powerpoint/2010/main" val="24004865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Start the </a:t>
            </a:r>
            <a:r>
              <a:rPr lang="en-US" dirty="0" err="1" smtClean="0"/>
              <a:t>git</a:t>
            </a:r>
            <a:r>
              <a:rPr lang="en-US" dirty="0" smtClean="0"/>
              <a:t> command line from the shortcut and clone the repo</a:t>
            </a:r>
            <a:endParaRPr lang="en-US" dirty="0"/>
          </a:p>
        </p:txBody>
      </p:sp>
      <p:sp>
        <p:nvSpPr>
          <p:cNvPr id="3" name="Content Placeholder 2"/>
          <p:cNvSpPr>
            <a:spLocks noGrp="1"/>
          </p:cNvSpPr>
          <p:nvPr>
            <p:ph idx="1"/>
          </p:nvPr>
        </p:nvSpPr>
        <p:spPr/>
        <p:txBody>
          <a:bodyPr/>
          <a:lstStyle/>
          <a:p>
            <a:r>
              <a:rPr lang="en-US" dirty="0" smtClean="0"/>
              <a:t>Type: </a:t>
            </a:r>
            <a:r>
              <a:rPr lang="en-US" dirty="0" err="1" smtClean="0"/>
              <a:t>git</a:t>
            </a:r>
            <a:r>
              <a:rPr lang="en-US" dirty="0" smtClean="0"/>
              <a:t> clone </a:t>
            </a:r>
            <a:r>
              <a:rPr lang="en-US" dirty="0" smtClean="0">
                <a:hlinkClick r:id="rId2"/>
              </a:rPr>
              <a:t>https://github.com/CUAHSI/wdc-hiscentral.git</a:t>
            </a:r>
            <a:endParaRPr lang="en-US" dirty="0" smtClean="0"/>
          </a:p>
          <a:p>
            <a:pPr lvl="1"/>
            <a:r>
              <a:rPr lang="en-US" dirty="0" smtClean="0"/>
              <a:t>Enter your </a:t>
            </a:r>
            <a:r>
              <a:rPr lang="en-US" dirty="0" err="1" smtClean="0"/>
              <a:t>github</a:t>
            </a:r>
            <a:r>
              <a:rPr lang="en-US" dirty="0" smtClean="0"/>
              <a:t> username and password when prompted</a:t>
            </a:r>
          </a:p>
          <a:p>
            <a:r>
              <a:rPr lang="en-US" dirty="0" smtClean="0"/>
              <a:t>Pro tip: pressing the up arrow from the command line will cycle through your recent commands.</a:t>
            </a:r>
            <a:endParaRPr lang="en-US" dirty="0"/>
          </a:p>
        </p:txBody>
      </p:sp>
    </p:spTree>
    <p:extLst>
      <p:ext uri="{BB962C8B-B14F-4D97-AF65-F5344CB8AC3E}">
        <p14:creationId xmlns:p14="http://schemas.microsoft.com/office/powerpoint/2010/main" val="28770402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1113" y="319088"/>
            <a:ext cx="6581775" cy="6219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837246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TotalTime>
  <Words>719</Words>
  <Application>Microsoft Office PowerPoint</Application>
  <PresentationFormat>On-screen Show (4:3)</PresentationFormat>
  <Paragraphs>72</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Git and Github by Command</vt:lpstr>
      <vt:lpstr>Roadmap</vt:lpstr>
      <vt:lpstr>Key Git Concepts</vt:lpstr>
      <vt:lpstr>Actually using git on Windows</vt:lpstr>
      <vt:lpstr>Install Git</vt:lpstr>
      <vt:lpstr>Make a shortcut to each Git repo on your desktop</vt:lpstr>
      <vt:lpstr>PowerPoint Presentation</vt:lpstr>
      <vt:lpstr>Start the git command line from the shortcut and clone the repo</vt:lpstr>
      <vt:lpstr>PowerPoint Presentation</vt:lpstr>
      <vt:lpstr>Now, change your shortcut to work with the cloned directory</vt:lpstr>
      <vt:lpstr>PowerPoint Presentation</vt:lpstr>
      <vt:lpstr>Actually doing work with git</vt:lpstr>
      <vt:lpstr>Doing work</vt:lpstr>
      <vt:lpstr>Merging your work</vt:lpstr>
      <vt:lpstr>Other useful git terms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and Github by Command Line</dc:title>
  <dc:creator>Alex Bedig</dc:creator>
  <cp:lastModifiedBy>Alex Bedig</cp:lastModifiedBy>
  <cp:revision>11</cp:revision>
  <dcterms:created xsi:type="dcterms:W3CDTF">2013-06-13T13:32:35Z</dcterms:created>
  <dcterms:modified xsi:type="dcterms:W3CDTF">2013-06-13T15:01:20Z</dcterms:modified>
</cp:coreProperties>
</file>