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9" r:id="rId3"/>
    <p:sldId id="285" r:id="rId4"/>
    <p:sldId id="303" r:id="rId5"/>
    <p:sldId id="286" r:id="rId6"/>
    <p:sldId id="307" r:id="rId7"/>
    <p:sldId id="306" r:id="rId8"/>
    <p:sldId id="292" r:id="rId9"/>
    <p:sldId id="293" r:id="rId10"/>
    <p:sldId id="304" r:id="rId11"/>
    <p:sldId id="308" r:id="rId12"/>
    <p:sldId id="305" r:id="rId13"/>
    <p:sldId id="309" r:id="rId14"/>
    <p:sldId id="310" r:id="rId15"/>
    <p:sldId id="311" r:id="rId16"/>
    <p:sldId id="276" r:id="rId17"/>
  </p:sldIdLst>
  <p:sldSz cx="9144000" cy="5143500" type="screen16x9"/>
  <p:notesSz cx="6858000" cy="9144000"/>
  <p:embeddedFontLst>
    <p:embeddedFont>
      <p:font typeface="NanumGothic" panose="020D0604000000000000" pitchFamily="50" charset="-127"/>
      <p:regular r:id="rId19"/>
      <p:bold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716"/>
  </p:normalViewPr>
  <p:slideViewPr>
    <p:cSldViewPr snapToGrid="0">
      <p:cViewPr>
        <p:scale>
          <a:sx n="125" d="100"/>
          <a:sy n="125" d="100"/>
        </p:scale>
        <p:origin x="11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91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TF-IDF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는 개별 문서에서 자주 등장하는 단어에 높은 가중치를 주되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모든 문서에서 전반적으로 자주 등장하는 단어에 대해서는 페널티를 주는 방식으로 값을 부여합니다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모든 문서에서 자주 등장하는 단어에는 페널티를 주고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해당 문서에서만 자주 등장하는 단어에 높은 가중치를 주는 방식입니다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그렇게 함으로써 해당 단어가 실질적으로 중요한 단어인지 검사하는 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문서의 양이 많을 경우에는 일반적으로 카운트 기반의 벡터화보다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TF-IDF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방식의 벡터화를 사용합니다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07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30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53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22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1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 이상</a:t>
            </a:r>
            <a:r>
              <a:rPr lang="en-US" altLang="ko-KR" dirty="0"/>
              <a:t>, </a:t>
            </a:r>
            <a:r>
              <a:rPr lang="ko-KR" altLang="en-US" dirty="0"/>
              <a:t>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1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20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68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890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53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55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50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3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44588" y="2994577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-KR" dirty="0">
                <a:solidFill>
                  <a:srgbClr val="19264B"/>
                </a:solidFill>
              </a:rPr>
              <a:t>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하희정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A4B7074-7AB8-A3BA-1BE1-5C81DEC731D3}"/>
              </a:ext>
            </a:extLst>
          </p:cNvPr>
          <p:cNvSpPr/>
          <p:nvPr/>
        </p:nvSpPr>
        <p:spPr>
          <a:xfrm>
            <a:off x="1181088" y="1789007"/>
            <a:ext cx="7709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2000" b="1" dirty="0">
                <a:latin typeface="+mn-ea"/>
                <a:ea typeface="+mn-ea"/>
                <a:cs typeface="Times New Roman" panose="02020603050405020304" pitchFamily="18" charset="0"/>
              </a:rPr>
              <a:t>Using Machine Learning for Pharmacovigilance: </a:t>
            </a:r>
          </a:p>
          <a:p>
            <a:pPr algn="ctr"/>
            <a:r>
              <a:rPr lang="en-US" altLang="ko-Kore-KR" sz="2000" b="1" dirty="0">
                <a:latin typeface="+mn-ea"/>
                <a:ea typeface="+mn-ea"/>
                <a:cs typeface="Times New Roman" panose="02020603050405020304" pitchFamily="18" charset="0"/>
              </a:rPr>
              <a:t>A Systematic Review</a:t>
            </a:r>
            <a:endParaRPr lang="en" altLang="ko-Kore-KR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7B05F-FC34-5585-9558-F7DE56DFA214}"/>
              </a:ext>
            </a:extLst>
          </p:cNvPr>
          <p:cNvSpPr txBox="1"/>
          <p:nvPr/>
        </p:nvSpPr>
        <p:spPr>
          <a:xfrm>
            <a:off x="1285382" y="133673"/>
            <a:ext cx="6578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B) Text Mining, Preprocessing, and Tagging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5BDB1D-8F6A-1F7B-6DF0-30320DB7D27B}"/>
              </a:ext>
            </a:extLst>
          </p:cNvPr>
          <p:cNvSpPr txBox="1"/>
          <p:nvPr/>
        </p:nvSpPr>
        <p:spPr>
          <a:xfrm>
            <a:off x="1531619" y="896064"/>
            <a:ext cx="734044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analysis of textual data, such as </a:t>
            </a:r>
            <a:r>
              <a:rPr lang="en-US" altLang="ko-KR" sz="13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unstructured or semi-structured text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with the purpose to extract hidden patterns and information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D76C5A-6FD4-DD41-2844-1F26195E9B09}"/>
              </a:ext>
            </a:extLst>
          </p:cNvPr>
          <p:cNvSpPr/>
          <p:nvPr/>
        </p:nvSpPr>
        <p:spPr>
          <a:xfrm>
            <a:off x="1447799" y="564560"/>
            <a:ext cx="11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Text Mining</a:t>
            </a:r>
            <a:endParaRPr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95684F-22A6-30AB-58B7-E1C3BF4C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49" y="1511617"/>
            <a:ext cx="4889416" cy="3235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59A8ED-45EA-F739-F956-F0D2C9A9BBBD}"/>
              </a:ext>
            </a:extLst>
          </p:cNvPr>
          <p:cNvSpPr txBox="1"/>
          <p:nvPr/>
        </p:nvSpPr>
        <p:spPr>
          <a:xfrm>
            <a:off x="6217920" y="4886716"/>
            <a:ext cx="3104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Assessing Antidepressants Using Intelligent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3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95684F-22A6-30AB-58B7-E1C3BF4C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57134"/>
            <a:ext cx="3888597" cy="25733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4C962-F71A-D754-6706-505A4CF552D0}"/>
              </a:ext>
            </a:extLst>
          </p:cNvPr>
          <p:cNvSpPr/>
          <p:nvPr/>
        </p:nvSpPr>
        <p:spPr>
          <a:xfrm>
            <a:off x="3298261" y="2254947"/>
            <a:ext cx="1197539" cy="37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F93916-A329-CAD4-15A4-76E73DC8FF8A}"/>
              </a:ext>
            </a:extLst>
          </p:cNvPr>
          <p:cNvSpPr/>
          <p:nvPr/>
        </p:nvSpPr>
        <p:spPr>
          <a:xfrm>
            <a:off x="3973231" y="3286239"/>
            <a:ext cx="781650" cy="234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D0E83-2244-1A21-8928-E974BDA2C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425" y="1810237"/>
            <a:ext cx="3888597" cy="10671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24559-D166-25A7-4B8B-B13713940641}"/>
              </a:ext>
            </a:extLst>
          </p:cNvPr>
          <p:cNvSpPr/>
          <p:nvPr/>
        </p:nvSpPr>
        <p:spPr>
          <a:xfrm>
            <a:off x="1353963" y="256784"/>
            <a:ext cx="4360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TF-IDF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(Term Frequency - Inverse Document Frequency)</a:t>
            </a:r>
            <a:endParaRPr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E3F38-6F4E-C9A3-BDA7-079B76452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551" y="2881329"/>
            <a:ext cx="1710890" cy="4049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5B5350-38FF-74BB-921C-760011BCB7E8}"/>
              </a:ext>
            </a:extLst>
          </p:cNvPr>
          <p:cNvSpPr txBox="1"/>
          <p:nvPr/>
        </p:nvSpPr>
        <p:spPr>
          <a:xfrm>
            <a:off x="6217920" y="4886716"/>
            <a:ext cx="3104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Assessing Antidepressants Using Intelligent 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D5DD14-735D-459F-9B8F-12FC13B4C995}"/>
              </a:ext>
            </a:extLst>
          </p:cNvPr>
          <p:cNvSpPr txBox="1"/>
          <p:nvPr/>
        </p:nvSpPr>
        <p:spPr>
          <a:xfrm>
            <a:off x="1544356" y="4169098"/>
            <a:ext cx="7607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“We represented the data with a </a:t>
            </a:r>
            <a:r>
              <a:rPr lang="en-US" altLang="ko-KR" dirty="0">
                <a:solidFill>
                  <a:srgbClr val="FF0000"/>
                </a:solidFill>
              </a:rPr>
              <a:t>vector</a:t>
            </a:r>
            <a:r>
              <a:rPr lang="en-US" altLang="ko-KR" dirty="0"/>
              <a:t> set that contained the term’s TF-IDF scores </a:t>
            </a:r>
          </a:p>
          <a:p>
            <a:r>
              <a:rPr lang="en-US" altLang="ko-KR" dirty="0"/>
              <a:t>in the wordlists”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7B05F-FC34-5585-9558-F7DE56DFA214}"/>
              </a:ext>
            </a:extLst>
          </p:cNvPr>
          <p:cNvSpPr txBox="1"/>
          <p:nvPr/>
        </p:nvSpPr>
        <p:spPr>
          <a:xfrm>
            <a:off x="1285382" y="133673"/>
            <a:ext cx="6578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C) Semantic Similarity of User Postings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1BE8F-7FC5-BB4E-9051-4C16F9C579B2}"/>
              </a:ext>
            </a:extLst>
          </p:cNvPr>
          <p:cNvSpPr txBox="1"/>
          <p:nvPr/>
        </p:nvSpPr>
        <p:spPr>
          <a:xfrm>
            <a:off x="1422886" y="564560"/>
            <a:ext cx="74245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we viewed a TF-IDF vector as the semantic profile of each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Various measures of similarities can be derived to reflect how close the semantic profiles of two posts are, e.g., Euclidian distance or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Clustering analysis can be performed to identify groups of similar semantic profiles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→ We used k-means clustering  to roughly group the semantic profiles of all posts 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from our forum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8BD75-CADD-62EF-2304-74940DB6D97F}"/>
              </a:ext>
            </a:extLst>
          </p:cNvPr>
          <p:cNvSpPr txBox="1"/>
          <p:nvPr/>
        </p:nvSpPr>
        <p:spPr>
          <a:xfrm>
            <a:off x="1232056" y="1336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D) Network-Based Modeling of Forum Postings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3A550A-7DBA-D4AE-2C1B-E4C5F282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83" y="1055673"/>
            <a:ext cx="3863860" cy="2606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750656-8D31-0839-D7B1-BFC4C4D895AF}"/>
              </a:ext>
            </a:extLst>
          </p:cNvPr>
          <p:cNvSpPr txBox="1"/>
          <p:nvPr/>
        </p:nvSpPr>
        <p:spPr>
          <a:xfrm>
            <a:off x="1554480" y="4276423"/>
            <a:ext cx="73685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How user-generated content on a depression-related forum can be used for </a:t>
            </a:r>
            <a:r>
              <a:rPr lang="en-US" altLang="ko-KR" sz="13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 the exchange of information between users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about drug-related treatments for depression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AFF9-EAC0-1B37-E5E3-5B4C2658F946}"/>
              </a:ext>
            </a:extLst>
          </p:cNvPr>
          <p:cNvSpPr txBox="1"/>
          <p:nvPr/>
        </p:nvSpPr>
        <p:spPr>
          <a:xfrm>
            <a:off x="5238750" y="694837"/>
            <a:ext cx="386386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• The modeling approach aimed at </a:t>
            </a:r>
            <a:r>
              <a:rPr lang="en-US" altLang="ko-KR" sz="13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reflecting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user interactions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while simultaneously considering the posts’ semantic content. 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EE7ED-97A6-F5D9-EAE6-87626090383E}"/>
              </a:ext>
            </a:extLst>
          </p:cNvPr>
          <p:cNvSpPr txBox="1"/>
          <p:nvPr/>
        </p:nvSpPr>
        <p:spPr>
          <a:xfrm>
            <a:off x="1262758" y="2165523"/>
            <a:ext cx="1461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direct</a:t>
            </a: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“</a:t>
            </a:r>
            <a:r>
              <a:rPr lang="ko-KR" altLang="en-US" sz="1200" b="1" dirty="0" err="1">
                <a:solidFill>
                  <a:schemeClr val="accent1"/>
                </a:solidFill>
              </a:rPr>
              <a:t>Reply</a:t>
            </a:r>
            <a:r>
              <a:rPr lang="ko-KR" altLang="en-US" sz="1200" b="1" dirty="0">
                <a:solidFill>
                  <a:schemeClr val="accent1"/>
                </a:solidFill>
              </a:rPr>
              <a:t>” </a:t>
            </a:r>
            <a:r>
              <a:rPr lang="ko-KR" altLang="en-US" sz="1200" b="1" dirty="0" err="1">
                <a:solidFill>
                  <a:schemeClr val="accent1"/>
                </a:solidFill>
              </a:rPr>
              <a:t>option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C8E2F-CD6A-6339-17F0-3B842BC4FD32}"/>
              </a:ext>
            </a:extLst>
          </p:cNvPr>
          <p:cNvSpPr txBox="1"/>
          <p:nvPr/>
        </p:nvSpPr>
        <p:spPr>
          <a:xfrm>
            <a:off x="1748765" y="1387334"/>
            <a:ext cx="1461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context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BC7E7-4A20-0F64-C9FC-74A53B3DB459}"/>
              </a:ext>
            </a:extLst>
          </p:cNvPr>
          <p:cNvSpPr txBox="1"/>
          <p:nvPr/>
        </p:nvSpPr>
        <p:spPr>
          <a:xfrm>
            <a:off x="5263543" y="1640721"/>
            <a:ext cx="383906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• A reading of the posts that were connected 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the </a:t>
            </a:r>
            <a:r>
              <a:rPr lang="en-US" altLang="ko-KR" sz="13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larger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weighted degrees has revealed 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lang="en-US" altLang="ko-KR" sz="13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similarity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in the choice of topics discussed.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4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5EE2FA-45BD-9AE8-DB28-5CD68BBB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81" y="448308"/>
            <a:ext cx="5756959" cy="41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119F18-2D9C-DD73-E58E-A232F607A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7952"/>
            <a:ext cx="2004812" cy="4299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0142CA-95E2-FC5D-2044-3BD5B2DC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92" y="-3810"/>
            <a:ext cx="3404936" cy="514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EF30B4-4679-635B-3319-5B5B8C3D3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523" y="578190"/>
            <a:ext cx="2173261" cy="39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5BD8F-4AD5-CA44-B1C2-76F960DB2687}"/>
              </a:ext>
            </a:extLst>
          </p:cNvPr>
          <p:cNvSpPr txBox="1"/>
          <p:nvPr/>
        </p:nvSpPr>
        <p:spPr>
          <a:xfrm>
            <a:off x="4168372" y="2142962"/>
            <a:ext cx="20152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2400" b="1" dirty="0"/>
              <a:t>THANK YOU</a:t>
            </a:r>
          </a:p>
          <a:p>
            <a:pPr algn="ctr"/>
            <a:r>
              <a:rPr kumimoji="1" lang="en" altLang="ko-KR" sz="2000" b="1" dirty="0"/>
              <a:t>FOR YOUR</a:t>
            </a:r>
          </a:p>
          <a:p>
            <a:pPr algn="ctr"/>
            <a:r>
              <a:rPr kumimoji="1" lang="en" altLang="ko-KR" sz="2400" b="1" dirty="0"/>
              <a:t>ATTENTION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149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A1EF729-0DC6-CC43-9F8E-6E173284AF32}"/>
              </a:ext>
            </a:extLst>
          </p:cNvPr>
          <p:cNvSpPr txBox="1"/>
          <p:nvPr/>
        </p:nvSpPr>
        <p:spPr>
          <a:xfrm>
            <a:off x="2853727" y="2325544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Background &amp; Research objective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0509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A1EF729-0DC6-CC43-9F8E-6E173284AF32}"/>
              </a:ext>
            </a:extLst>
          </p:cNvPr>
          <p:cNvSpPr txBox="1"/>
          <p:nvPr/>
        </p:nvSpPr>
        <p:spPr>
          <a:xfrm>
            <a:off x="1212400" y="471374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Background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1. Background &amp; Research objective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9889C26-FB78-3F6B-8376-E9859DABA01D}"/>
              </a:ext>
            </a:extLst>
          </p:cNvPr>
          <p:cNvCxnSpPr>
            <a:cxnSpLocks/>
          </p:cNvCxnSpPr>
          <p:nvPr/>
        </p:nvCxnSpPr>
        <p:spPr>
          <a:xfrm>
            <a:off x="1290224" y="963786"/>
            <a:ext cx="7766227" cy="0"/>
          </a:xfrm>
          <a:prstGeom prst="line">
            <a:avLst/>
          </a:prstGeom>
          <a:ln>
            <a:solidFill>
              <a:srgbClr val="19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CBC3E5-63F3-EE87-FACF-DC944B69CAFB}"/>
              </a:ext>
            </a:extLst>
          </p:cNvPr>
          <p:cNvSpPr/>
          <p:nvPr/>
        </p:nvSpPr>
        <p:spPr>
          <a:xfrm>
            <a:off x="1290224" y="1060047"/>
            <a:ext cx="1816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en-US" b="1" dirty="0">
                <a:solidFill>
                  <a:schemeClr val="tx1"/>
                </a:solidFill>
              </a:rPr>
              <a:t>Pharmacovigilance</a:t>
            </a:r>
            <a:endParaRPr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94570-2548-31A5-6CDD-58EF51A463A5}"/>
              </a:ext>
            </a:extLst>
          </p:cNvPr>
          <p:cNvSpPr txBox="1"/>
          <p:nvPr/>
        </p:nvSpPr>
        <p:spPr>
          <a:xfrm>
            <a:off x="1626041" y="1464084"/>
            <a:ext cx="7231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 The science and activities relating to the detection, assessment, understanding, and prevention of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adverse effects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 any other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drug-related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problems ” (FDA, 2017)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A5EB4-F8DB-E21D-D6AC-3AE6FF194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993" y="3152195"/>
            <a:ext cx="3403805" cy="17145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9805B7-35CA-6E4E-7E96-3A56F10B4119}"/>
              </a:ext>
            </a:extLst>
          </p:cNvPr>
          <p:cNvSpPr txBox="1"/>
          <p:nvPr/>
        </p:nvSpPr>
        <p:spPr>
          <a:xfrm>
            <a:off x="1626041" y="2064962"/>
            <a:ext cx="7311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의약품 등의 이상사례 또는 안전성 관련 문제의 탐지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·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평가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·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해석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·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예방에 관한 과학적 활동</a:t>
            </a:r>
            <a:endParaRPr lang="en-US" altLang="ko-KR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“ 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의약품의 안전성정보 수집에서부터 위해 관리에 이르기까지 의약품의 전 주기를 거쳐서 이어지는 활동 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“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한국의약품안전관리원</a:t>
            </a:r>
            <a:r>
              <a:rPr lang="en-US" altLang="ko-KR" b="1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A1EF729-0DC6-CC43-9F8E-6E173284AF32}"/>
              </a:ext>
            </a:extLst>
          </p:cNvPr>
          <p:cNvSpPr txBox="1"/>
          <p:nvPr/>
        </p:nvSpPr>
        <p:spPr>
          <a:xfrm>
            <a:off x="1212400" y="471374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Background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1. Background &amp; Research objective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9889C26-FB78-3F6B-8376-E9859DABA01D}"/>
              </a:ext>
            </a:extLst>
          </p:cNvPr>
          <p:cNvCxnSpPr>
            <a:cxnSpLocks/>
          </p:cNvCxnSpPr>
          <p:nvPr/>
        </p:nvCxnSpPr>
        <p:spPr>
          <a:xfrm>
            <a:off x="1290224" y="963786"/>
            <a:ext cx="7766227" cy="0"/>
          </a:xfrm>
          <a:prstGeom prst="line">
            <a:avLst/>
          </a:prstGeom>
          <a:ln>
            <a:solidFill>
              <a:srgbClr val="19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10E0F8-5F65-3739-DC7C-0B1CA9CCCED7}"/>
              </a:ext>
            </a:extLst>
          </p:cNvPr>
          <p:cNvSpPr/>
          <p:nvPr/>
        </p:nvSpPr>
        <p:spPr>
          <a:xfrm>
            <a:off x="1212400" y="963786"/>
            <a:ext cx="3517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T</a:t>
            </a:r>
            <a:r>
              <a:rPr lang="en" altLang="en-US" b="1" dirty="0">
                <a:solidFill>
                  <a:schemeClr val="tx1"/>
                </a:solidFill>
              </a:rPr>
              <a:t>raditional Pharmacovigilance System </a:t>
            </a:r>
            <a:endParaRPr lang="ko-Kore-KR" altLang="en-US" b="1" dirty="0"/>
          </a:p>
        </p:txBody>
      </p:sp>
      <p:sp>
        <p:nvSpPr>
          <p:cNvPr id="30" name="Google Shape;83;p16">
            <a:extLst>
              <a:ext uri="{FF2B5EF4-FFF2-40B4-BE49-F238E27FC236}">
                <a16:creationId xmlns:a16="http://schemas.microsoft.com/office/drawing/2014/main" id="{4AB1F8D0-33D2-8ADA-C994-7A856A379955}"/>
              </a:ext>
            </a:extLst>
          </p:cNvPr>
          <p:cNvSpPr txBox="1"/>
          <p:nvPr/>
        </p:nvSpPr>
        <p:spPr>
          <a:xfrm>
            <a:off x="1455955" y="1276962"/>
            <a:ext cx="6924719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Reporting to the authorities, pharmaceutical companies, or medical professionals.</a:t>
            </a: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[Limitations]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Not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obligation (for patients)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Collecting information about Second-hand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Significant cost</a:t>
            </a: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47639-8537-964D-FE5D-7607258D65F8}"/>
              </a:ext>
            </a:extLst>
          </p:cNvPr>
          <p:cNvSpPr txBox="1"/>
          <p:nvPr/>
        </p:nvSpPr>
        <p:spPr>
          <a:xfrm>
            <a:off x="2589379" y="2263973"/>
            <a:ext cx="5167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5453"/>
                </a:solidFill>
                <a:effectLst/>
                <a:latin typeface="Arial" panose="020B0604020202020204" pitchFamily="34" charset="0"/>
              </a:rPr>
              <a:t>“The Korea Adverse Event Reporting System (KAERS)”</a:t>
            </a:r>
          </a:p>
          <a:p>
            <a:pPr algn="ctr" fontAlgn="base"/>
            <a:r>
              <a:rPr lang="ko-KR" altLang="en-US" b="1" i="0" dirty="0">
                <a:solidFill>
                  <a:srgbClr val="005453"/>
                </a:solidFill>
                <a:effectLst/>
                <a:latin typeface="Arial" panose="020B0604020202020204" pitchFamily="34" charset="0"/>
              </a:rPr>
              <a:t>한국의약품안전관리원</a:t>
            </a:r>
            <a:endParaRPr lang="en-US" altLang="ko-KR" b="1" i="0" dirty="0">
              <a:solidFill>
                <a:srgbClr val="00545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31791C-C4CF-3976-A4D6-DE489BA91D00}"/>
              </a:ext>
            </a:extLst>
          </p:cNvPr>
          <p:cNvSpPr/>
          <p:nvPr/>
        </p:nvSpPr>
        <p:spPr>
          <a:xfrm>
            <a:off x="2971055" y="1294827"/>
            <a:ext cx="5059762" cy="37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8E6173D-6569-EBA2-A8CA-27CEA1ED10A0}"/>
              </a:ext>
            </a:extLst>
          </p:cNvPr>
          <p:cNvSpPr/>
          <p:nvPr/>
        </p:nvSpPr>
        <p:spPr>
          <a:xfrm>
            <a:off x="5064981" y="1789043"/>
            <a:ext cx="174929" cy="4749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1. Background &amp; Research objective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94D36-F080-5650-6928-07CFCD9F288D}"/>
              </a:ext>
            </a:extLst>
          </p:cNvPr>
          <p:cNvSpPr txBox="1"/>
          <p:nvPr/>
        </p:nvSpPr>
        <p:spPr>
          <a:xfrm>
            <a:off x="1353975" y="531712"/>
            <a:ext cx="7521934" cy="366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altLang="ko-KR" sz="18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  <a:t>“ Improving Pharmacovigilance Using Natural Language Processing (NLP)“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AD8C7-AB7F-AB8A-2009-E9A77F6B89F7}"/>
              </a:ext>
            </a:extLst>
          </p:cNvPr>
          <p:cNvSpPr txBox="1"/>
          <p:nvPr/>
        </p:nvSpPr>
        <p:spPr>
          <a:xfrm>
            <a:off x="1451313" y="989822"/>
            <a:ext cx="742459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NLP: powerful methods and algorithms , which enabled the processing and understanding           of human-generated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vast amounts of textual data are generated on blogs, forums, and social media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→ “ user-generated content “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7144A1-1CAA-76C6-C41B-D507C5BEFB73}"/>
              </a:ext>
            </a:extLst>
          </p:cNvPr>
          <p:cNvSpPr txBox="1"/>
          <p:nvPr/>
        </p:nvSpPr>
        <p:spPr>
          <a:xfrm>
            <a:off x="1451313" y="2861016"/>
            <a:ext cx="74245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Clustering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Predicting words or other lexical units (as part of a word processor or chatbot)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Extraction of concepts, entities, and the relationships between them</a:t>
            </a:r>
            <a:endParaRPr lang="ko-KR" altLang="en-US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FBD77-1D7D-39D3-EA96-FA54E489CB5E}"/>
              </a:ext>
            </a:extLst>
          </p:cNvPr>
          <p:cNvSpPr/>
          <p:nvPr/>
        </p:nvSpPr>
        <p:spPr>
          <a:xfrm>
            <a:off x="1451313" y="2827020"/>
            <a:ext cx="7424596" cy="1326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EC27FC5-A373-1F86-943B-9D4743448006}"/>
              </a:ext>
            </a:extLst>
          </p:cNvPr>
          <p:cNvSpPr/>
          <p:nvPr/>
        </p:nvSpPr>
        <p:spPr>
          <a:xfrm>
            <a:off x="5027477" y="2153547"/>
            <a:ext cx="174929" cy="4749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8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1. Background &amp; Research objective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94D36-F080-5650-6928-07CFCD9F288D}"/>
              </a:ext>
            </a:extLst>
          </p:cNvPr>
          <p:cNvSpPr txBox="1"/>
          <p:nvPr/>
        </p:nvSpPr>
        <p:spPr>
          <a:xfrm>
            <a:off x="1353975" y="257241"/>
            <a:ext cx="7521934" cy="366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altLang="ko-KR" sz="18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  <a:t>“ Improving Pharmacovigilance Using Natural Language Processing (NLP)“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AD8C7-AB7F-AB8A-2009-E9A77F6B89F7}"/>
              </a:ext>
            </a:extLst>
          </p:cNvPr>
          <p:cNvSpPr txBox="1"/>
          <p:nvPr/>
        </p:nvSpPr>
        <p:spPr>
          <a:xfrm>
            <a:off x="1893273" y="1317560"/>
            <a:ext cx="3867447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b="1" dirty="0">
                <a:latin typeface="Spoqa Han Sans"/>
              </a:rPr>
              <a:t>Text Preprocessing</a:t>
            </a:r>
          </a:p>
          <a:p>
            <a:pPr marL="342900" indent="-342900">
              <a:buAutoNum type="arabicParenR"/>
            </a:pPr>
            <a:endParaRPr lang="en-US" altLang="ko-KR" sz="1600" b="1" dirty="0">
              <a:latin typeface="Spoqa Han Sans"/>
            </a:endParaRPr>
          </a:p>
          <a:p>
            <a:pPr marL="342900" indent="-342900">
              <a:buAutoNum type="arabicParenR"/>
            </a:pPr>
            <a:endParaRPr lang="en-US" altLang="ko-KR" sz="1600" b="1" dirty="0">
              <a:latin typeface="Spoqa Han Sans"/>
            </a:endParaRPr>
          </a:p>
          <a:p>
            <a:pPr marL="342900" indent="-342900">
              <a:buAutoNum type="arabicParenR"/>
            </a:pPr>
            <a:endParaRPr lang="en-US" altLang="ko-KR" sz="1600" b="1" dirty="0">
              <a:latin typeface="Spoqa Han Sans"/>
            </a:endParaRPr>
          </a:p>
          <a:p>
            <a:r>
              <a:rPr lang="en-US" altLang="ko-KR" sz="1600" b="1" dirty="0">
                <a:latin typeface="Spoqa Han Sans"/>
              </a:rPr>
              <a:t>2)    Feature Vectorization</a:t>
            </a:r>
          </a:p>
          <a:p>
            <a:endParaRPr lang="en-US" altLang="ko-KR" sz="1600" b="1" dirty="0">
              <a:latin typeface="Spoqa Han Sans"/>
            </a:endParaRPr>
          </a:p>
          <a:p>
            <a:endParaRPr lang="en-US" altLang="ko-KR" sz="1600" b="1" dirty="0">
              <a:latin typeface="Spoqa Han Sans"/>
            </a:endParaRPr>
          </a:p>
          <a:p>
            <a:endParaRPr lang="en-US" altLang="ko-KR" sz="1600" b="1" dirty="0">
              <a:latin typeface="Spoqa Han Sans"/>
            </a:endParaRPr>
          </a:p>
          <a:p>
            <a:r>
              <a:rPr lang="en-US" altLang="ko-KR" sz="1600" b="1" dirty="0">
                <a:latin typeface="Spoqa Han Sans"/>
              </a:rPr>
              <a:t>3)    Machine Learning Modeling </a:t>
            </a:r>
          </a:p>
          <a:p>
            <a:pPr lvl="1"/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3D6EC-0F98-3835-9A12-8ED85FB1FF93}"/>
              </a:ext>
            </a:extLst>
          </p:cNvPr>
          <p:cNvSpPr txBox="1"/>
          <p:nvPr/>
        </p:nvSpPr>
        <p:spPr>
          <a:xfrm>
            <a:off x="5008262" y="4714897"/>
            <a:ext cx="4250038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Using Machine Learning for Pharmacovigilance: A 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130046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1. Background &amp; Research objective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AD8C7-AB7F-AB8A-2009-E9A77F6B89F7}"/>
              </a:ext>
            </a:extLst>
          </p:cNvPr>
          <p:cNvSpPr txBox="1"/>
          <p:nvPr/>
        </p:nvSpPr>
        <p:spPr>
          <a:xfrm>
            <a:off x="1268433" y="133673"/>
            <a:ext cx="74245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b="1" dirty="0">
                <a:latin typeface="Spoqa Han Sans"/>
              </a:rPr>
              <a:t>Text Preprocessing </a:t>
            </a:r>
          </a:p>
          <a:p>
            <a:pPr lvl="1"/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• many standard NLP techniques cannot be applied to unstructured textual data</a:t>
            </a:r>
          </a:p>
          <a:p>
            <a:pPr lvl="1"/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•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Text mining is applied as pre-processing for unstructured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3E066-CEDD-1432-2AD0-23A4A70622E0}"/>
              </a:ext>
            </a:extLst>
          </p:cNvPr>
          <p:cNvSpPr txBox="1"/>
          <p:nvPr/>
        </p:nvSpPr>
        <p:spPr>
          <a:xfrm>
            <a:off x="1413213" y="896064"/>
            <a:ext cx="742459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(a) </a:t>
            </a:r>
            <a:r>
              <a:rPr lang="en-US" altLang="ko-KR" sz="1300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 Tokenization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the separation of text into smaller units, like words, characters, or sub-words (n-grams)</a:t>
            </a: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(b) </a:t>
            </a:r>
            <a:r>
              <a:rPr lang="en-US" altLang="ko-KR" sz="1300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Stop word removal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불용어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제거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the removal of words carrying very little meaning; and such as pronouns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ex) the, a, an, is, I, my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등과 같이 문장을 구성하는 필수 요소지만 문맥적으로 큰 의미가 없는 단어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제거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(c) </a:t>
            </a:r>
            <a:r>
              <a:rPr lang="en-US" altLang="ko-KR" sz="1300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Stemming 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 </a:t>
            </a:r>
            <a:r>
              <a:rPr lang="en-US" altLang="ko-KR" sz="1300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Lemmatization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어간 추출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표제어 추출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t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he</a:t>
            </a:r>
            <a:r>
              <a:rPr lang="ko-KR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process</a:t>
            </a:r>
            <a:r>
              <a:rPr lang="ko-KR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of 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reducing</a:t>
            </a:r>
            <a:r>
              <a:rPr lang="ko-KR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the</a:t>
            </a:r>
            <a:r>
              <a:rPr lang="ko-KR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complexity</a:t>
            </a:r>
            <a:r>
              <a:rPr lang="ko-KR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of </a:t>
            </a:r>
            <a:r>
              <a:rPr lang="ko-KR" altLang="ko-KR" sz="13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text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“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단어의 원형을 찾는 것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•stemming: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단어로 부터 어간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(Stem)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추출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•lemmatization: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품사와 같은 문법적인 요소와 더 의미적인 부분을 감안</a:t>
            </a:r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더 정확히 어근 추출</a:t>
            </a:r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3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BA31D4-C7CA-5A88-5143-C4B4C62E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44" y="3662200"/>
            <a:ext cx="4581936" cy="12678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52A65D5-5988-8887-7A82-AD83A5B2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627" y="3868393"/>
            <a:ext cx="1237130" cy="960160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E8762D3-5651-E433-EC3D-E158C3F22FED}"/>
              </a:ext>
            </a:extLst>
          </p:cNvPr>
          <p:cNvSpPr/>
          <p:nvPr/>
        </p:nvSpPr>
        <p:spPr>
          <a:xfrm rot="16200000">
            <a:off x="6372539" y="4062999"/>
            <a:ext cx="174929" cy="4749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EA6B70-963A-1301-E66A-928D6CF3A8DC}"/>
              </a:ext>
            </a:extLst>
          </p:cNvPr>
          <p:cNvSpPr txBox="1"/>
          <p:nvPr/>
        </p:nvSpPr>
        <p:spPr>
          <a:xfrm>
            <a:off x="5125511" y="4838715"/>
            <a:ext cx="4250038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Using Machine Learning for Pharmacovigilance: A 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42124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A1EF729-0DC6-CC43-9F8E-6E173284AF32}"/>
              </a:ext>
            </a:extLst>
          </p:cNvPr>
          <p:cNvSpPr txBox="1"/>
          <p:nvPr/>
        </p:nvSpPr>
        <p:spPr>
          <a:xfrm>
            <a:off x="2589323" y="2325544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 Article example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123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1AFF32-7314-5D44-A5FB-0DCF11A6272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050E4158-CD10-4B44-8772-5D970ABCD5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D3C47A8A-B7B6-FF42-B82C-E538E74A541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02B27D43-3432-FC46-B694-19DF143AB2B4}"/>
                </a:ext>
              </a:extLst>
            </p:cNvPr>
            <p:cNvCxnSpPr/>
            <p:nvPr/>
          </p:nvCxnSpPr>
          <p:spPr>
            <a:xfrm>
              <a:off x="172875" y="-33453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FA03F-9335-5A22-65EA-4F01D7FB9F54}"/>
              </a:ext>
            </a:extLst>
          </p:cNvPr>
          <p:cNvSpPr/>
          <p:nvPr/>
        </p:nvSpPr>
        <p:spPr>
          <a:xfrm>
            <a:off x="6812280" y="10563"/>
            <a:ext cx="2331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ore-KR" sz="1000" dirty="0">
                <a:solidFill>
                  <a:schemeClr val="bg1">
                    <a:lumMod val="50000"/>
                  </a:schemeClr>
                </a:solidFill>
              </a:rPr>
              <a:t>Article example</a:t>
            </a:r>
            <a:endParaRPr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7AE056-248A-8557-7E0C-E996AABE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0" y="351262"/>
            <a:ext cx="6974685" cy="1384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B7B05F-FC34-5585-9558-F7DE56DFA214}"/>
              </a:ext>
            </a:extLst>
          </p:cNvPr>
          <p:cNvSpPr txBox="1"/>
          <p:nvPr/>
        </p:nvSpPr>
        <p:spPr>
          <a:xfrm>
            <a:off x="1353963" y="1830559"/>
            <a:ext cx="3619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A) Initial Data Search and Collection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147C9C-62F4-105F-8F45-A8888554B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266" y="2388102"/>
            <a:ext cx="2810267" cy="20386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DA676C-7B3A-D31E-2B35-3972E6E40692}"/>
              </a:ext>
            </a:extLst>
          </p:cNvPr>
          <p:cNvSpPr txBox="1"/>
          <p:nvPr/>
        </p:nvSpPr>
        <p:spPr>
          <a:xfrm>
            <a:off x="6217920" y="4886716"/>
            <a:ext cx="3104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Assessing Antidepressants Using Intelligent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581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799</Words>
  <Application>Microsoft Office PowerPoint</Application>
  <PresentationFormat>화면 슬라이드 쇼(16:9)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NanumGothic</vt:lpstr>
      <vt:lpstr>Arial</vt:lpstr>
      <vt:lpstr>Arial</vt:lpstr>
      <vt:lpstr>Spoqa Han Sans</vt:lpstr>
      <vt:lpstr>Cambria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Heejung Ha</dc:creator>
  <cp:lastModifiedBy>hhjhhj57325732@gmail.com</cp:lastModifiedBy>
  <cp:revision>234</cp:revision>
  <dcterms:modified xsi:type="dcterms:W3CDTF">2022-05-22T06:34:28Z</dcterms:modified>
</cp:coreProperties>
</file>