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6" r:id="rId3"/>
    <p:sldId id="272" r:id="rId4"/>
    <p:sldId id="267" r:id="rId5"/>
    <p:sldId id="257" r:id="rId6"/>
    <p:sldId id="268" r:id="rId7"/>
    <p:sldId id="270" r:id="rId8"/>
    <p:sldId id="271" r:id="rId9"/>
    <p:sldId id="273" r:id="rId10"/>
    <p:sldId id="274" r:id="rId11"/>
    <p:sldId id="277" r:id="rId12"/>
    <p:sldId id="275" r:id="rId13"/>
    <p:sldId id="279" r:id="rId14"/>
    <p:sldId id="280" r:id="rId15"/>
    <p:sldId id="278" r:id="rId16"/>
    <p:sldId id="284" r:id="rId17"/>
    <p:sldId id="258" r:id="rId18"/>
    <p:sldId id="265" r:id="rId19"/>
    <p:sldId id="260" r:id="rId20"/>
    <p:sldId id="262" r:id="rId21"/>
    <p:sldId id="264" r:id="rId22"/>
    <p:sldId id="283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 autoAdjust="0"/>
  </p:normalViewPr>
  <p:slideViewPr>
    <p:cSldViewPr snapToGrid="0">
      <p:cViewPr varScale="1">
        <p:scale>
          <a:sx n="171" d="100"/>
          <a:sy n="171" d="100"/>
        </p:scale>
        <p:origin x="4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942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411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594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059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35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619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97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152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71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796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830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159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04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827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99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765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94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54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56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다채로운, 실이(가) 표시된 사진&#10;&#10;자동 생성된 설명">
            <a:extLst>
              <a:ext uri="{FF2B5EF4-FFF2-40B4-BE49-F238E27FC236}">
                <a16:creationId xmlns:a16="http://schemas.microsoft.com/office/drawing/2014/main" id="{9CE99235-08BB-FB7A-202E-0ADAA59C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88" y="-37950"/>
            <a:ext cx="7962909" cy="5219400"/>
          </a:xfrm>
          <a:prstGeom prst="rect">
            <a:avLst/>
          </a:prstGeom>
        </p:spPr>
      </p:pic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56655" y="27915"/>
            <a:ext cx="4979400" cy="467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DALL-E</a:t>
            </a:r>
            <a:endParaRPr sz="2500"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bg1"/>
                </a:solidFill>
              </a:rPr>
              <a:t>2022.0</a:t>
            </a:r>
            <a:r>
              <a:rPr lang="en-US" altLang="ko" dirty="0">
                <a:solidFill>
                  <a:schemeClr val="bg1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.24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bg1"/>
                </a:solidFill>
              </a:rPr>
              <a:t>발표자 : </a:t>
            </a:r>
            <a:r>
              <a:rPr lang="ko-KR" altLang="en-US" sz="1100" dirty="0" err="1">
                <a:solidFill>
                  <a:schemeClr val="bg1"/>
                </a:solidFill>
              </a:rPr>
              <a:t>방수민</a:t>
            </a:r>
            <a:endParaRPr sz="1100" dirty="0">
              <a:solidFill>
                <a:schemeClr val="bg1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885F8-17E5-EB1D-2E53-5167BFE1214F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27993-98FA-E534-3F06-F09CC3E6C0F4}"/>
              </a:ext>
            </a:extLst>
          </p:cNvPr>
          <p:cNvSpPr txBox="1"/>
          <p:nvPr/>
        </p:nvSpPr>
        <p:spPr>
          <a:xfrm>
            <a:off x="1649895" y="148669"/>
            <a:ext cx="1546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latin typeface="noto"/>
              </a:rPr>
              <a:t>DALL-E </a:t>
            </a:r>
            <a:r>
              <a:rPr lang="ko-KR" altLang="en-US" b="1" dirty="0">
                <a:latin typeface="noto"/>
              </a:rPr>
              <a:t>학습 과정</a:t>
            </a:r>
            <a:endParaRPr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D7D9E-9178-AF27-51CB-72F945A55C03}"/>
              </a:ext>
            </a:extLst>
          </p:cNvPr>
          <p:cNvSpPr txBox="1"/>
          <p:nvPr/>
        </p:nvSpPr>
        <p:spPr>
          <a:xfrm>
            <a:off x="1649895" y="747773"/>
            <a:ext cx="3361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noto"/>
              </a:rPr>
              <a:t>Stage One: Learning the Visual Codebook</a:t>
            </a:r>
            <a:r>
              <a:rPr lang="ko-KR" altLang="en-US" dirty="0">
                <a:latin typeface="noto"/>
              </a:rPr>
              <a:t> </a:t>
            </a:r>
            <a:endParaRPr lang="ko-Kore-KR" altLang="en-US" dirty="0"/>
          </a:p>
        </p:txBody>
      </p:sp>
      <p:pic>
        <p:nvPicPr>
          <p:cNvPr id="1025" name="Picture 1" descr="page1image39372000">
            <a:extLst>
              <a:ext uri="{FF2B5EF4-FFF2-40B4-BE49-F238E27FC236}">
                <a16:creationId xmlns:a16="http://schemas.microsoft.com/office/drawing/2014/main" id="{82BC9017-0239-111D-EFB4-9552467B9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03" y="1129552"/>
            <a:ext cx="5443311" cy="360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786699-1EC0-935A-57B1-63E30606A191}"/>
              </a:ext>
            </a:extLst>
          </p:cNvPr>
          <p:cNvSpPr txBox="1"/>
          <p:nvPr/>
        </p:nvSpPr>
        <p:spPr>
          <a:xfrm>
            <a:off x="4840941" y="747773"/>
            <a:ext cx="3361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"/>
              </a:rPr>
              <a:t>-&gt;</a:t>
            </a:r>
            <a:r>
              <a:rPr lang="ko-KR" altLang="en-US" dirty="0">
                <a:latin typeface="noto"/>
              </a:rPr>
              <a:t>    </a:t>
            </a:r>
            <a:r>
              <a:rPr lang="en-US" altLang="ko-Kore-KR" dirty="0" err="1">
                <a:latin typeface="noto"/>
              </a:rPr>
              <a:t>dVAE</a:t>
            </a:r>
            <a:r>
              <a:rPr lang="en-US" altLang="ko-Kore-KR" dirty="0">
                <a:latin typeface="noto"/>
              </a:rPr>
              <a:t> </a:t>
            </a:r>
            <a:r>
              <a:rPr lang="ko-KR" altLang="en-US" dirty="0">
                <a:latin typeface="noto"/>
              </a:rPr>
              <a:t>인코더</a:t>
            </a:r>
            <a:r>
              <a:rPr lang="en-US" altLang="ko-KR" dirty="0">
                <a:latin typeface="noto"/>
              </a:rPr>
              <a:t>,</a:t>
            </a:r>
            <a:r>
              <a:rPr lang="ko-KR" altLang="en-US" dirty="0">
                <a:latin typeface="noto"/>
              </a:rPr>
              <a:t> </a:t>
            </a:r>
            <a:r>
              <a:rPr lang="ko-KR" altLang="en-US" dirty="0" err="1">
                <a:latin typeface="noto"/>
              </a:rPr>
              <a:t>디코더</a:t>
            </a:r>
            <a:r>
              <a:rPr lang="ko-KR" altLang="en-US" dirty="0">
                <a:latin typeface="noto"/>
              </a:rPr>
              <a:t> 학습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474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885F8-17E5-EB1D-2E53-5167BFE1214F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27993-98FA-E534-3F06-F09CC3E6C0F4}"/>
              </a:ext>
            </a:extLst>
          </p:cNvPr>
          <p:cNvSpPr txBox="1"/>
          <p:nvPr/>
        </p:nvSpPr>
        <p:spPr>
          <a:xfrm>
            <a:off x="1649895" y="148668"/>
            <a:ext cx="1546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latin typeface="noto"/>
              </a:rPr>
              <a:t>DALL-E </a:t>
            </a:r>
            <a:r>
              <a:rPr lang="ko-KR" altLang="en-US" b="1" dirty="0">
                <a:latin typeface="noto"/>
              </a:rPr>
              <a:t>학습 과정</a:t>
            </a:r>
            <a:endParaRPr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D7D9E-9178-AF27-51CB-72F945A55C03}"/>
              </a:ext>
            </a:extLst>
          </p:cNvPr>
          <p:cNvSpPr txBox="1"/>
          <p:nvPr/>
        </p:nvSpPr>
        <p:spPr>
          <a:xfrm>
            <a:off x="1649895" y="747773"/>
            <a:ext cx="3361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noto"/>
              </a:rPr>
              <a:t>Stage Two: Learning the Prior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86699-1EC0-935A-57B1-63E30606A191}"/>
              </a:ext>
            </a:extLst>
          </p:cNvPr>
          <p:cNvSpPr txBox="1"/>
          <p:nvPr/>
        </p:nvSpPr>
        <p:spPr>
          <a:xfrm>
            <a:off x="1649895" y="1192989"/>
            <a:ext cx="3361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noto"/>
              </a:rPr>
              <a:t>The prior distribution </a:t>
            </a:r>
            <a:r>
              <a:rPr lang="ko-KR" altLang="en-US" dirty="0">
                <a:latin typeface="noto"/>
              </a:rPr>
              <a:t>학습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FC134-CFE5-5262-65C4-90956195F1F7}"/>
              </a:ext>
            </a:extLst>
          </p:cNvPr>
          <p:cNvSpPr txBox="1"/>
          <p:nvPr/>
        </p:nvSpPr>
        <p:spPr>
          <a:xfrm>
            <a:off x="1679477" y="1600010"/>
            <a:ext cx="5196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"/>
              </a:rPr>
              <a:t>120</a:t>
            </a:r>
            <a:r>
              <a:rPr lang="ko-KR" altLang="en-US" dirty="0">
                <a:latin typeface="noto"/>
              </a:rPr>
              <a:t>억 개의 파라미터를 가진 </a:t>
            </a:r>
            <a:r>
              <a:rPr lang="en-US" altLang="ko-KR" dirty="0">
                <a:latin typeface="noto"/>
              </a:rPr>
              <a:t>sparse transformer </a:t>
            </a:r>
            <a:r>
              <a:rPr lang="ko-KR" altLang="en-US" dirty="0">
                <a:latin typeface="noto"/>
              </a:rPr>
              <a:t>아키텍처 사용</a:t>
            </a:r>
            <a:endParaRPr lang="ko-Kore-KR" altLang="en-US" dirty="0"/>
          </a:p>
        </p:txBody>
      </p:sp>
      <p:pic>
        <p:nvPicPr>
          <p:cNvPr id="3" name="그림 2" descr="텍스트, 태양광전지, 우리이(가) 표시된 사진&#10;&#10;자동 생성된 설명">
            <a:extLst>
              <a:ext uri="{FF2B5EF4-FFF2-40B4-BE49-F238E27FC236}">
                <a16:creationId xmlns:a16="http://schemas.microsoft.com/office/drawing/2014/main" id="{564A3294-F876-3360-8B8B-4E31C6D36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895" y="2529991"/>
            <a:ext cx="7216199" cy="23737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298523-0603-9AAD-8711-E81A30CBDA0E}"/>
              </a:ext>
            </a:extLst>
          </p:cNvPr>
          <p:cNvSpPr txBox="1"/>
          <p:nvPr/>
        </p:nvSpPr>
        <p:spPr>
          <a:xfrm>
            <a:off x="1679477" y="2037534"/>
            <a:ext cx="5196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"/>
              </a:rPr>
              <a:t>다양한 종류의 </a:t>
            </a:r>
            <a:r>
              <a:rPr lang="en-US" altLang="ko-KR" dirty="0">
                <a:latin typeface="noto"/>
              </a:rPr>
              <a:t>attention mask</a:t>
            </a:r>
            <a:r>
              <a:rPr lang="ko-KR" altLang="en-US" dirty="0">
                <a:latin typeface="noto"/>
              </a:rPr>
              <a:t>들을 활용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405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885F8-17E5-EB1D-2E53-5167BFE1214F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53C23-7435-0A83-6185-87C00046AFCB}"/>
              </a:ext>
            </a:extLst>
          </p:cNvPr>
          <p:cNvSpPr txBox="1"/>
          <p:nvPr/>
        </p:nvSpPr>
        <p:spPr>
          <a:xfrm>
            <a:off x="1515424" y="148668"/>
            <a:ext cx="191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"/>
              </a:rPr>
              <a:t>학습 결과 이미지 분석</a:t>
            </a:r>
            <a:endParaRPr lang="ko-Kore-KR" altLang="en-US" b="1" dirty="0"/>
          </a:p>
        </p:txBody>
      </p:sp>
      <p:pic>
        <p:nvPicPr>
          <p:cNvPr id="3" name="그림 2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EFCD2088-5FDB-5E1B-0A09-1787366D5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315" y="673087"/>
            <a:ext cx="7772652" cy="43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0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885F8-17E5-EB1D-2E53-5167BFE1214F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53C23-7435-0A83-6185-87C00046AFCB}"/>
              </a:ext>
            </a:extLst>
          </p:cNvPr>
          <p:cNvSpPr txBox="1"/>
          <p:nvPr/>
        </p:nvSpPr>
        <p:spPr>
          <a:xfrm>
            <a:off x="1614036" y="148669"/>
            <a:ext cx="191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"/>
              </a:rPr>
              <a:t>성능 비교</a:t>
            </a:r>
            <a:endParaRPr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F1216E-0EB9-50EB-0F2D-662EC50C1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327" y="733599"/>
            <a:ext cx="7455798" cy="44099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0496E3-B669-13DE-2C57-14CF85609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327" y="610334"/>
            <a:ext cx="7455798" cy="440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8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885F8-17E5-EB1D-2E53-5167BFE1214F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53C23-7435-0A83-6185-87C00046AFCB}"/>
              </a:ext>
            </a:extLst>
          </p:cNvPr>
          <p:cNvSpPr txBox="1"/>
          <p:nvPr/>
        </p:nvSpPr>
        <p:spPr>
          <a:xfrm>
            <a:off x="1506459" y="148668"/>
            <a:ext cx="191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"/>
              </a:rPr>
              <a:t>성능 비교</a:t>
            </a:r>
            <a:endParaRPr lang="ko-Kore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01DAC-D7D7-AD62-3496-3C95B475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934" y="682278"/>
            <a:ext cx="7267831" cy="4222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AB455D-4DC2-0DE6-3A0B-1F3E6C38CB18}"/>
              </a:ext>
            </a:extLst>
          </p:cNvPr>
          <p:cNvSpPr txBox="1"/>
          <p:nvPr/>
        </p:nvSpPr>
        <p:spPr>
          <a:xfrm>
            <a:off x="3505200" y="1865963"/>
            <a:ext cx="3307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4000" b="1" dirty="0">
                <a:latin typeface="noto"/>
              </a:rPr>
              <a:t>DALL-E</a:t>
            </a:r>
            <a:r>
              <a:rPr lang="ko-KR" altLang="en-US" sz="4000" b="1" dirty="0">
                <a:latin typeface="noto"/>
              </a:rPr>
              <a:t> 최고 </a:t>
            </a:r>
            <a:r>
              <a:rPr lang="en-US" altLang="ko-KR" sz="4000" b="1" dirty="0">
                <a:latin typeface="noto"/>
              </a:rPr>
              <a:t>!</a:t>
            </a:r>
            <a:endParaRPr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3692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885F8-17E5-EB1D-2E53-5167BFE1214F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519104-EFCE-D8D8-AEDF-31A0386E8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89" y="539373"/>
            <a:ext cx="6696246" cy="4455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34F975-9108-75D0-7DF9-C413C6854E8F}"/>
              </a:ext>
            </a:extLst>
          </p:cNvPr>
          <p:cNvSpPr txBox="1"/>
          <p:nvPr/>
        </p:nvSpPr>
        <p:spPr>
          <a:xfrm>
            <a:off x="1524389" y="148668"/>
            <a:ext cx="191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"/>
              </a:rPr>
              <a:t>성능 비교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6737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D5478D-7D0F-A9A9-64F3-CC38A3F2089A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01AE99-739F-CA36-43F1-83A85B3B8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7" y="-37950"/>
            <a:ext cx="7962909" cy="52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9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1239DD-C6A2-C53E-DA56-40BB313A6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91" y="-37950"/>
            <a:ext cx="8007239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D5478D-7D0F-A9A9-64F3-CC38A3F2089A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ore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BD586C-7924-991A-5FB6-A26903DBC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66" y="0"/>
            <a:ext cx="7766957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D5ED49-1EEA-05AF-DB97-FE8ED0E4FF45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53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56EF12-4DDE-E5F1-5D1C-D31E8572E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9" y="-37962"/>
            <a:ext cx="7962912" cy="52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528AB2-2F8C-B0B5-8B59-2A3E56D9F1BE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0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34A88-D337-40C6-A018-B1041EE6D7F8}"/>
              </a:ext>
            </a:extLst>
          </p:cNvPr>
          <p:cNvSpPr txBox="1"/>
          <p:nvPr/>
        </p:nvSpPr>
        <p:spPr>
          <a:xfrm>
            <a:off x="1666811" y="284911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/>
              <a:t>         목차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/>
              <a:t>1</a:t>
            </a:r>
            <a:r>
              <a:rPr lang="ko-KR" altLang="en-US" sz="2000" dirty="0"/>
              <a:t> 논문 선택 배경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/>
              <a:t>2</a:t>
            </a:r>
            <a:r>
              <a:rPr lang="ko-KR" altLang="en-US" sz="2000" dirty="0"/>
              <a:t> 논문 소개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/>
              <a:t>3</a:t>
            </a:r>
            <a:r>
              <a:rPr lang="ko-KR" altLang="en-US" sz="2000" dirty="0"/>
              <a:t> </a:t>
            </a:r>
            <a:r>
              <a:rPr lang="en-US" altLang="ko-KR" sz="2000" dirty="0"/>
              <a:t>DALL-E 2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/>
              <a:t>4</a:t>
            </a:r>
            <a:r>
              <a:rPr lang="ko-KR" altLang="en-US" sz="2000" dirty="0"/>
              <a:t> 논문 이용 방향성 </a:t>
            </a:r>
            <a:r>
              <a:rPr lang="en-US" altLang="ko-KR" sz="2000" dirty="0"/>
              <a:t>&amp;</a:t>
            </a:r>
            <a:r>
              <a:rPr lang="ko-KR" altLang="en-US" sz="2000" dirty="0"/>
              <a:t> 계획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6713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1427033-8492-AF25-FB82-3D6D1543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9" y="-37950"/>
            <a:ext cx="7962912" cy="5219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060ED-59FF-2B29-7EFA-79C3DF8F2AAF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3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48699-266B-1DBA-8E71-F1E7A69961A5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1E6D5-AF09-DAD2-89E2-EBF8FEB8271B}"/>
              </a:ext>
            </a:extLst>
          </p:cNvPr>
          <p:cNvSpPr txBox="1"/>
          <p:nvPr/>
        </p:nvSpPr>
        <p:spPr>
          <a:xfrm>
            <a:off x="1479176" y="1486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/>
              <a:t>논문 이용 방향성 </a:t>
            </a:r>
            <a:r>
              <a:rPr lang="en-US" altLang="ko-KR" sz="1400" b="1" dirty="0"/>
              <a:t>&amp;</a:t>
            </a:r>
            <a:r>
              <a:rPr lang="ko-KR" altLang="en-US" sz="1400" b="1" dirty="0"/>
              <a:t> 계획</a:t>
            </a:r>
            <a:endParaRPr lang="en-US" altLang="ko-KR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B114EF-11A7-9F8A-E13B-D17851842F38}"/>
              </a:ext>
            </a:extLst>
          </p:cNvPr>
          <p:cNvSpPr txBox="1"/>
          <p:nvPr/>
        </p:nvSpPr>
        <p:spPr>
          <a:xfrm>
            <a:off x="1532964" y="865954"/>
            <a:ext cx="5387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디자이너와 예술가들이 영감을 얻거나 브레인스토밍 또는 실제 작품 제작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AE90C-2096-9928-6A8D-0E6D7CC3366A}"/>
              </a:ext>
            </a:extLst>
          </p:cNvPr>
          <p:cNvSpPr txBox="1"/>
          <p:nvPr/>
        </p:nvSpPr>
        <p:spPr>
          <a:xfrm>
            <a:off x="1506070" y="1481354"/>
            <a:ext cx="6624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소프트웨어가 애니메이션이나 비디오가 아닌 정지 이미지를 생성하지만 컴퓨터 게임 회사들이 이를 사용해 다양한 장면과 캐릭터를 생성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5FA24-7662-F99E-AE7F-45AC4FAB2FC2}"/>
              </a:ext>
            </a:extLst>
          </p:cNvPr>
          <p:cNvSpPr txBox="1"/>
          <p:nvPr/>
        </p:nvSpPr>
        <p:spPr>
          <a:xfrm>
            <a:off x="1532964" y="2004574"/>
            <a:ext cx="5387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NFT</a:t>
            </a:r>
            <a:endParaRPr lang="ko-Kore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30C76-69DE-E944-2F62-86A10B5C8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139" y="2054923"/>
            <a:ext cx="3241438" cy="29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1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48699-266B-1DBA-8E71-F1E7A69961A5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87FDC-5AC7-8CA3-4FA1-9968C3F42CE1}"/>
              </a:ext>
            </a:extLst>
          </p:cNvPr>
          <p:cNvSpPr txBox="1"/>
          <p:nvPr/>
        </p:nvSpPr>
        <p:spPr>
          <a:xfrm>
            <a:off x="4267199" y="2315520"/>
            <a:ext cx="5387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감사합니다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3599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885F8-17E5-EB1D-2E53-5167BFE1214F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12653-7298-EA87-E7A1-98DEA63C2EAC}"/>
              </a:ext>
            </a:extLst>
          </p:cNvPr>
          <p:cNvSpPr txBox="1"/>
          <p:nvPr/>
        </p:nvSpPr>
        <p:spPr>
          <a:xfrm>
            <a:off x="1514724" y="2397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/>
              <a:t>논문 선택 배경</a:t>
            </a:r>
            <a:endParaRPr lang="en-US" altLang="ko-KR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1F60C-1B0A-54B6-CEF2-680B84383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8" y="644056"/>
            <a:ext cx="7724965" cy="44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8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EEC1F-1848-D5C0-660A-4EDA63023855}"/>
              </a:ext>
            </a:extLst>
          </p:cNvPr>
          <p:cNvSpPr txBox="1"/>
          <p:nvPr/>
        </p:nvSpPr>
        <p:spPr>
          <a:xfrm>
            <a:off x="1506772" y="26355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/>
              <a:t>논문 선택 배경</a:t>
            </a:r>
            <a:endParaRPr lang="en-US" altLang="ko-KR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EAA63-8C25-4AFD-7637-304723715C5A}"/>
              </a:ext>
            </a:extLst>
          </p:cNvPr>
          <p:cNvSpPr txBox="1"/>
          <p:nvPr/>
        </p:nvSpPr>
        <p:spPr>
          <a:xfrm>
            <a:off x="1832777" y="686218"/>
            <a:ext cx="5339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Roboto, Arial, sans-serif"/>
              </a:rPr>
              <a:t>Open AI</a:t>
            </a:r>
            <a:r>
              <a:rPr lang="ko-KR" altLang="en-US" b="0" i="0" u="none" strike="noStrike" dirty="0">
                <a:effectLst/>
                <a:latin typeface="Roboto, Arial, sans-serif"/>
              </a:rPr>
              <a:t>가 낸 논문</a:t>
            </a:r>
            <a:endParaRPr lang="ko-KR" altLang="en-US" b="0" i="0" u="none" strike="noStrike" dirty="0">
              <a:effectLst/>
              <a:latin typeface="-apple-system-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Roboto, Arial, sans-serif"/>
              </a:rPr>
              <a:t>Text-to-Image</a:t>
            </a:r>
            <a:endParaRPr lang="ko-KR" altLang="en-US" b="0" i="0" u="none" strike="noStrike" dirty="0">
              <a:effectLst/>
              <a:latin typeface="-apple-system-font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96597CE-F7AE-5B03-5D9B-0D39C4135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56" y="1462191"/>
            <a:ext cx="3637723" cy="341775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EB86413-36DA-4849-C4A3-B4522DA1D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559" y="2638823"/>
            <a:ext cx="1379550" cy="2169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A4471D-E298-3F85-9647-5D7244495799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 descr="다채로운, 실이(가) 표시된 사진&#10;&#10;자동 생성된 설명">
            <a:extLst>
              <a:ext uri="{FF2B5EF4-FFF2-40B4-BE49-F238E27FC236}">
                <a16:creationId xmlns:a16="http://schemas.microsoft.com/office/drawing/2014/main" id="{D1195FA9-16DA-ED02-D9FE-7D9E55F52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399" y="1462192"/>
            <a:ext cx="3276726" cy="341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9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F81C73-9038-6B84-4A0C-55D5DFAC8C8B}"/>
              </a:ext>
            </a:extLst>
          </p:cNvPr>
          <p:cNvSpPr txBox="1"/>
          <p:nvPr/>
        </p:nvSpPr>
        <p:spPr>
          <a:xfrm>
            <a:off x="1657847" y="347664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" altLang="ko-Kore-KR" sz="2000" dirty="0"/>
              <a:t>DALL·E: Creating</a:t>
            </a:r>
            <a:br>
              <a:rPr lang="en" altLang="ko-Kore-KR" sz="2000" dirty="0"/>
            </a:br>
            <a:r>
              <a:rPr lang="en" altLang="ko-Kore-KR" sz="2000" dirty="0"/>
              <a:t>Images from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516CC-FC3F-3AF5-4AD5-2A9A78202CA8}"/>
              </a:ext>
            </a:extLst>
          </p:cNvPr>
          <p:cNvSpPr txBox="1"/>
          <p:nvPr/>
        </p:nvSpPr>
        <p:spPr>
          <a:xfrm>
            <a:off x="1657847" y="112153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chemeClr val="tx1"/>
                </a:solidFill>
                <a:effectLst/>
                <a:latin typeface="ColfaxAI"/>
              </a:rPr>
              <a:t>We’ve trained a neural network called DALL·E that creates images from text captions for a wide range of concepts expressible in natural language.</a:t>
            </a:r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F267B-31D4-0D8D-194C-BD11B88CD759}"/>
              </a:ext>
            </a:extLst>
          </p:cNvPr>
          <p:cNvSpPr txBox="1"/>
          <p:nvPr/>
        </p:nvSpPr>
        <p:spPr>
          <a:xfrm>
            <a:off x="1657847" y="21429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120</a:t>
            </a:r>
            <a:r>
              <a:rPr lang="ko-KR" altLang="en-US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억 개의 파라미터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3F1BB-A0E5-AACA-6273-B0C7301F2B4A}"/>
              </a:ext>
            </a:extLst>
          </p:cNvPr>
          <p:cNvSpPr txBox="1"/>
          <p:nvPr/>
        </p:nvSpPr>
        <p:spPr>
          <a:xfrm>
            <a:off x="3687737" y="2142959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GPT-3 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FF6E2E-AEFC-B6F9-9C29-8623A27C386B}"/>
              </a:ext>
            </a:extLst>
          </p:cNvPr>
          <p:cNvSpPr txBox="1"/>
          <p:nvPr/>
        </p:nvSpPr>
        <p:spPr>
          <a:xfrm>
            <a:off x="4572000" y="21429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2.5</a:t>
            </a:r>
            <a:r>
              <a:rPr lang="ko-KR" altLang="en-US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억 개의 데이터</a:t>
            </a:r>
            <a:r>
              <a:rPr lang="en-US" altLang="ko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텍스트</a:t>
            </a:r>
            <a:r>
              <a:rPr lang="en-US" altLang="ko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이미지</a:t>
            </a:r>
            <a:r>
              <a:rPr lang="en-US" altLang="ko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쌍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CE80F6-0AD8-C982-8686-9658BF98DA34}"/>
              </a:ext>
            </a:extLst>
          </p:cNvPr>
          <p:cNvSpPr txBox="1"/>
          <p:nvPr/>
        </p:nvSpPr>
        <p:spPr>
          <a:xfrm>
            <a:off x="2286000" y="30147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사물을 의인화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FDC32F-C694-4A4A-6C19-E839907A9D96}"/>
              </a:ext>
            </a:extLst>
          </p:cNvPr>
          <p:cNvSpPr txBox="1"/>
          <p:nvPr/>
        </p:nvSpPr>
        <p:spPr>
          <a:xfrm>
            <a:off x="2286000" y="354336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zero-shot </a:t>
            </a:r>
            <a:r>
              <a:rPr lang="ko-KR" altLang="en-US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상황에서도 매우 우수한 성능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C2DF64-8A48-F75D-4161-A45A77B4E4E3}"/>
              </a:ext>
            </a:extLst>
          </p:cNvPr>
          <p:cNvSpPr txBox="1"/>
          <p:nvPr/>
        </p:nvSpPr>
        <p:spPr>
          <a:xfrm>
            <a:off x="2621280" y="38864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-&gt;</a:t>
            </a:r>
            <a:r>
              <a:rPr lang="ko-KR" altLang="en-US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데이터 간의 관계와 공통점으로 정답을 찾는 것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DD088-3E76-4217-4E5A-9EA0316C34AF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B467A-A870-FE07-8DE6-E2BD69FACD3A}"/>
              </a:ext>
            </a:extLst>
          </p:cNvPr>
          <p:cNvSpPr txBox="1"/>
          <p:nvPr/>
        </p:nvSpPr>
        <p:spPr>
          <a:xfrm>
            <a:off x="4095241" y="48787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자율 로봇에 관한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2008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애니메이션 영화 ‘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WALL-E’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초현실주의 화가 살바도르 달리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Salvador Dalí)</a:t>
            </a:r>
            <a:endParaRPr lang="ko-Kore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885F8-17E5-EB1D-2E53-5167BFE1214F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31BE19-DD7E-58D2-3779-B3FBC22C5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2" y="9923"/>
            <a:ext cx="71804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2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885F8-17E5-EB1D-2E53-5167BFE1214F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9B707-28E8-45FD-303A-0B0336565187}"/>
              </a:ext>
            </a:extLst>
          </p:cNvPr>
          <p:cNvSpPr txBox="1"/>
          <p:nvPr/>
        </p:nvSpPr>
        <p:spPr>
          <a:xfrm>
            <a:off x="1649895" y="176588"/>
            <a:ext cx="10933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i="0" u="none" strike="noStrike" dirty="0">
                <a:solidFill>
                  <a:srgbClr val="000000"/>
                </a:solidFill>
                <a:effectLst/>
                <a:latin typeface="noto"/>
              </a:rPr>
              <a:t>Motivation</a:t>
            </a:r>
            <a:endParaRPr lang="ko-Kore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8371A-27DF-6B76-63E2-966EF1C19D10}"/>
              </a:ext>
            </a:extLst>
          </p:cNvPr>
          <p:cNvSpPr txBox="1"/>
          <p:nvPr/>
        </p:nvSpPr>
        <p:spPr>
          <a:xfrm>
            <a:off x="1897711" y="747773"/>
            <a:ext cx="6228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"/>
              </a:rPr>
              <a:t>Generative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Pre-training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from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Pixels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(NIPS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2020)</a:t>
            </a:r>
          </a:p>
          <a:p>
            <a:endParaRPr lang="en-US" altLang="ko-KR" dirty="0">
              <a:latin typeface="n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149DD-0B4B-705E-D743-5D1BA9E1CF6B}"/>
              </a:ext>
            </a:extLst>
          </p:cNvPr>
          <p:cNvSpPr txBox="1"/>
          <p:nvPr/>
        </p:nvSpPr>
        <p:spPr>
          <a:xfrm>
            <a:off x="1897711" y="1121140"/>
            <a:ext cx="6482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noto"/>
              </a:rPr>
              <a:t>GPT-2 : Language Models are Unsupervised Multitask Learners ( </a:t>
            </a:r>
            <a:r>
              <a:rPr lang="en-US" altLang="ko-Kore-KR" dirty="0" err="1">
                <a:latin typeface="noto"/>
              </a:rPr>
              <a:t>OpenAI</a:t>
            </a:r>
            <a:r>
              <a:rPr lang="en-US" altLang="ko-Kore-KR" dirty="0">
                <a:latin typeface="noto"/>
              </a:rPr>
              <a:t> 2019)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E98A2-030B-AC51-497C-1562200FB4F2}"/>
              </a:ext>
            </a:extLst>
          </p:cNvPr>
          <p:cNvSpPr txBox="1"/>
          <p:nvPr/>
        </p:nvSpPr>
        <p:spPr>
          <a:xfrm>
            <a:off x="1905662" y="1454793"/>
            <a:ext cx="6482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noto"/>
              </a:rPr>
              <a:t>Jukebox : A Generative Model for Music ( </a:t>
            </a:r>
            <a:r>
              <a:rPr lang="en-US" altLang="ko-Kore-KR" dirty="0" err="1">
                <a:latin typeface="noto"/>
              </a:rPr>
              <a:t>OpenAI</a:t>
            </a:r>
            <a:r>
              <a:rPr lang="en-US" altLang="ko-Kore-KR" dirty="0">
                <a:latin typeface="noto"/>
              </a:rPr>
              <a:t> 2020 )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DAD43-ABDD-898D-EC92-DE230AF91E88}"/>
              </a:ext>
            </a:extLst>
          </p:cNvPr>
          <p:cNvSpPr txBox="1"/>
          <p:nvPr/>
        </p:nvSpPr>
        <p:spPr>
          <a:xfrm>
            <a:off x="1770490" y="2637808"/>
            <a:ext cx="6482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noto"/>
              </a:rPr>
              <a:t>Text-to-image translation </a:t>
            </a:r>
            <a:r>
              <a:rPr lang="ko-KR" altLang="en-US" dirty="0">
                <a:latin typeface="noto"/>
              </a:rPr>
              <a:t>분야에서는 </a:t>
            </a:r>
            <a:r>
              <a:rPr lang="en-US" altLang="ko-KR" dirty="0">
                <a:latin typeface="noto"/>
              </a:rPr>
              <a:t>?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D20FB-2B9E-39A5-6428-AA1B409C2071}"/>
              </a:ext>
            </a:extLst>
          </p:cNvPr>
          <p:cNvSpPr txBox="1"/>
          <p:nvPr/>
        </p:nvSpPr>
        <p:spPr>
          <a:xfrm>
            <a:off x="1770490" y="320899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120</a:t>
            </a:r>
            <a:r>
              <a:rPr lang="ko-KR" altLang="en-US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억 개의 파라미터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2B007F-E2AF-3A57-666B-D3E2DC8CA804}"/>
              </a:ext>
            </a:extLst>
          </p:cNvPr>
          <p:cNvSpPr txBox="1"/>
          <p:nvPr/>
        </p:nvSpPr>
        <p:spPr>
          <a:xfrm>
            <a:off x="3800380" y="320899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GPT-3 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D5391-8092-E467-2A37-F599BD6D4411}"/>
              </a:ext>
            </a:extLst>
          </p:cNvPr>
          <p:cNvSpPr txBox="1"/>
          <p:nvPr/>
        </p:nvSpPr>
        <p:spPr>
          <a:xfrm>
            <a:off x="4684643" y="32089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2.5</a:t>
            </a:r>
            <a:r>
              <a:rPr lang="ko-KR" altLang="en-US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억 개의 데이터</a:t>
            </a:r>
            <a:r>
              <a:rPr lang="en-US" altLang="ko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텍스트</a:t>
            </a:r>
            <a:r>
              <a:rPr lang="en-US" altLang="ko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이미지</a:t>
            </a:r>
            <a:r>
              <a:rPr lang="en-US" altLang="ko-KR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b="0" i="0" u="none" strike="noStrike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쌍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5791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885F8-17E5-EB1D-2E53-5167BFE1214F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6263E-ECE0-B0C6-7273-1D90CA685AA9}"/>
              </a:ext>
            </a:extLst>
          </p:cNvPr>
          <p:cNvSpPr txBox="1"/>
          <p:nvPr/>
        </p:nvSpPr>
        <p:spPr>
          <a:xfrm>
            <a:off x="1649894" y="174811"/>
            <a:ext cx="1546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latin typeface="noto"/>
              </a:rPr>
              <a:t>DALL-E </a:t>
            </a:r>
            <a:r>
              <a:rPr lang="ko-KR" altLang="en-US" b="1" dirty="0">
                <a:latin typeface="noto"/>
              </a:rPr>
              <a:t>학습 과정</a:t>
            </a:r>
            <a:endParaRPr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FFCFB-605D-AF6B-B2AC-8750626F36B4}"/>
              </a:ext>
            </a:extLst>
          </p:cNvPr>
          <p:cNvSpPr txBox="1"/>
          <p:nvPr/>
        </p:nvSpPr>
        <p:spPr>
          <a:xfrm>
            <a:off x="1649894" y="1055550"/>
            <a:ext cx="6531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"/>
              </a:rPr>
              <a:t>1.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256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X 256</a:t>
            </a:r>
            <a:r>
              <a:rPr lang="ko-KR" altLang="en-US" dirty="0">
                <a:latin typeface="noto"/>
              </a:rPr>
              <a:t> 이미지</a:t>
            </a:r>
            <a:r>
              <a:rPr lang="en-US" altLang="ko-KR" dirty="0">
                <a:latin typeface="noto"/>
              </a:rPr>
              <a:t> -&gt; 32 X 32 grid </a:t>
            </a:r>
            <a:r>
              <a:rPr lang="ko-KR" altLang="en-US" dirty="0">
                <a:latin typeface="noto"/>
              </a:rPr>
              <a:t>이미지 토큰들로 압축 </a:t>
            </a:r>
            <a:endParaRPr lang="ko-Kore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44D03E9-E8B6-7C48-CAA7-CB9C60852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894" y="2594102"/>
            <a:ext cx="6911400" cy="20765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828074-B468-DEE9-0ED0-25CD9D49930D}"/>
              </a:ext>
            </a:extLst>
          </p:cNvPr>
          <p:cNvSpPr txBox="1"/>
          <p:nvPr/>
        </p:nvSpPr>
        <p:spPr>
          <a:xfrm>
            <a:off x="1649894" y="1717105"/>
            <a:ext cx="766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"/>
              </a:rPr>
              <a:t>2.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256</a:t>
            </a:r>
            <a:r>
              <a:rPr lang="ko-KR" altLang="en-US" dirty="0">
                <a:latin typeface="noto"/>
              </a:rPr>
              <a:t>개의 </a:t>
            </a:r>
            <a:r>
              <a:rPr lang="en-US" altLang="ko-KR" dirty="0">
                <a:latin typeface="noto"/>
              </a:rPr>
              <a:t>BPE-encoded text token</a:t>
            </a:r>
            <a:r>
              <a:rPr lang="ko-KR" altLang="en-US" dirty="0">
                <a:latin typeface="noto"/>
              </a:rPr>
              <a:t>들과 </a:t>
            </a:r>
            <a:r>
              <a:rPr lang="en-US" altLang="ko-KR" dirty="0">
                <a:latin typeface="noto"/>
              </a:rPr>
              <a:t>1,024</a:t>
            </a:r>
            <a:r>
              <a:rPr lang="ko-KR" altLang="en-US" dirty="0">
                <a:latin typeface="noto"/>
              </a:rPr>
              <a:t>개의 </a:t>
            </a:r>
            <a:r>
              <a:rPr lang="en-US" altLang="ko-KR" dirty="0">
                <a:latin typeface="noto"/>
              </a:rPr>
              <a:t>image token</a:t>
            </a:r>
            <a:r>
              <a:rPr lang="ko-KR" altLang="en-US" dirty="0">
                <a:latin typeface="noto"/>
              </a:rPr>
              <a:t>들이 연속적으로 입력될 수 있습니다</a:t>
            </a:r>
            <a:r>
              <a:rPr lang="en-US" altLang="ko-KR" dirty="0">
                <a:latin typeface="noto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068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885F8-17E5-EB1D-2E53-5167BFE1214F}"/>
              </a:ext>
            </a:extLst>
          </p:cNvPr>
          <p:cNvSpPr txBox="1"/>
          <p:nvPr/>
        </p:nvSpPr>
        <p:spPr>
          <a:xfrm>
            <a:off x="345751" y="148669"/>
            <a:ext cx="4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B10BF9-A0BA-EC02-44BE-1EB9AF53C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018" y="1784374"/>
            <a:ext cx="7446726" cy="3160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0A404-6CB8-2EAB-A638-C0FE5A09D250}"/>
              </a:ext>
            </a:extLst>
          </p:cNvPr>
          <p:cNvSpPr txBox="1"/>
          <p:nvPr/>
        </p:nvSpPr>
        <p:spPr>
          <a:xfrm>
            <a:off x="1649895" y="747773"/>
            <a:ext cx="6531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noto"/>
              </a:rPr>
              <a:t>Text token </a:t>
            </a:r>
            <a:r>
              <a:rPr lang="ko-KR" altLang="en-US" dirty="0">
                <a:latin typeface="noto"/>
              </a:rPr>
              <a:t>최대 </a:t>
            </a:r>
            <a:r>
              <a:rPr lang="en-US" altLang="ko-KR" dirty="0">
                <a:latin typeface="noto"/>
              </a:rPr>
              <a:t>256</a:t>
            </a:r>
            <a:r>
              <a:rPr lang="ko-KR" altLang="en-US" dirty="0">
                <a:latin typeface="noto"/>
              </a:rPr>
              <a:t>개 </a:t>
            </a:r>
            <a:r>
              <a:rPr lang="en-US" altLang="ko-KR" dirty="0">
                <a:latin typeface="noto"/>
              </a:rPr>
              <a:t>,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image token</a:t>
            </a:r>
            <a:r>
              <a:rPr lang="ko-KR" altLang="en-US" dirty="0">
                <a:latin typeface="noto"/>
              </a:rPr>
              <a:t> 최대 </a:t>
            </a:r>
            <a:r>
              <a:rPr lang="en-US" altLang="ko-KR" dirty="0">
                <a:latin typeface="noto"/>
              </a:rPr>
              <a:t>1,024</a:t>
            </a:r>
            <a:r>
              <a:rPr lang="ko-KR" altLang="en-US" dirty="0">
                <a:latin typeface="noto"/>
              </a:rPr>
              <a:t>개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4D97B-9F1C-307C-0715-A10427F341B0}"/>
              </a:ext>
            </a:extLst>
          </p:cNvPr>
          <p:cNvSpPr txBox="1"/>
          <p:nvPr/>
        </p:nvSpPr>
        <p:spPr>
          <a:xfrm>
            <a:off x="1649895" y="198434"/>
            <a:ext cx="1546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latin typeface="noto"/>
              </a:rPr>
              <a:t>DALL-E </a:t>
            </a:r>
            <a:r>
              <a:rPr lang="ko-KR" altLang="en-US" b="1" dirty="0">
                <a:latin typeface="noto"/>
              </a:rPr>
              <a:t>학습 과정</a:t>
            </a:r>
            <a:endParaRPr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01D83-A69B-8202-9311-777B63A40A45}"/>
              </a:ext>
            </a:extLst>
          </p:cNvPr>
          <p:cNvSpPr txBox="1"/>
          <p:nvPr/>
        </p:nvSpPr>
        <p:spPr>
          <a:xfrm>
            <a:off x="1649895" y="1141150"/>
            <a:ext cx="6531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"/>
              </a:rPr>
              <a:t>Text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>
                <a:latin typeface="noto"/>
              </a:rPr>
              <a:t>/</a:t>
            </a:r>
            <a:r>
              <a:rPr lang="ko-KR" altLang="en-US" dirty="0">
                <a:latin typeface="noto"/>
              </a:rPr>
              <a:t> </a:t>
            </a:r>
            <a:r>
              <a:rPr lang="en-US" altLang="ko-KR" dirty="0" err="1">
                <a:latin typeface="noto"/>
              </a:rPr>
              <a:t>Text+Image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96858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335</Words>
  <Application>Microsoft Macintosh PowerPoint</Application>
  <PresentationFormat>화면 슬라이드 쇼(16:9)</PresentationFormat>
  <Paragraphs>95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-apple-system-font</vt:lpstr>
      <vt:lpstr>ColfaxAI</vt:lpstr>
      <vt:lpstr>Arial</vt:lpstr>
      <vt:lpstr>Apple SD Gothic Neo</vt:lpstr>
      <vt:lpstr>Roboto</vt:lpstr>
      <vt:lpstr>Roboto, Arial, sans-serif</vt:lpstr>
      <vt:lpstr>noto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이주현</dc:creator>
  <cp:lastModifiedBy>방수민</cp:lastModifiedBy>
  <cp:revision>15</cp:revision>
  <dcterms:modified xsi:type="dcterms:W3CDTF">2022-05-23T04:01:02Z</dcterms:modified>
</cp:coreProperties>
</file>