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78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7" r:id="rId22"/>
  </p:sldIdLst>
  <p:sldSz cx="9144000" cy="5143500" type="screen16x9"/>
  <p:notesSz cx="6858000" cy="9144000"/>
  <p:embeddedFontLst>
    <p:embeddedFont>
      <p:font typeface="NanumGothic ExtraBold" panose="020D0604000000000000" pitchFamily="34" charset="-127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51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584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41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61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157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88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691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81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935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5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88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55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13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이미지 출처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bookdown.org</a:t>
            </a:r>
            <a:r>
              <a:rPr lang="en-US" altLang="ko-KR" dirty="0"/>
              <a:t>/</a:t>
            </a:r>
            <a:r>
              <a:rPr lang="en-US" altLang="ko-KR" dirty="0" err="1"/>
              <a:t>MathiasHarrer</a:t>
            </a:r>
            <a:r>
              <a:rPr lang="en-US" altLang="ko-KR" dirty="0"/>
              <a:t>/</a:t>
            </a:r>
            <a:r>
              <a:rPr lang="en-US" altLang="ko-KR" dirty="0" err="1"/>
              <a:t>Doing_Meta_Analysis_in_R</a:t>
            </a:r>
            <a:r>
              <a:rPr lang="en-US" altLang="ko-KR" dirty="0"/>
              <a:t>/</a:t>
            </a:r>
            <a:r>
              <a:rPr lang="en-US" altLang="ko-KR" dirty="0" err="1"/>
              <a:t>bayesnma.html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82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47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7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35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52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73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6777883" cy="237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" altLang="en-US" sz="2500" b="1" dirty="0">
                <a:solidFill>
                  <a:srgbClr val="19264B"/>
                </a:solidFill>
              </a:rPr>
              <a:t>개인발표</a:t>
            </a:r>
            <a:endParaRPr lang="en-US" alt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</a:rPr>
              <a:t>Bayesian Hierarchical model</a:t>
            </a:r>
            <a:r>
              <a:rPr lang="ko-KR" altLang="en-US" sz="2000" b="1" dirty="0">
                <a:solidFill>
                  <a:srgbClr val="19264B"/>
                </a:solidFill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</a:rPr>
              <a:t>(</a:t>
            </a:r>
            <a:r>
              <a:rPr lang="ko-KR" altLang="en-US" sz="2000" b="1" dirty="0">
                <a:solidFill>
                  <a:srgbClr val="19264B"/>
                </a:solidFill>
              </a:rPr>
              <a:t>베이지안 계층적 모형</a:t>
            </a:r>
            <a:r>
              <a:rPr lang="en-US" altLang="ko-KR" sz="2000" b="1" dirty="0">
                <a:solidFill>
                  <a:srgbClr val="19264B"/>
                </a:solidFill>
              </a:rPr>
              <a:t>)</a:t>
            </a:r>
            <a:endParaRPr lang="en-US" sz="20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</a:t>
            </a:r>
            <a:r>
              <a:rPr lang="en-US" altLang="ko-KR" dirty="0">
                <a:solidFill>
                  <a:srgbClr val="19264B"/>
                </a:solidFill>
              </a:rPr>
              <a:t>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이재용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8392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kumimoji="1"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8B7E37-6738-0472-C136-9EB20CCA4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390" y="973099"/>
            <a:ext cx="3225220" cy="41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8392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defining model</a:t>
            </a:r>
            <a:endParaRPr kumimoji="1" lang="en-US" altLang="ko-KR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9DB5351-1318-387F-3AF6-74404C82E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420" y="1786077"/>
            <a:ext cx="2290147" cy="30505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12E15F-C27B-D9E3-27F8-3ADD17A2E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750" y="837096"/>
            <a:ext cx="5845514" cy="76776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C28A863-3107-EA9A-6352-098788155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328" y="1795381"/>
            <a:ext cx="4859982" cy="1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diagnostics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29A17D-E676-74FF-BE24-4C5F155BF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57" y="799287"/>
            <a:ext cx="7124292" cy="41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inference</a:t>
            </a:r>
            <a:endParaRPr kumimoji="1" lang="en-US" altLang="ko-KR" sz="20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5EB752E-344A-18A9-B9D2-173E8630A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4" y="914400"/>
            <a:ext cx="6107044" cy="368559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C689D14-DE97-262B-8DC3-B23AFDD1B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418" y="1129004"/>
            <a:ext cx="1657619" cy="34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inference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3353DB-47D6-D0DF-6C2C-F4073ED6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1045029"/>
            <a:ext cx="6751971" cy="413640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098F39-6B90-4397-89E9-39CD430FB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102" y="1129004"/>
            <a:ext cx="1492898" cy="34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5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inference</a:t>
            </a:r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70632-1535-A0E5-888C-178961FAA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753" y="799286"/>
            <a:ext cx="7301975" cy="43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9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inference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EB7899-3498-8226-C351-5610248C7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799287"/>
            <a:ext cx="7017709" cy="43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27782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sensitivity analysis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7F821D-67C1-D3FA-CF9D-86E481613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845878"/>
            <a:ext cx="7277825" cy="43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4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27782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sensitivity analysis</a:t>
            </a:r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180FA2-0B57-C7D2-995A-40F34D9E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304" y="799287"/>
            <a:ext cx="7174799" cy="42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9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27782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sensitivity analysis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064E55-225C-674A-B8D8-5EE752145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313" y="914399"/>
            <a:ext cx="6951148" cy="41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1081F-F038-D2F8-9630-B5BBB4DF2C34}"/>
              </a:ext>
            </a:extLst>
          </p:cNvPr>
          <p:cNvSpPr txBox="1"/>
          <p:nvPr/>
        </p:nvSpPr>
        <p:spPr>
          <a:xfrm>
            <a:off x="1744824" y="1212980"/>
            <a:ext cx="6279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베이지안이 무엇인지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Bayesian Hierarchical model</a:t>
            </a:r>
            <a:r>
              <a:rPr kumimoji="1" lang="ko-KR" altLang="en-US" dirty="0"/>
              <a:t>이 무엇인지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한국 청년들의 자녀계획 유무 비율 분석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JAGS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베이지안 통계 분석 절차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4" y="306875"/>
            <a:ext cx="727782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JAGS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이용한 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베이지안 통계분석 절차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</a:t>
            </a:r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kumimoji="1"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sensitivity analysis</a:t>
            </a:r>
            <a:endParaRPr kumimoji="1"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D33426-5A34-52A9-A4D4-CAEF0FBEC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3" y="799287"/>
            <a:ext cx="7277826" cy="43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933087" y="2325544"/>
            <a:ext cx="727782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sym typeface="NanumGothic ExtraBold"/>
              </a:rPr>
              <a:t>감사합니다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8464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베이지안이 무엇인지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CA1A37-493E-1782-38FC-D05D5B7BE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942651"/>
            <a:ext cx="7884367" cy="85090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5038880-678C-7967-BA3F-CD606770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722" y="2198659"/>
            <a:ext cx="7873278" cy="14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베이지안이 무엇인지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11.2 Bayesian Network Meta-Analysis | Doing Meta-Analysis in R">
            <a:extLst>
              <a:ext uri="{FF2B5EF4-FFF2-40B4-BE49-F238E27FC236}">
                <a16:creationId xmlns:a16="http://schemas.microsoft.com/office/drawing/2014/main" id="{0525AA68-5453-8740-F854-646A7677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88" y="1042988"/>
            <a:ext cx="7962912" cy="281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892499-107C-3FC4-B859-2AC6A130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614" y="3853542"/>
            <a:ext cx="2971800" cy="12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Bayesian Hierarchical Model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 무엇인지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237548-6A15-14F7-5E4F-B5B49B32A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498" y="895739"/>
            <a:ext cx="7815502" cy="40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9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한국 청년들의 자녀계획 유무 비율 분석</a:t>
            </a:r>
            <a:endParaRPr kumimoji="1"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C8C08-F8B6-9675-ED4E-6D99E71DC79C}"/>
              </a:ext>
            </a:extLst>
          </p:cNvPr>
          <p:cNvSpPr txBox="1"/>
          <p:nvPr/>
        </p:nvSpPr>
        <p:spPr>
          <a:xfrm>
            <a:off x="1660849" y="1199397"/>
            <a:ext cx="59622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김동현</a:t>
            </a:r>
            <a:r>
              <a:rPr lang="en-US" altLang="ko-KR" dirty="0"/>
              <a:t>, </a:t>
            </a:r>
            <a:r>
              <a:rPr lang="ko-KR" altLang="en-US" dirty="0" err="1"/>
              <a:t>전희정</a:t>
            </a:r>
            <a:r>
              <a:rPr lang="en-US" altLang="ko-KR" dirty="0"/>
              <a:t>.(2021).</a:t>
            </a:r>
            <a:r>
              <a:rPr lang="ko-KR" altLang="en-US" dirty="0"/>
              <a:t>지역출산율의 공간적 상호의존성과 영향요인에 관한 연구 </a:t>
            </a:r>
            <a:r>
              <a:rPr lang="en-US" altLang="ko-KR" dirty="0"/>
              <a:t>: </a:t>
            </a:r>
            <a:r>
              <a:rPr lang="ko-KR" altLang="en-US" dirty="0"/>
              <a:t>공간패널분석을 활용하여</a:t>
            </a:r>
            <a:r>
              <a:rPr lang="en-US" altLang="ko-KR" dirty="0"/>
              <a:t>.</a:t>
            </a:r>
            <a:r>
              <a:rPr lang="ko-KR" altLang="en-US" dirty="0"/>
              <a:t>국토계획</a:t>
            </a:r>
            <a:r>
              <a:rPr lang="en-US" altLang="ko-KR" dirty="0"/>
              <a:t>,56(4),173-193.</a:t>
            </a:r>
          </a:p>
          <a:p>
            <a:endParaRPr lang="en-US" altLang="ko-KR" dirty="0"/>
          </a:p>
          <a:p>
            <a:r>
              <a:rPr lang="ko-KR" altLang="en-US" dirty="0"/>
              <a:t>“합계출산율의 공간적 상호의존성이 존재하고</a:t>
            </a:r>
            <a:r>
              <a:rPr lang="en-US" altLang="ko-KR" dirty="0"/>
              <a:t>, </a:t>
            </a:r>
            <a:r>
              <a:rPr lang="ko-KR" altLang="en-US" dirty="0"/>
              <a:t>특정 지역에서 높은 합계출산율의 군집이 존재한다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박관태</a:t>
            </a:r>
            <a:r>
              <a:rPr lang="en-US" altLang="ko-KR" dirty="0"/>
              <a:t>, </a:t>
            </a:r>
            <a:r>
              <a:rPr lang="ko-KR" altLang="en-US" dirty="0" err="1"/>
              <a:t>전희정</a:t>
            </a:r>
            <a:r>
              <a:rPr lang="en-US" altLang="ko-KR" dirty="0"/>
              <a:t>. (2020). </a:t>
            </a:r>
            <a:r>
              <a:rPr lang="ko-KR" altLang="en-US" dirty="0"/>
              <a:t>인구규모에 따른 지역 간 출산율 차이 및 결정요인에 관한 연구 </a:t>
            </a:r>
            <a:r>
              <a:rPr lang="en-US" altLang="ko-KR" dirty="0"/>
              <a:t>: </a:t>
            </a:r>
            <a:r>
              <a:rPr lang="ko-KR" altLang="en-US" dirty="0"/>
              <a:t>대도시</a:t>
            </a:r>
            <a:r>
              <a:rPr lang="en-US" altLang="ko-KR" dirty="0"/>
              <a:t>, </a:t>
            </a:r>
            <a:r>
              <a:rPr lang="ko-KR" altLang="en-US" dirty="0"/>
              <a:t>중소도시</a:t>
            </a:r>
            <a:r>
              <a:rPr lang="en-US" altLang="ko-KR" dirty="0"/>
              <a:t>, </a:t>
            </a:r>
            <a:r>
              <a:rPr lang="ko-KR" altLang="en-US" dirty="0"/>
              <a:t>농촌 비교 분석 </a:t>
            </a:r>
            <a:r>
              <a:rPr lang="en-US" altLang="ko-KR" dirty="0"/>
              <a:t>. </a:t>
            </a:r>
            <a:r>
              <a:rPr lang="ko-KR" altLang="en-US" dirty="0"/>
              <a:t>한국지역개발학회지</a:t>
            </a:r>
            <a:r>
              <a:rPr lang="en-US" altLang="ko-KR" dirty="0"/>
              <a:t>, 32(4), 67-100.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“인구규모에 따라 출산율에 차이가 있는 것으로 나타났다</a:t>
            </a:r>
            <a:r>
              <a:rPr lang="en-US" altLang="ko-KR" dirty="0"/>
              <a:t>.”</a:t>
            </a:r>
            <a:endParaRPr lang="ko-KR" altLang="en-US" dirty="0"/>
          </a:p>
          <a:p>
            <a:endParaRPr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82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한국 청년들의 자녀계획 유무 비율 분석</a:t>
            </a:r>
            <a:endParaRPr kumimoji="1"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FD490-A7ED-0F60-63B1-14770D49AD75}"/>
              </a:ext>
            </a:extLst>
          </p:cNvPr>
          <p:cNvSpPr txBox="1"/>
          <p:nvPr/>
        </p:nvSpPr>
        <p:spPr>
          <a:xfrm>
            <a:off x="1642188" y="1035698"/>
            <a:ext cx="565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Y_i</a:t>
            </a:r>
            <a:r>
              <a:rPr kumimoji="1" lang="en-US" altLang="ko-KR" dirty="0"/>
              <a:t>: </a:t>
            </a:r>
            <a:r>
              <a:rPr kumimoji="1" lang="ko-KR" altLang="en-US" dirty="0"/>
              <a:t>지역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의 자녀가 없는 청년들 중 자녀계획이 없음에 응답한 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7AC04B8-2FB6-BABB-D3AB-94A6B6250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882" y="2952620"/>
            <a:ext cx="4241800" cy="469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AB4472-F046-DAF8-0CD9-0E9BCECFE1F7}"/>
              </a:ext>
            </a:extLst>
          </p:cNvPr>
          <p:cNvSpPr txBox="1"/>
          <p:nvPr/>
        </p:nvSpPr>
        <p:spPr>
          <a:xfrm>
            <a:off x="1772816" y="3760237"/>
            <a:ext cx="5327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첫번째 방법은 모든 지역이 서로 같다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두번째 방법은 지역별로 서로 독립이다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1997C-A543-71BC-5F0C-A9DE54BF3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188" y="1667538"/>
            <a:ext cx="3638938" cy="10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2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한국 청년들의 자녀계획 유무 비율 분석</a:t>
            </a:r>
            <a:endParaRPr kumimoji="1"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FD490-A7ED-0F60-63B1-14770D49AD75}"/>
              </a:ext>
            </a:extLst>
          </p:cNvPr>
          <p:cNvSpPr txBox="1"/>
          <p:nvPr/>
        </p:nvSpPr>
        <p:spPr>
          <a:xfrm>
            <a:off x="1408975" y="828470"/>
            <a:ext cx="565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Y_i</a:t>
            </a:r>
            <a:r>
              <a:rPr kumimoji="1" lang="en-US" altLang="ko-KR" dirty="0"/>
              <a:t>: </a:t>
            </a:r>
            <a:r>
              <a:rPr kumimoji="1" lang="ko-KR" altLang="en-US" dirty="0"/>
              <a:t>지역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의 자녀가 없는 청년들 중 자녀계획이 없음에 응답한 수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71D2777-E69C-BBEB-A724-A11CC28F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181012"/>
            <a:ext cx="6795323" cy="38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4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638208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한국 청년들의 자녀계획 유무 비율 분석</a:t>
            </a:r>
            <a:endParaRPr kumimoji="1" lang="en-US" altLang="ko-KR" sz="2000" dirty="0"/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A467AB93-F14D-8AEC-E11C-FFEE47DED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264" y="967954"/>
            <a:ext cx="2507472" cy="38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37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344</Words>
  <Application>Microsoft Macintosh PowerPoint</Application>
  <PresentationFormat>화면 슬라이드 쇼(16:9)</PresentationFormat>
  <Paragraphs>45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이재용</cp:lastModifiedBy>
  <cp:revision>55</cp:revision>
  <dcterms:modified xsi:type="dcterms:W3CDTF">2022-05-22T14:30:14Z</dcterms:modified>
</cp:coreProperties>
</file>