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NanumGothic ExtraBold" panose="020B0600000101010101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81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3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62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4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82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99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46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xZKtofBe18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개인발표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5.24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정승혁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MLOps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492732B9-3591-6178-5233-7FCEBD323349}"/>
              </a:ext>
            </a:extLst>
          </p:cNvPr>
          <p:cNvSpPr txBox="1"/>
          <p:nvPr/>
        </p:nvSpPr>
        <p:spPr>
          <a:xfrm>
            <a:off x="1408975" y="1055550"/>
            <a:ext cx="6832817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기재한 플랫폼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라이브러리 등의 예제를 다뤄보는 중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외에도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...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DVC CML, Jenkins, </a:t>
            </a:r>
            <a:r>
              <a:rPr lang="en-US" altLang="ko-KR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FastAPI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등등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단기 프로젝트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하계방학때까지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겉핥기식으로라도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한번씩 다뤄보는 것이 목표</a:t>
            </a:r>
            <a:endParaRPr lang="en-US" altLang="ko-KR" sz="20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33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우선 </a:t>
            </a:r>
            <a:r>
              <a:rPr lang="en-US" altLang="ko-KR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MLOps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란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F6B4A7C-5C0E-1F44-2568-E78CD8A2A449}"/>
              </a:ext>
            </a:extLst>
          </p:cNvPr>
          <p:cNvSpPr txBox="1"/>
          <p:nvPr/>
        </p:nvSpPr>
        <p:spPr>
          <a:xfrm>
            <a:off x="2457487" y="231434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ModelOps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DataOps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DevOps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B72C0CFD-6C48-51B3-52AD-B5D1D71B7C84}"/>
              </a:ext>
            </a:extLst>
          </p:cNvPr>
          <p:cNvSpPr txBox="1"/>
          <p:nvPr/>
        </p:nvSpPr>
        <p:spPr>
          <a:xfrm>
            <a:off x="2884207" y="282915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개발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운영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소프트웨어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B1015-45A6-C923-6A15-539B2BAE4DD0}"/>
              </a:ext>
            </a:extLst>
          </p:cNvPr>
          <p:cNvSpPr txBox="1"/>
          <p:nvPr/>
        </p:nvSpPr>
        <p:spPr>
          <a:xfrm>
            <a:off x="4833895" y="445108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NanumGothic ExtraBold" panose="020B0600000101010101" charset="-127"/>
                <a:ea typeface="NanumGothic ExtraBold" panose="020B0600000101010101" charset="-127"/>
                <a:hlinkClick r:id="rId4"/>
              </a:rPr>
              <a:t>설명 참고 </a:t>
            </a:r>
            <a:r>
              <a:rPr lang="en-US" altLang="ko-KR" dirty="0">
                <a:solidFill>
                  <a:srgbClr val="0000FF"/>
                </a:solidFill>
                <a:latin typeface="NanumGothic ExtraBold" panose="020B0600000101010101" charset="-127"/>
                <a:ea typeface="NanumGothic ExtraBold" panose="020B0600000101010101" charset="-127"/>
                <a:hlinkClick r:id="rId4"/>
              </a:rPr>
              <a:t>: </a:t>
            </a:r>
            <a:r>
              <a:rPr lang="en-US" altLang="ko-KR" b="0" i="0" u="none" strike="noStrike" dirty="0">
                <a:solidFill>
                  <a:srgbClr val="0000FF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  <a:hlinkClick r:id="rId4"/>
              </a:rPr>
              <a:t>https://www.youtube.com/watch?v=xZKtofBe18I</a:t>
            </a:r>
            <a:r>
              <a:rPr lang="en-US" altLang="ko-KR" b="0" i="0" dirty="0">
                <a:solidFill>
                  <a:srgbClr val="484848"/>
                </a:solidFill>
                <a:effectLst/>
                <a:latin typeface="NanumGothic ExtraBold" panose="020B0600000101010101" charset="-127"/>
                <a:ea typeface="NanumGothic ExtraBold" panose="020B0600000101010101" charset="-127"/>
              </a:rPr>
              <a:t> </a:t>
            </a:r>
            <a:endParaRPr lang="ko-KR" altLang="en-US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왜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MLOps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5FA7EC37-EDE9-5509-A2F4-6821FF948D29}"/>
              </a:ext>
            </a:extLst>
          </p:cNvPr>
          <p:cNvSpPr txBox="1"/>
          <p:nvPr/>
        </p:nvSpPr>
        <p:spPr>
          <a:xfrm>
            <a:off x="1408975" y="1590294"/>
            <a:ext cx="7186385" cy="11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수많은 </a:t>
            </a:r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머신러닝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그 속 여러 이슈들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+mn-lt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서비스 출시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모델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&amp;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데이터셋 버전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학습데이터와 실제 데이터의 차이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서버 인프라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ko-KR" altLang="en-US" sz="1600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재학습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시기</a:t>
            </a:r>
            <a:endParaRPr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06E7A3B3-AE11-1B44-70C6-BEE78E4F2B53}"/>
              </a:ext>
            </a:extLst>
          </p:cNvPr>
          <p:cNvSpPr txBox="1"/>
          <p:nvPr/>
        </p:nvSpPr>
        <p:spPr>
          <a:xfrm>
            <a:off x="1408975" y="3241520"/>
            <a:ext cx="7186385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Research -&gt; Production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으로 가는 과정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8742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MLOps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vs DevOps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14043F93-F5E0-BCD7-686F-E010B598EC2E}"/>
              </a:ext>
            </a:extLst>
          </p:cNvPr>
          <p:cNvSpPr txBox="1"/>
          <p:nvPr/>
        </p:nvSpPr>
        <p:spPr>
          <a:xfrm>
            <a:off x="1408974" y="1422443"/>
            <a:ext cx="7320497" cy="259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DevOps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애플리케이션 개발의 품질과 속도를 개선하고 신규 또는 수정된 소프트웨어 기능이나 제품의 릴리즈 주기 단축을 장려하는 새로운 철학이자 프레임워크</a:t>
            </a:r>
            <a:endParaRPr lang="en-US" altLang="ko-KR" sz="12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2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2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2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  <a:cs typeface="NanumGothic ExtraBold"/>
                <a:sym typeface="NanumGothic ExtraBold"/>
              </a:rPr>
              <a:t>MLOps</a:t>
            </a:r>
            <a:endParaRPr lang="en-US" sz="2000" dirty="0">
              <a:solidFill>
                <a:srgbClr val="19264B"/>
              </a:solidFill>
              <a:latin typeface="NanumGothic ExtraBold" panose="020B0600000101010101" charset="-127"/>
              <a:ea typeface="NanumGothic ExtraBold" panose="020B0600000101010101" charset="-127"/>
              <a:cs typeface="NanumGothic ExtraBold"/>
              <a:sym typeface="NanumGothic ExtraBold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ML </a:t>
            </a:r>
            <a:r>
              <a:rPr lang="ko-KR" altLang="en-US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하면서 주기적으로 생기는 이슈</a:t>
            </a:r>
            <a:r>
              <a:rPr lang="en-US" altLang="ko-KR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</a:t>
            </a:r>
            <a:r>
              <a:rPr lang="ko-KR" altLang="en-US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학습</a:t>
            </a:r>
            <a:r>
              <a:rPr lang="en-US" altLang="ko-KR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모델</a:t>
            </a:r>
            <a:r>
              <a:rPr lang="en-US" altLang="ko-KR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Serving, </a:t>
            </a:r>
            <a:r>
              <a:rPr lang="ko-KR" altLang="en-US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데이터 </a:t>
            </a:r>
            <a:r>
              <a:rPr lang="ko-KR" altLang="en-US" sz="12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전처리</a:t>
            </a:r>
            <a:r>
              <a:rPr lang="en-US" altLang="ko-KR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모델 관리</a:t>
            </a:r>
            <a:r>
              <a:rPr lang="en-US" altLang="ko-KR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)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CI/CD/CT(Continuous Training)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다양한 라이브러리 존재</a:t>
            </a:r>
            <a:endParaRPr lang="en-US" altLang="ko-KR" sz="12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5055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MLOps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 필요한 경우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24ECC41C-CCE0-9C17-2D9D-013C639CC4A6}"/>
              </a:ext>
            </a:extLst>
          </p:cNvPr>
          <p:cNvSpPr txBox="1"/>
          <p:nvPr/>
        </p:nvSpPr>
        <p:spPr>
          <a:xfrm>
            <a:off x="1408975" y="1629969"/>
            <a:ext cx="7442417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ML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프로젝트 라이프사이클을 잘 알면 알수록 모델 연구자 관점에서 어떤 부분이 어려운지 공감하고 대안을 제시하기 수월함</a:t>
            </a: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개발 지식이 적은 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Researcher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가 모델을 만들고 배포하는 경우</a:t>
            </a:r>
            <a:r>
              <a:rPr lang="en-US" altLang="ko-KR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Researcher</a:t>
            </a:r>
            <a:r>
              <a:rPr lang="ko-KR" altLang="en-US" sz="16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가 만든 모델을 데이터 엔지니어가 개발해서 배포하는 경우</a:t>
            </a:r>
            <a:endParaRPr sz="16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46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MLOps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구성요소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9B4E06CD-0465-57F3-CE11-D2C07CA40CE5}"/>
              </a:ext>
            </a:extLst>
          </p:cNvPr>
          <p:cNvSpPr txBox="1"/>
          <p:nvPr/>
        </p:nvSpPr>
        <p:spPr>
          <a:xfrm>
            <a:off x="1408975" y="125175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데이터 수집 파이프라인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/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데이터 저장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/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데이터 관리</a:t>
            </a: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64511519-390A-0214-C17B-7DC11E82CE15}"/>
              </a:ext>
            </a:extLst>
          </p:cNvPr>
          <p:cNvSpPr txBox="1"/>
          <p:nvPr/>
        </p:nvSpPr>
        <p:spPr>
          <a:xfrm>
            <a:off x="1408975" y="2383273"/>
            <a:ext cx="6832817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: 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모델 관리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/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모델 버전 관리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/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모델 학습 스케줄링 관리</a:t>
            </a: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BD3ABA85-F9BE-2F32-B16D-9C9D07CD3A4D}"/>
              </a:ext>
            </a:extLst>
          </p:cNvPr>
          <p:cNvSpPr txBox="1"/>
          <p:nvPr/>
        </p:nvSpPr>
        <p:spPr>
          <a:xfrm>
            <a:off x="1408975" y="3517680"/>
            <a:ext cx="632605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서빙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:       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모델 패키징  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/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서빙 모니터링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/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파이프라인 </a:t>
            </a:r>
            <a:r>
              <a:rPr lang="ko-KR" altLang="en-US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매니징</a:t>
            </a:r>
            <a:endParaRPr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381A4529-61B4-3133-C0E6-5C0BBF5DC1A9}"/>
              </a:ext>
            </a:extLst>
          </p:cNvPr>
          <p:cNvSpPr txBox="1"/>
          <p:nvPr/>
        </p:nvSpPr>
        <p:spPr>
          <a:xfrm>
            <a:off x="2755625" y="1950877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Ex) Sqoop / MySQL / TFDV, DVC</a:t>
            </a:r>
            <a:endParaRPr lang="ko-KR" altLang="en-US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CDA29244-5EBC-24D7-58DA-DC501123198A}"/>
              </a:ext>
            </a:extLst>
          </p:cNvPr>
          <p:cNvSpPr txBox="1"/>
          <p:nvPr/>
        </p:nvSpPr>
        <p:spPr>
          <a:xfrm>
            <a:off x="1408975" y="3033502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Ex) Docker / </a:t>
            </a:r>
            <a:r>
              <a:rPr lang="en-US" altLang="ko-KR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MLflow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en-US" altLang="ko-KR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Github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Action / Kubernetes</a:t>
            </a:r>
            <a:endParaRPr lang="ko-KR" altLang="en-US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19D44D76-A97B-6A12-09FC-325D88883E5D}"/>
              </a:ext>
            </a:extLst>
          </p:cNvPr>
          <p:cNvSpPr txBox="1"/>
          <p:nvPr/>
        </p:nvSpPr>
        <p:spPr>
          <a:xfrm>
            <a:off x="1530883" y="4139603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Ex) Docker, </a:t>
            </a:r>
            <a:r>
              <a:rPr lang="en-US" altLang="ko-KR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FastAPI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/ Prometheus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/  Kubeflow</a:t>
            </a:r>
            <a:endParaRPr lang="ko-KR" altLang="en-US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5543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MLOps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4" name="Google Shape;83;p16">
            <a:extLst>
              <a:ext uri="{FF2B5EF4-FFF2-40B4-BE49-F238E27FC236}">
                <a16:creationId xmlns:a16="http://schemas.microsoft.com/office/drawing/2014/main" id="{5D648914-85CC-8885-3C33-3DD063D0F91C}"/>
              </a:ext>
            </a:extLst>
          </p:cNvPr>
          <p:cNvSpPr txBox="1"/>
          <p:nvPr/>
        </p:nvSpPr>
        <p:spPr>
          <a:xfrm>
            <a:off x="1408974" y="1055550"/>
            <a:ext cx="7283922" cy="163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도커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(Docker)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애플리케이션을 신속하게 구축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테스트 및 배포할 수 있는 소프트웨어 플랫폼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Container(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라이브러리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시스템 도구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코드 등 소프트웨어 실행 필요한 모든 것 포함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컨테이너에서 독립적으로 애플리케이션을 실행하도록 컨테이너 제작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관리하는 도구</a:t>
            </a:r>
            <a:endParaRPr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15" name="Google Shape;83;p16">
            <a:extLst>
              <a:ext uri="{FF2B5EF4-FFF2-40B4-BE49-F238E27FC236}">
                <a16:creationId xmlns:a16="http://schemas.microsoft.com/office/drawing/2014/main" id="{F0B0FE52-4009-0B94-75BD-CB287FEB94C0}"/>
              </a:ext>
            </a:extLst>
          </p:cNvPr>
          <p:cNvSpPr txBox="1"/>
          <p:nvPr/>
        </p:nvSpPr>
        <p:spPr>
          <a:xfrm>
            <a:off x="1408974" y="2756334"/>
            <a:ext cx="7381457" cy="163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쿠버네티스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(Kubernetes)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컨테이너화된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워크로드와 서비스를 관리하기 위한 이식성이 있고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확장가능한 오픈소스 플랫폼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도커를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관리하는 툴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(2020.12 Docker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사용 중지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)</a:t>
            </a:r>
            <a:endParaRPr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2842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MLOps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64511519-390A-0214-C17B-7DC11E82CE15}"/>
              </a:ext>
            </a:extLst>
          </p:cNvPr>
          <p:cNvSpPr txBox="1"/>
          <p:nvPr/>
        </p:nvSpPr>
        <p:spPr>
          <a:xfrm>
            <a:off x="1555279" y="845454"/>
            <a:ext cx="6832817" cy="163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management – DVC(Data Version Control)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오픈소스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data science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와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machine learning project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를 위한 도구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Git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사용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DB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설치와 같은 설치 유지가 필요하지 않다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대용량 데이터를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Git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에 올릴 수 없고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, ML model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버전 관리를 위해 나온 개념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7175E-E077-EC75-3B8A-A6A560318B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12674" y="2859599"/>
            <a:ext cx="6832817" cy="1520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 management – </a:t>
            </a:r>
            <a:r>
              <a:rPr lang="en-US" altLang="ko-KR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MLflow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ML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모델의 실험을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tracking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하고 모델들을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share, deploy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할 수 있게 해주는 라이브러리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기능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: tracking / Projects / Model / Model Registry</a:t>
            </a:r>
            <a:endParaRPr lang="ko-KR" altLang="en-US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3737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MLOps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64511519-390A-0214-C17B-7DC11E82CE15}"/>
              </a:ext>
            </a:extLst>
          </p:cNvPr>
          <p:cNvSpPr txBox="1"/>
          <p:nvPr/>
        </p:nvSpPr>
        <p:spPr>
          <a:xfrm>
            <a:off x="1506511" y="1055550"/>
            <a:ext cx="6832817" cy="128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Kubeflow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Kubernetes + </a:t>
            </a:r>
            <a:r>
              <a:rPr lang="en-US" altLang="ko-KR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MLlflow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다양한 환경에서 실행하는 머신 러닝 워크플로우를 단일 환경에서 손쉽고 직관적으로 배포하게 하는 것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.</a:t>
            </a: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492732B9-3591-6178-5233-7FCEBD323349}"/>
              </a:ext>
            </a:extLst>
          </p:cNvPr>
          <p:cNvSpPr txBox="1"/>
          <p:nvPr/>
        </p:nvSpPr>
        <p:spPr>
          <a:xfrm>
            <a:off x="1506511" y="3021270"/>
            <a:ext cx="6832817" cy="128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Feature Store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Data engineer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와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data scientist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의 업무를 매개해주는 중앙 창고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.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관리해야 할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Data, feature, Model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이 증가함에 따라 이것들을 저장하는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Data Lake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의 개념이 등장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16884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451</Words>
  <Application>Microsoft Office PowerPoint</Application>
  <PresentationFormat>화면 슬라이드 쇼(16:9)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 Hyeok Jeong</dc:creator>
  <cp:lastModifiedBy>정승혁</cp:lastModifiedBy>
  <cp:revision>15</cp:revision>
  <dcterms:modified xsi:type="dcterms:W3CDTF">2022-05-23T15:38:22Z</dcterms:modified>
</cp:coreProperties>
</file>