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2" r:id="rId3"/>
    <p:sldId id="263" r:id="rId4"/>
    <p:sldId id="265" r:id="rId5"/>
    <p:sldId id="266" r:id="rId6"/>
    <p:sldId id="271" r:id="rId7"/>
    <p:sldId id="273" r:id="rId8"/>
    <p:sldId id="274" r:id="rId9"/>
    <p:sldId id="269" r:id="rId10"/>
    <p:sldId id="270" r:id="rId11"/>
    <p:sldId id="276" r:id="rId12"/>
    <p:sldId id="275" r:id="rId13"/>
    <p:sldId id="277" r:id="rId14"/>
    <p:sldId id="279" r:id="rId15"/>
    <p:sldId id="280" r:id="rId16"/>
    <p:sldId id="278" r:id="rId17"/>
    <p:sldId id="282" r:id="rId18"/>
    <p:sldId id="283" r:id="rId19"/>
    <p:sldId id="281" r:id="rId20"/>
    <p:sldId id="284" r:id="rId21"/>
    <p:sldId id="285" r:id="rId22"/>
    <p:sldId id="286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264B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882" autoAdjust="0"/>
  </p:normalViewPr>
  <p:slideViewPr>
    <p:cSldViewPr snapToGrid="0">
      <p:cViewPr varScale="1">
        <p:scale>
          <a:sx n="103" d="100"/>
          <a:sy n="103" d="100"/>
        </p:scale>
        <p:origin x="88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80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67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01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9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52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935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655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24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06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5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866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607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957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6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2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19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46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40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002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27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0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6012621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개인연구 발표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" dirty="0">
                <a:solidFill>
                  <a:srgbClr val="19264B"/>
                </a:solidFill>
              </a:rPr>
              <a:t>05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31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김병찬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136B3-74F6-4D2C-3349-C2F1B9B2566D}"/>
              </a:ext>
            </a:extLst>
          </p:cNvPr>
          <p:cNvSpPr txBox="1"/>
          <p:nvPr/>
        </p:nvSpPr>
        <p:spPr>
          <a:xfrm>
            <a:off x="1687552" y="270720"/>
            <a:ext cx="703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C36CC-D061-5B15-A1A5-F1DE5F76DD2C}"/>
              </a:ext>
            </a:extLst>
          </p:cNvPr>
          <p:cNvSpPr/>
          <p:nvPr/>
        </p:nvSpPr>
        <p:spPr>
          <a:xfrm>
            <a:off x="5816322" y="1784520"/>
            <a:ext cx="3174381" cy="205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04FF3-3932-4355-7D81-441640B0C42A}"/>
              </a:ext>
            </a:extLst>
          </p:cNvPr>
          <p:cNvSpPr/>
          <p:nvPr/>
        </p:nvSpPr>
        <p:spPr>
          <a:xfrm>
            <a:off x="5883230" y="1840380"/>
            <a:ext cx="3040565" cy="1921298"/>
          </a:xfrm>
          <a:prstGeom prst="rect">
            <a:avLst/>
          </a:prstGeom>
          <a:solidFill>
            <a:schemeClr val="tx1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AE5D9-8438-6648-A922-B0F72138C7E6}"/>
              </a:ext>
            </a:extLst>
          </p:cNvPr>
          <p:cNvSpPr txBox="1"/>
          <p:nvPr/>
        </p:nvSpPr>
        <p:spPr>
          <a:xfrm>
            <a:off x="5883230" y="1788342"/>
            <a:ext cx="3260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Signal changes from positive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0 to negative or from </a:t>
            </a:r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tive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zero to positive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Its value has been widely us-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in both speech recognition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music information </a:t>
            </a:r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ko-KR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AF4066-27BE-0D59-4835-C90C054D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96" y="2951482"/>
            <a:ext cx="4415029" cy="1921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383FF5-5F9C-4EB5-D12F-F4D9BCA80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06" y="1019618"/>
            <a:ext cx="4399219" cy="18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1C6958-44F1-059D-CA68-EC9040583377}"/>
              </a:ext>
            </a:extLst>
          </p:cNvPr>
          <p:cNvSpPr txBox="1"/>
          <p:nvPr/>
        </p:nvSpPr>
        <p:spPr>
          <a:xfrm>
            <a:off x="1412489" y="657714"/>
            <a:ext cx="755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: </a:t>
            </a:r>
            <a:endParaRPr lang="en-US" altLang="ko-KR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075F58-D520-8E31-A776-BD8719016309}"/>
              </a:ext>
            </a:extLst>
          </p:cNvPr>
          <p:cNvSpPr txBox="1"/>
          <p:nvPr/>
        </p:nvSpPr>
        <p:spPr>
          <a:xfrm>
            <a:off x="1412489" y="2419678"/>
            <a:ext cx="75586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Musical genre classification of audio signals” by G. </a:t>
            </a:r>
            <a:r>
              <a:rPr lang="en-US" altLang="ko-KR" sz="2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Tzanetakis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P. Cook in IEEE Transactions on Audio and Speech Processing 2002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:</a:t>
            </a:r>
            <a:r>
              <a:rPr lang="en-US" altLang="ko-K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audio tracks each 30 seconds long. It contains 10 genres, each represented by 100 tracks. The tracks are all 22050 Hz monophonic 16-bit audio files in .wav format.</a:t>
            </a:r>
            <a:endParaRPr lang="en-US" altLang="ko-KR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2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1C6958-44F1-059D-CA68-EC9040583377}"/>
              </a:ext>
            </a:extLst>
          </p:cNvPr>
          <p:cNvSpPr txBox="1"/>
          <p:nvPr/>
        </p:nvSpPr>
        <p:spPr>
          <a:xfrm>
            <a:off x="1412489" y="657714"/>
            <a:ext cx="755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: </a:t>
            </a:r>
            <a:endParaRPr lang="en-US" altLang="ko-KR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075F58-D520-8E31-A776-BD8719016309}"/>
              </a:ext>
            </a:extLst>
          </p:cNvPr>
          <p:cNvSpPr txBox="1"/>
          <p:nvPr/>
        </p:nvSpPr>
        <p:spPr>
          <a:xfrm>
            <a:off x="1412489" y="2419678"/>
            <a:ext cx="7558636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Convert the audio files into spectrograms</a:t>
            </a:r>
          </a:p>
          <a:p>
            <a:endParaRPr lang="en-US" altLang="ko-KR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From these spectrograms, extract the          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meaningful </a:t>
            </a:r>
            <a:r>
              <a:rPr lang="en-US" altLang="ko-KR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feautures</a:t>
            </a: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ko-K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Once feature extracted, adapt the neural 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model</a:t>
            </a:r>
          </a:p>
        </p:txBody>
      </p:sp>
    </p:spTree>
    <p:extLst>
      <p:ext uri="{BB962C8B-B14F-4D97-AF65-F5344CB8AC3E}">
        <p14:creationId xmlns:p14="http://schemas.microsoft.com/office/powerpoint/2010/main" val="310912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90443-75F3-B600-ACCC-754188C6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03" y="906344"/>
            <a:ext cx="86899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librosa.load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=5)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plt.specgram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NFFT=2048,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=2,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=0,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noverlap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=128,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500" b="0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sides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’);</a:t>
            </a:r>
            <a:r>
              <a:rPr kumimoji="0" lang="ko-KR" altLang="ko-KR" sz="1500" b="0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500" b="0" i="0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plt.axis</a:t>
            </a:r>
            <a:r>
              <a:rPr kumimoji="0" lang="ko-KR" altLang="ko-KR" sz="1500" b="0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kumimoji="0" lang="ko-KR" altLang="ko-KR" sz="1500" b="0" i="0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ko-KR" altLang="ko-KR" sz="1500" b="0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’); </a:t>
            </a:r>
            <a:endParaRPr kumimoji="0" lang="en-US" altLang="ko-KR" sz="1500" b="0" i="0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plt.savefig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f'img_data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}/{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[:-3].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(".", "")}.</a:t>
            </a:r>
            <a:r>
              <a:rPr kumimoji="0" lang="ko-KR" altLang="ko-KR" sz="1500" b="0" i="0" u="sng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plt.clf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9472B-EB0A-B2C2-63E7-32248E3E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06" y="2232659"/>
            <a:ext cx="2639306" cy="24440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F5762E-F40E-B53A-0553-3A5B8E33BDBC}"/>
              </a:ext>
            </a:extLst>
          </p:cNvPr>
          <p:cNvSpPr txBox="1"/>
          <p:nvPr/>
        </p:nvSpPr>
        <p:spPr>
          <a:xfrm>
            <a:off x="3912154" y="4676668"/>
            <a:ext cx="20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Blues spectrogram</a:t>
            </a:r>
          </a:p>
        </p:txBody>
      </p:sp>
    </p:spTree>
    <p:extLst>
      <p:ext uri="{BB962C8B-B14F-4D97-AF65-F5344CB8AC3E}">
        <p14:creationId xmlns:p14="http://schemas.microsoft.com/office/powerpoint/2010/main" val="66501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90443-75F3-B600-ACCC-754188C6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03" y="749990"/>
            <a:ext cx="666990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 filename in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(f'./drive/My Drive/genres/{g}’):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f'./drive/My Drive/genres/{g}/{filename}’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y,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librosa.load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mono=True, duration=30)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librosa.feature.rmse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chroma_stft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librosa.feature.chroma_stft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spec_cent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librosa.feature.spectral_centroid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spec_bw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librosa.feature.spectral_bandwidth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rolloff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librosa.feature.spectral_rolloff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zcr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librosa.feature.zero_crossing_rate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pPr lvl="3" algn="just" fontAlgn="base" latinLnBrk="1">
              <a:lnSpc>
                <a:spcPct val="160000"/>
              </a:lnSpc>
            </a:pP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mfcc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librosa.feature.mfcc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1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D2BCC-9733-3D5A-43C3-D589E3EA2758}"/>
              </a:ext>
            </a:extLst>
          </p:cNvPr>
          <p:cNvSpPr/>
          <p:nvPr/>
        </p:nvSpPr>
        <p:spPr>
          <a:xfrm>
            <a:off x="1687549" y="3954962"/>
            <a:ext cx="4817329" cy="312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C258DD-7A99-B7F1-1631-908176758C30}"/>
              </a:ext>
            </a:extLst>
          </p:cNvPr>
          <p:cNvSpPr/>
          <p:nvPr/>
        </p:nvSpPr>
        <p:spPr>
          <a:xfrm>
            <a:off x="1661533" y="2784087"/>
            <a:ext cx="6443018" cy="312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90443-75F3-B600-ACCC-754188C6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03" y="766546"/>
            <a:ext cx="6825085" cy="468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= Sequential()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(256,activation='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[1],)))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(128, activation='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'))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(64, activation='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'))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(10, activation='</a:t>
            </a:r>
            <a:r>
              <a:rPr lang="en-US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classifier = </a:t>
            </a:r>
            <a:r>
              <a:rPr lang="fr-FR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fr-FR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fr-FR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fr-FR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fr-FR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=100,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fr-FR" altLang="ko-KR" sz="1600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=128)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3C4F6-65D4-512C-ABC0-A2685E584140}"/>
              </a:ext>
            </a:extLst>
          </p:cNvPr>
          <p:cNvSpPr txBox="1"/>
          <p:nvPr/>
        </p:nvSpPr>
        <p:spPr>
          <a:xfrm>
            <a:off x="5048735" y="442109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100 epochs, Accuracy: 0.67!!</a:t>
            </a:r>
            <a:endParaRPr lang="ko-KR" alt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5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90443-75F3-B600-ACCC-754188C6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0" y="907132"/>
            <a:ext cx="789223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as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</a:rPr>
              <a:t>tf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%matplotlib inline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from PIL import Image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pathlib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csv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sklearn.model_selection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dirty="0" err="1">
                <a:solidFill>
                  <a:srgbClr val="FFFFFF"/>
                </a:solidFill>
                <a:latin typeface="Consolas" panose="020B0609020204030204" pitchFamily="49" charset="0"/>
              </a:rPr>
              <a:t>tensorflow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</a:t>
            </a: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import layers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keras.models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import Sequential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import warnings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warnings.filterwarnings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('ignore')</a:t>
            </a:r>
          </a:p>
        </p:txBody>
      </p:sp>
    </p:spTree>
    <p:extLst>
      <p:ext uri="{BB962C8B-B14F-4D97-AF65-F5344CB8AC3E}">
        <p14:creationId xmlns:p14="http://schemas.microsoft.com/office/powerpoint/2010/main" val="104878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90443-75F3-B600-ACCC-754188C6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0" y="1230296"/>
            <a:ext cx="789223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inferno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=(8,8))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blues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classical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disco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hiphop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jazz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reggae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pathlib.Path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f'img_data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}').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exist_ok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}’):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}/{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}’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librosa.load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=5)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plt.specgram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NFFT=2048,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=2,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=0,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noverlap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=128,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sides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plt.savefig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f'img_data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}/{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[:-3].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(".", "")}.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plt.clf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97666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408B921-77B4-9259-CD18-D474CBF2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0" y="1768906"/>
            <a:ext cx="7892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 = 'filename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chroma_stft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spectral_centroid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spectral_bandwidth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rolloff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zero_crossing_rate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in range(1, 21):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 += f'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mfcc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}'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 += ' label'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header.split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fontAlgn="base" latinLnBrk="1"/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genres = 'blues classical country disco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hiphop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jazz metal pop </a:t>
            </a:r>
          </a:p>
          <a:p>
            <a:pPr algn="just" fontAlgn="base" latinLnBrk="1"/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reggae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rock'.split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kern="0" spc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5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90443-75F3-B600-ACCC-754188C6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643" y="834628"/>
            <a:ext cx="789223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for g in genres: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for filename in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(f'./drive/My Drive/genres/{g}’):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f'./drive/My Drive/genres/{g}/{filename}’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librosa.load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songname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mono=True, duration=30)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librosa.feature.rmse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chroma_stft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librosa.feature.chroma_stft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spec_cent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librosa.feature.spectral_centroid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spec_bw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librosa.feature.spectral_bandwidth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rolloff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librosa.feature.spectral_rolloff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zcr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librosa.feature.zero_crossing_rate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mfcc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librosa.feature.mfcc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(y=y,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to_append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f'{filename} 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chroma_stft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 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       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spec_cent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 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spec_bw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 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rolloff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 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zcr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)}’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for e in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mfcc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to_append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+= f' {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(e)}’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to_append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+= f' {g}’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file = open('dataset.csv', 'a', newline=‘’)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with file: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writer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(file)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Writer.writerow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to_append.split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122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쇼지이(가) 표시된 사진&#10;&#10;자동 생성된 설명">
            <a:extLst>
              <a:ext uri="{FF2B5EF4-FFF2-40B4-BE49-F238E27FC236}">
                <a16:creationId xmlns:a16="http://schemas.microsoft.com/office/drawing/2014/main" id="{CF648EC6-A2F7-2ADB-1106-E3C17AB8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99" y="-37962"/>
            <a:ext cx="7990647" cy="5219400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EC86C8-163F-F46C-13B8-437A3E2EEA19}"/>
              </a:ext>
            </a:extLst>
          </p:cNvPr>
          <p:cNvSpPr txBox="1"/>
          <p:nvPr/>
        </p:nvSpPr>
        <p:spPr>
          <a:xfrm>
            <a:off x="1687552" y="252759"/>
            <a:ext cx="703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Data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41C7D4A-7A9D-89B2-2BDE-12A5028B52DB}"/>
              </a:ext>
            </a:extLst>
          </p:cNvPr>
          <p:cNvSpPr/>
          <p:nvPr/>
        </p:nvSpPr>
        <p:spPr>
          <a:xfrm>
            <a:off x="2439345" y="1746562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F537EA6-24F1-369C-DC9D-15D0FD416F1D}"/>
              </a:ext>
            </a:extLst>
          </p:cNvPr>
          <p:cNvSpPr/>
          <p:nvPr/>
        </p:nvSpPr>
        <p:spPr>
          <a:xfrm>
            <a:off x="2267415" y="1746561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DF558-498A-721E-90AE-D3C5C3FD07DD}"/>
              </a:ext>
            </a:extLst>
          </p:cNvPr>
          <p:cNvSpPr txBox="1"/>
          <p:nvPr/>
        </p:nvSpPr>
        <p:spPr>
          <a:xfrm>
            <a:off x="2439345" y="1714565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B06C1C-413B-FA72-1D5F-35F63403B8B8}"/>
              </a:ext>
            </a:extLst>
          </p:cNvPr>
          <p:cNvSpPr/>
          <p:nvPr/>
        </p:nvSpPr>
        <p:spPr>
          <a:xfrm>
            <a:off x="2907695" y="2551294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F31517-89D9-9353-4EBA-F5E4392AA376}"/>
              </a:ext>
            </a:extLst>
          </p:cNvPr>
          <p:cNvSpPr/>
          <p:nvPr/>
        </p:nvSpPr>
        <p:spPr>
          <a:xfrm>
            <a:off x="2735765" y="2551293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77A89-F26F-4317-3ADD-C59B33F3D051}"/>
              </a:ext>
            </a:extLst>
          </p:cNvPr>
          <p:cNvSpPr txBox="1"/>
          <p:nvPr/>
        </p:nvSpPr>
        <p:spPr>
          <a:xfrm>
            <a:off x="2907695" y="2518710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3561566-4E13-5739-A5FF-6540ACBA68F0}"/>
              </a:ext>
            </a:extLst>
          </p:cNvPr>
          <p:cNvSpPr/>
          <p:nvPr/>
        </p:nvSpPr>
        <p:spPr>
          <a:xfrm>
            <a:off x="3591637" y="3367323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E93184-5824-7E14-39B0-93E02EF976C4}"/>
              </a:ext>
            </a:extLst>
          </p:cNvPr>
          <p:cNvSpPr/>
          <p:nvPr/>
        </p:nvSpPr>
        <p:spPr>
          <a:xfrm>
            <a:off x="3419707" y="3367322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EA3ED-6F6B-36B4-2D9D-139D269F36DE}"/>
              </a:ext>
            </a:extLst>
          </p:cNvPr>
          <p:cNvSpPr txBox="1"/>
          <p:nvPr/>
        </p:nvSpPr>
        <p:spPr>
          <a:xfrm>
            <a:off x="3591625" y="3351999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6778C7-5CF3-ADD8-EFDA-1714D35D42D1}"/>
              </a:ext>
            </a:extLst>
          </p:cNvPr>
          <p:cNvSpPr/>
          <p:nvPr/>
        </p:nvSpPr>
        <p:spPr>
          <a:xfrm>
            <a:off x="4572012" y="4190618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661E92-677D-8A3F-2D2E-4B1BC898D127}"/>
              </a:ext>
            </a:extLst>
          </p:cNvPr>
          <p:cNvSpPr/>
          <p:nvPr/>
        </p:nvSpPr>
        <p:spPr>
          <a:xfrm>
            <a:off x="4400082" y="4190617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2D38D5-62A8-C14D-A3B9-C27E925FE363}"/>
              </a:ext>
            </a:extLst>
          </p:cNvPr>
          <p:cNvSpPr txBox="1"/>
          <p:nvPr/>
        </p:nvSpPr>
        <p:spPr>
          <a:xfrm>
            <a:off x="4572000" y="4175294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next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408B921-77B4-9259-CD18-D474CBF2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894" y="1768906"/>
            <a:ext cx="7892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('dataset.csv')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data.head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()# Dropping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unneccesary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columns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data.drop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(['filename'],axis=1)#Encoding the Labels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genre_list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data.iloc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-1]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encoder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encoder.fit_transform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genre_list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)#Scaling the Feature columns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scaler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scaler.fit_transform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data.iloc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:-1],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float))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68454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408B921-77B4-9259-CD18-D474CBF2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894" y="907133"/>
            <a:ext cx="789223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= Sequential()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(256, activation='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		     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X_train.shape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[1],)))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(128, activation='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'))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(64, activation='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'))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(10, activation='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’))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(optimizer='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     loss='</a:t>
            </a:r>
            <a:r>
              <a:rPr lang="en-US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sparse_categorical_crossentropy</a:t>
            </a: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     metrics=['accuracy’])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classifier = </a:t>
            </a: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=100,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=128)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fr-FR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model.evaluate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kern="0" spc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fr-FR" altLang="ko-KR" kern="0" spc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90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Next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1792D-3BB0-571F-722C-735E5E858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43" y="860177"/>
            <a:ext cx="3154482" cy="2974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D5F39-79A8-01BE-4B38-94F6704A6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92" y="1389809"/>
            <a:ext cx="4766385" cy="3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956F892-7834-9D8E-D41F-7F70E7F9A743}"/>
              </a:ext>
            </a:extLst>
          </p:cNvPr>
          <p:cNvGrpSpPr/>
          <p:nvPr/>
        </p:nvGrpSpPr>
        <p:grpSpPr>
          <a:xfrm>
            <a:off x="1613181" y="1122555"/>
            <a:ext cx="2870540" cy="2906503"/>
            <a:chOff x="1657785" y="1122555"/>
            <a:chExt cx="2870540" cy="2906503"/>
          </a:xfrm>
        </p:grpSpPr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4836CD76-6073-E99F-420A-41CBAB976C7E}"/>
                </a:ext>
              </a:extLst>
            </p:cNvPr>
            <p:cNvSpPr/>
            <p:nvPr/>
          </p:nvSpPr>
          <p:spPr>
            <a:xfrm>
              <a:off x="2001663" y="1122555"/>
              <a:ext cx="2526662" cy="2616721"/>
            </a:xfrm>
            <a:prstGeom prst="cube">
              <a:avLst>
                <a:gd name="adj" fmla="val 2707"/>
              </a:avLst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EA0A3638-06CC-9E68-E2E3-C077EAB83D24}"/>
                </a:ext>
              </a:extLst>
            </p:cNvPr>
            <p:cNvSpPr/>
            <p:nvPr/>
          </p:nvSpPr>
          <p:spPr>
            <a:xfrm>
              <a:off x="1829730" y="1263803"/>
              <a:ext cx="2526662" cy="2616721"/>
            </a:xfrm>
            <a:prstGeom prst="cube">
              <a:avLst>
                <a:gd name="adj" fmla="val 2707"/>
              </a:avLst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B7D22063-BEB2-90F8-95EB-AFB61A4DF9F8}"/>
                </a:ext>
              </a:extLst>
            </p:cNvPr>
            <p:cNvSpPr/>
            <p:nvPr/>
          </p:nvSpPr>
          <p:spPr>
            <a:xfrm>
              <a:off x="1657797" y="1412337"/>
              <a:ext cx="2526662" cy="2616721"/>
            </a:xfrm>
            <a:prstGeom prst="cube">
              <a:avLst>
                <a:gd name="adj" fmla="val 2707"/>
              </a:avLst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536BAC-D52B-0887-5665-58B090873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7785" y="1495815"/>
              <a:ext cx="2453224" cy="252512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7BB76F9-2E1F-C3A5-9630-524E7126ADD5}"/>
              </a:ext>
            </a:extLst>
          </p:cNvPr>
          <p:cNvSpPr txBox="1"/>
          <p:nvPr/>
        </p:nvSpPr>
        <p:spPr>
          <a:xfrm>
            <a:off x="2498806" y="4067008"/>
            <a:ext cx="243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9A6E5-66D5-110D-C7E4-C3E92BD5B85A}"/>
              </a:ext>
            </a:extLst>
          </p:cNvPr>
          <p:cNvSpPr txBox="1"/>
          <p:nvPr/>
        </p:nvSpPr>
        <p:spPr>
          <a:xfrm>
            <a:off x="1188481" y="2571750"/>
            <a:ext cx="243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2C095-C41A-D5A7-05FE-250839B46BB8}"/>
              </a:ext>
            </a:extLst>
          </p:cNvPr>
          <p:cNvSpPr txBox="1"/>
          <p:nvPr/>
        </p:nvSpPr>
        <p:spPr>
          <a:xfrm rot="18900000">
            <a:off x="3859600" y="3175006"/>
            <a:ext cx="243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490B27-10FC-86B1-3CBE-7A76386F5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132" y="1303635"/>
            <a:ext cx="3681436" cy="24356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31DEA1-F4A0-9335-7F17-65063CB9A038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AC761A-6243-9413-2A6E-1908E7F0214C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5348C-423C-3627-176D-E2ED650292D7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B138664-0528-D2AE-EC1E-6D6A11C7B6A1}"/>
              </a:ext>
            </a:extLst>
          </p:cNvPr>
          <p:cNvSpPr/>
          <p:nvPr/>
        </p:nvSpPr>
        <p:spPr>
          <a:xfrm>
            <a:off x="2455443" y="929799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C9B2B-86C4-70C3-F3AD-05C12EF9AC27}"/>
              </a:ext>
            </a:extLst>
          </p:cNvPr>
          <p:cNvSpPr txBox="1"/>
          <p:nvPr/>
        </p:nvSpPr>
        <p:spPr>
          <a:xfrm>
            <a:off x="2470311" y="1228747"/>
            <a:ext cx="374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Level of  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B933E-C9BE-F513-1F4A-FFDD4BE0C054}"/>
              </a:ext>
            </a:extLst>
          </p:cNvPr>
          <p:cNvSpPr txBox="1"/>
          <p:nvPr/>
        </p:nvSpPr>
        <p:spPr>
          <a:xfrm>
            <a:off x="3703629" y="1025369"/>
            <a:ext cx="37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High 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911651-009A-7BC8-AC03-AAB52AB2596E}"/>
              </a:ext>
            </a:extLst>
          </p:cNvPr>
          <p:cNvSpPr txBox="1"/>
          <p:nvPr/>
        </p:nvSpPr>
        <p:spPr>
          <a:xfrm>
            <a:off x="3703629" y="1354250"/>
            <a:ext cx="37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Mid 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1A03-73B5-58EC-0AB3-C5E40EC1721E}"/>
              </a:ext>
            </a:extLst>
          </p:cNvPr>
          <p:cNvSpPr txBox="1"/>
          <p:nvPr/>
        </p:nvSpPr>
        <p:spPr>
          <a:xfrm>
            <a:off x="3703629" y="1648079"/>
            <a:ext cx="37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Low 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358063-5056-FAFD-649E-54FB1E866EA5}"/>
              </a:ext>
            </a:extLst>
          </p:cNvPr>
          <p:cNvSpPr/>
          <p:nvPr/>
        </p:nvSpPr>
        <p:spPr>
          <a:xfrm>
            <a:off x="5479213" y="891771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91CA1A-45A1-2305-FA3C-058E595D1175}"/>
              </a:ext>
            </a:extLst>
          </p:cNvPr>
          <p:cNvSpPr txBox="1"/>
          <p:nvPr/>
        </p:nvSpPr>
        <p:spPr>
          <a:xfrm>
            <a:off x="6824041" y="935303"/>
            <a:ext cx="18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Instantaneous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8ED28F-ECDD-2905-3E69-87E0821C5FC8}"/>
              </a:ext>
            </a:extLst>
          </p:cNvPr>
          <p:cNvSpPr txBox="1"/>
          <p:nvPr/>
        </p:nvSpPr>
        <p:spPr>
          <a:xfrm>
            <a:off x="6824041" y="1264184"/>
            <a:ext cx="18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Segement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BBC81-FD8B-58D4-DFF0-2F054EC5228B}"/>
              </a:ext>
            </a:extLst>
          </p:cNvPr>
          <p:cNvSpPr txBox="1"/>
          <p:nvPr/>
        </p:nvSpPr>
        <p:spPr>
          <a:xfrm>
            <a:off x="6824041" y="1558013"/>
            <a:ext cx="18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Gloabal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65556F-7192-A5D7-5BED-716D79629527}"/>
              </a:ext>
            </a:extLst>
          </p:cNvPr>
          <p:cNvSpPr txBox="1"/>
          <p:nvPr/>
        </p:nvSpPr>
        <p:spPr>
          <a:xfrm>
            <a:off x="5605982" y="1216581"/>
            <a:ext cx="109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Scope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9C8CF3-230D-22DD-F545-E5EF88D76037}"/>
              </a:ext>
            </a:extLst>
          </p:cNvPr>
          <p:cNvSpPr/>
          <p:nvPr/>
        </p:nvSpPr>
        <p:spPr>
          <a:xfrm>
            <a:off x="1460334" y="2312775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30B82A-48B1-596D-E63C-2B00F1905D57}"/>
              </a:ext>
            </a:extLst>
          </p:cNvPr>
          <p:cNvSpPr txBox="1"/>
          <p:nvPr/>
        </p:nvSpPr>
        <p:spPr>
          <a:xfrm>
            <a:off x="2682758" y="2356307"/>
            <a:ext cx="21055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Zero crossing rate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0FC04A-4645-5F85-D75E-3102784FD0F1}"/>
              </a:ext>
            </a:extLst>
          </p:cNvPr>
          <p:cNvSpPr txBox="1"/>
          <p:nvPr/>
        </p:nvSpPr>
        <p:spPr>
          <a:xfrm>
            <a:off x="2682758" y="2685188"/>
            <a:ext cx="21055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Amplitude envelope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964D2-28E7-3491-24AA-91B27D52B496}"/>
              </a:ext>
            </a:extLst>
          </p:cNvPr>
          <p:cNvSpPr txBox="1"/>
          <p:nvPr/>
        </p:nvSpPr>
        <p:spPr>
          <a:xfrm>
            <a:off x="2682758" y="3016187"/>
            <a:ext cx="21055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RMS energy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78CB1-8BFB-3454-C5D3-A59C366DAC5A}"/>
              </a:ext>
            </a:extLst>
          </p:cNvPr>
          <p:cNvSpPr txBox="1"/>
          <p:nvPr/>
        </p:nvSpPr>
        <p:spPr>
          <a:xfrm>
            <a:off x="1668972" y="2637585"/>
            <a:ext cx="109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Time 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E3500D3-2FEE-E68F-F12F-2B266247F2A4}"/>
              </a:ext>
            </a:extLst>
          </p:cNvPr>
          <p:cNvSpPr/>
          <p:nvPr/>
        </p:nvSpPr>
        <p:spPr>
          <a:xfrm>
            <a:off x="4788313" y="2313209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01979-5707-6004-1BB9-A02D073CC402}"/>
              </a:ext>
            </a:extLst>
          </p:cNvPr>
          <p:cNvSpPr txBox="1"/>
          <p:nvPr/>
        </p:nvSpPr>
        <p:spPr>
          <a:xfrm>
            <a:off x="6133141" y="2356741"/>
            <a:ext cx="214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Band energy ratio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50BB19-4B97-0BA5-4603-C6901702758C}"/>
              </a:ext>
            </a:extLst>
          </p:cNvPr>
          <p:cNvSpPr txBox="1"/>
          <p:nvPr/>
        </p:nvSpPr>
        <p:spPr>
          <a:xfrm>
            <a:off x="6133141" y="2685622"/>
            <a:ext cx="208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Spectral centroid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B184A6-90B5-DCF2-4040-E6B1077A052B}"/>
              </a:ext>
            </a:extLst>
          </p:cNvPr>
          <p:cNvSpPr txBox="1"/>
          <p:nvPr/>
        </p:nvSpPr>
        <p:spPr>
          <a:xfrm>
            <a:off x="6133141" y="2979451"/>
            <a:ext cx="214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Spectral flux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2168-6070-AD59-F737-C858B6DDDC07}"/>
              </a:ext>
            </a:extLst>
          </p:cNvPr>
          <p:cNvSpPr txBox="1"/>
          <p:nvPr/>
        </p:nvSpPr>
        <p:spPr>
          <a:xfrm>
            <a:off x="4891298" y="2629417"/>
            <a:ext cx="137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Domain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8BDBF7E-EF25-A22B-E6B2-DB59186846CF}"/>
              </a:ext>
            </a:extLst>
          </p:cNvPr>
          <p:cNvSpPr/>
          <p:nvPr/>
        </p:nvSpPr>
        <p:spPr>
          <a:xfrm>
            <a:off x="2965912" y="3657765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34D1B2-3F45-6662-C92B-5F87FD202E92}"/>
              </a:ext>
            </a:extLst>
          </p:cNvPr>
          <p:cNvSpPr txBox="1"/>
          <p:nvPr/>
        </p:nvSpPr>
        <p:spPr>
          <a:xfrm>
            <a:off x="4266137" y="3701297"/>
            <a:ext cx="20815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Spectogram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60D97A-C6D8-8FD1-81AF-A025B38A4049}"/>
              </a:ext>
            </a:extLst>
          </p:cNvPr>
          <p:cNvSpPr txBox="1"/>
          <p:nvPr/>
        </p:nvSpPr>
        <p:spPr>
          <a:xfrm>
            <a:off x="4276449" y="4030178"/>
            <a:ext cx="20815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MFCC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08AAD0-EE5B-8F1E-8C8F-0E5E0BBFA081}"/>
              </a:ext>
            </a:extLst>
          </p:cNvPr>
          <p:cNvSpPr txBox="1"/>
          <p:nvPr/>
        </p:nvSpPr>
        <p:spPr>
          <a:xfrm>
            <a:off x="3068897" y="3832339"/>
            <a:ext cx="137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Time + Frequency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Domain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9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803CFF4-E1AA-6F5A-6246-4C67F7A01B5B}"/>
              </a:ext>
            </a:extLst>
          </p:cNvPr>
          <p:cNvSpPr/>
          <p:nvPr/>
        </p:nvSpPr>
        <p:spPr>
          <a:xfrm>
            <a:off x="1525894" y="231840"/>
            <a:ext cx="3522841" cy="439075"/>
          </a:xfrm>
          <a:prstGeom prst="roundRect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CC3BD4-12CB-8F5A-06F0-84777A17A06F}"/>
              </a:ext>
            </a:extLst>
          </p:cNvPr>
          <p:cNvSpPr/>
          <p:nvPr/>
        </p:nvSpPr>
        <p:spPr>
          <a:xfrm>
            <a:off x="1353964" y="231839"/>
            <a:ext cx="453483" cy="439075"/>
          </a:xfrm>
          <a:prstGeom prst="ellipse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1A6D-8F7F-D119-1958-0A62D55D3F66}"/>
              </a:ext>
            </a:extLst>
          </p:cNvPr>
          <p:cNvSpPr txBox="1"/>
          <p:nvPr/>
        </p:nvSpPr>
        <p:spPr>
          <a:xfrm>
            <a:off x="1525894" y="199256"/>
            <a:ext cx="374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ko-KR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B138664-0528-D2AE-EC1E-6D6A11C7B6A1}"/>
              </a:ext>
            </a:extLst>
          </p:cNvPr>
          <p:cNvSpPr/>
          <p:nvPr/>
        </p:nvSpPr>
        <p:spPr>
          <a:xfrm>
            <a:off x="2455443" y="929799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C9B2B-86C4-70C3-F3AD-05C12EF9AC27}"/>
              </a:ext>
            </a:extLst>
          </p:cNvPr>
          <p:cNvSpPr txBox="1"/>
          <p:nvPr/>
        </p:nvSpPr>
        <p:spPr>
          <a:xfrm>
            <a:off x="2470311" y="1228747"/>
            <a:ext cx="374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Level of  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B933E-C9BE-F513-1F4A-FFDD4BE0C054}"/>
              </a:ext>
            </a:extLst>
          </p:cNvPr>
          <p:cNvSpPr txBox="1"/>
          <p:nvPr/>
        </p:nvSpPr>
        <p:spPr>
          <a:xfrm>
            <a:off x="3703629" y="1025369"/>
            <a:ext cx="37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High 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911651-009A-7BC8-AC03-AAB52AB2596E}"/>
              </a:ext>
            </a:extLst>
          </p:cNvPr>
          <p:cNvSpPr txBox="1"/>
          <p:nvPr/>
        </p:nvSpPr>
        <p:spPr>
          <a:xfrm>
            <a:off x="3703629" y="1354250"/>
            <a:ext cx="37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Mid 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1A03-73B5-58EC-0AB3-C5E40EC1721E}"/>
              </a:ext>
            </a:extLst>
          </p:cNvPr>
          <p:cNvSpPr txBox="1"/>
          <p:nvPr/>
        </p:nvSpPr>
        <p:spPr>
          <a:xfrm>
            <a:off x="3703629" y="1648079"/>
            <a:ext cx="374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Low 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358063-5056-FAFD-649E-54FB1E866EA5}"/>
              </a:ext>
            </a:extLst>
          </p:cNvPr>
          <p:cNvSpPr/>
          <p:nvPr/>
        </p:nvSpPr>
        <p:spPr>
          <a:xfrm>
            <a:off x="5479213" y="891771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91CA1A-45A1-2305-FA3C-058E595D1175}"/>
              </a:ext>
            </a:extLst>
          </p:cNvPr>
          <p:cNvSpPr txBox="1"/>
          <p:nvPr/>
        </p:nvSpPr>
        <p:spPr>
          <a:xfrm>
            <a:off x="6824041" y="935303"/>
            <a:ext cx="18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Instantaneous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8ED28F-ECDD-2905-3E69-87E0821C5FC8}"/>
              </a:ext>
            </a:extLst>
          </p:cNvPr>
          <p:cNvSpPr txBox="1"/>
          <p:nvPr/>
        </p:nvSpPr>
        <p:spPr>
          <a:xfrm>
            <a:off x="6824041" y="1264184"/>
            <a:ext cx="18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Segement</a:t>
            </a:r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-level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BBC81-FD8B-58D4-DFF0-2F054EC5228B}"/>
              </a:ext>
            </a:extLst>
          </p:cNvPr>
          <p:cNvSpPr txBox="1"/>
          <p:nvPr/>
        </p:nvSpPr>
        <p:spPr>
          <a:xfrm>
            <a:off x="6824041" y="1558013"/>
            <a:ext cx="18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Gloabal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65556F-7192-A5D7-5BED-716D79629527}"/>
              </a:ext>
            </a:extLst>
          </p:cNvPr>
          <p:cNvSpPr txBox="1"/>
          <p:nvPr/>
        </p:nvSpPr>
        <p:spPr>
          <a:xfrm>
            <a:off x="5605982" y="1216581"/>
            <a:ext cx="109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Scope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9C8CF3-230D-22DD-F545-E5EF88D76037}"/>
              </a:ext>
            </a:extLst>
          </p:cNvPr>
          <p:cNvSpPr/>
          <p:nvPr/>
        </p:nvSpPr>
        <p:spPr>
          <a:xfrm>
            <a:off x="1460334" y="2312775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30B82A-48B1-596D-E63C-2B00F1905D57}"/>
              </a:ext>
            </a:extLst>
          </p:cNvPr>
          <p:cNvSpPr txBox="1"/>
          <p:nvPr/>
        </p:nvSpPr>
        <p:spPr>
          <a:xfrm>
            <a:off x="2682758" y="2356307"/>
            <a:ext cx="210554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Zero crossing rate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0FC04A-4645-5F85-D75E-3102784FD0F1}"/>
              </a:ext>
            </a:extLst>
          </p:cNvPr>
          <p:cNvSpPr txBox="1"/>
          <p:nvPr/>
        </p:nvSpPr>
        <p:spPr>
          <a:xfrm>
            <a:off x="2682758" y="2685188"/>
            <a:ext cx="21055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Amplitude envelope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7964D2-28E7-3491-24AA-91B27D52B496}"/>
              </a:ext>
            </a:extLst>
          </p:cNvPr>
          <p:cNvSpPr txBox="1"/>
          <p:nvPr/>
        </p:nvSpPr>
        <p:spPr>
          <a:xfrm>
            <a:off x="2682758" y="3016187"/>
            <a:ext cx="21055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RMS energy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78CB1-8BFB-3454-C5D3-A59C366DAC5A}"/>
              </a:ext>
            </a:extLst>
          </p:cNvPr>
          <p:cNvSpPr txBox="1"/>
          <p:nvPr/>
        </p:nvSpPr>
        <p:spPr>
          <a:xfrm>
            <a:off x="1668972" y="2637585"/>
            <a:ext cx="109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Time 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E3500D3-2FEE-E68F-F12F-2B266247F2A4}"/>
              </a:ext>
            </a:extLst>
          </p:cNvPr>
          <p:cNvSpPr/>
          <p:nvPr/>
        </p:nvSpPr>
        <p:spPr>
          <a:xfrm>
            <a:off x="4788313" y="2313209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01979-5707-6004-1BB9-A02D073CC402}"/>
              </a:ext>
            </a:extLst>
          </p:cNvPr>
          <p:cNvSpPr txBox="1"/>
          <p:nvPr/>
        </p:nvSpPr>
        <p:spPr>
          <a:xfrm>
            <a:off x="6133141" y="2356741"/>
            <a:ext cx="214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Band energy ratio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50BB19-4B97-0BA5-4603-C6901702758C}"/>
              </a:ext>
            </a:extLst>
          </p:cNvPr>
          <p:cNvSpPr txBox="1"/>
          <p:nvPr/>
        </p:nvSpPr>
        <p:spPr>
          <a:xfrm>
            <a:off x="6133141" y="2685622"/>
            <a:ext cx="208159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Spectral centroid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B184A6-90B5-DCF2-4040-E6B1077A052B}"/>
              </a:ext>
            </a:extLst>
          </p:cNvPr>
          <p:cNvSpPr txBox="1"/>
          <p:nvPr/>
        </p:nvSpPr>
        <p:spPr>
          <a:xfrm>
            <a:off x="6133141" y="2979451"/>
            <a:ext cx="214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Spectral flux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2168-6070-AD59-F737-C858B6DDDC07}"/>
              </a:ext>
            </a:extLst>
          </p:cNvPr>
          <p:cNvSpPr txBox="1"/>
          <p:nvPr/>
        </p:nvSpPr>
        <p:spPr>
          <a:xfrm>
            <a:off x="4891298" y="2629417"/>
            <a:ext cx="137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Domain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8BDBF7E-EF25-A22B-E6B2-DB59186846CF}"/>
              </a:ext>
            </a:extLst>
          </p:cNvPr>
          <p:cNvSpPr/>
          <p:nvPr/>
        </p:nvSpPr>
        <p:spPr>
          <a:xfrm>
            <a:off x="2965912" y="3657765"/>
            <a:ext cx="1218060" cy="1218060"/>
          </a:xfrm>
          <a:prstGeom prst="ellipse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34D1B2-3F45-6662-C92B-5F87FD202E92}"/>
              </a:ext>
            </a:extLst>
          </p:cNvPr>
          <p:cNvSpPr txBox="1"/>
          <p:nvPr/>
        </p:nvSpPr>
        <p:spPr>
          <a:xfrm>
            <a:off x="4266137" y="3701297"/>
            <a:ext cx="135437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Spectogram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60D97A-C6D8-8FD1-81AF-A025B38A4049}"/>
              </a:ext>
            </a:extLst>
          </p:cNvPr>
          <p:cNvSpPr txBox="1"/>
          <p:nvPr/>
        </p:nvSpPr>
        <p:spPr>
          <a:xfrm>
            <a:off x="4276449" y="4030178"/>
            <a:ext cx="13543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MFCC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08AAD0-EE5B-8F1E-8C8F-0E5E0BBFA081}"/>
              </a:ext>
            </a:extLst>
          </p:cNvPr>
          <p:cNvSpPr txBox="1"/>
          <p:nvPr/>
        </p:nvSpPr>
        <p:spPr>
          <a:xfrm>
            <a:off x="3068897" y="3832339"/>
            <a:ext cx="1370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Time + Frequency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Domain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136B3-74F6-4D2C-3349-C2F1B9B2566D}"/>
              </a:ext>
            </a:extLst>
          </p:cNvPr>
          <p:cNvSpPr txBox="1"/>
          <p:nvPr/>
        </p:nvSpPr>
        <p:spPr>
          <a:xfrm>
            <a:off x="1687552" y="270720"/>
            <a:ext cx="7032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C36CC-D061-5B15-A1A5-F1DE5F76DD2C}"/>
              </a:ext>
            </a:extLst>
          </p:cNvPr>
          <p:cNvSpPr/>
          <p:nvPr/>
        </p:nvSpPr>
        <p:spPr>
          <a:xfrm>
            <a:off x="5816322" y="1784520"/>
            <a:ext cx="3174381" cy="205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04FF3-3932-4355-7D81-441640B0C42A}"/>
              </a:ext>
            </a:extLst>
          </p:cNvPr>
          <p:cNvSpPr/>
          <p:nvPr/>
        </p:nvSpPr>
        <p:spPr>
          <a:xfrm>
            <a:off x="5883230" y="1840380"/>
            <a:ext cx="3040565" cy="1921298"/>
          </a:xfrm>
          <a:prstGeom prst="rect">
            <a:avLst/>
          </a:prstGeom>
          <a:solidFill>
            <a:schemeClr val="tx1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AED71-4451-03ED-F820-65BE6D23D51E}"/>
              </a:ext>
            </a:extLst>
          </p:cNvPr>
          <p:cNvSpPr txBox="1"/>
          <p:nvPr/>
        </p:nvSpPr>
        <p:spPr>
          <a:xfrm>
            <a:off x="5883229" y="1778857"/>
            <a:ext cx="30405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isual way of representing the signal strength, or “loudness”, of a signal over time at various frequencies present in a particular waveform. </a:t>
            </a:r>
          </a:p>
          <a:p>
            <a:pPr algn="l"/>
            <a:endParaRPr lang="en-US" altLang="ko-KR" sz="1600" b="1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spectrogram is usually depicted as a heat map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80323-939A-8A88-2ED4-4944D3CE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89" y="1293541"/>
            <a:ext cx="4630421" cy="26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136B3-74F6-4D2C-3349-C2F1B9B2566D}"/>
              </a:ext>
            </a:extLst>
          </p:cNvPr>
          <p:cNvSpPr txBox="1"/>
          <p:nvPr/>
        </p:nvSpPr>
        <p:spPr>
          <a:xfrm>
            <a:off x="1687552" y="270720"/>
            <a:ext cx="7032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C36CC-D061-5B15-A1A5-F1DE5F76DD2C}"/>
              </a:ext>
            </a:extLst>
          </p:cNvPr>
          <p:cNvSpPr/>
          <p:nvPr/>
        </p:nvSpPr>
        <p:spPr>
          <a:xfrm>
            <a:off x="5816322" y="1784520"/>
            <a:ext cx="3174381" cy="205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04FF3-3932-4355-7D81-441640B0C42A}"/>
              </a:ext>
            </a:extLst>
          </p:cNvPr>
          <p:cNvSpPr/>
          <p:nvPr/>
        </p:nvSpPr>
        <p:spPr>
          <a:xfrm>
            <a:off x="5883230" y="1840380"/>
            <a:ext cx="3040565" cy="1921298"/>
          </a:xfrm>
          <a:prstGeom prst="rect">
            <a:avLst/>
          </a:prstGeom>
          <a:solidFill>
            <a:schemeClr val="tx1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AED71-4451-03ED-F820-65BE6D23D51E}"/>
              </a:ext>
            </a:extLst>
          </p:cNvPr>
          <p:cNvSpPr txBox="1"/>
          <p:nvPr/>
        </p:nvSpPr>
        <p:spPr>
          <a:xfrm>
            <a:off x="5883229" y="1778857"/>
            <a:ext cx="30405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isual way of representing the signal strength, or “loudness”, of a signal over time at various frequencies present in a particular waveform. </a:t>
            </a:r>
          </a:p>
          <a:p>
            <a:pPr algn="l"/>
            <a:endParaRPr lang="en-US" altLang="ko-KR" sz="1600" b="1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spectrogram is usually depicted as a heat map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BAA91-FB07-429E-FA30-D0981BA9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83" y="1268062"/>
            <a:ext cx="4575631" cy="30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136B3-74F6-4D2C-3349-C2F1B9B2566D}"/>
              </a:ext>
            </a:extLst>
          </p:cNvPr>
          <p:cNvSpPr txBox="1"/>
          <p:nvPr/>
        </p:nvSpPr>
        <p:spPr>
          <a:xfrm>
            <a:off x="1687552" y="270720"/>
            <a:ext cx="703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Centroid</a:t>
            </a:r>
            <a:endParaRPr lang="ko-KR" altLang="en-US" sz="4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C36CC-D061-5B15-A1A5-F1DE5F76DD2C}"/>
              </a:ext>
            </a:extLst>
          </p:cNvPr>
          <p:cNvSpPr/>
          <p:nvPr/>
        </p:nvSpPr>
        <p:spPr>
          <a:xfrm>
            <a:off x="5816322" y="1784520"/>
            <a:ext cx="3174381" cy="205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04FF3-3932-4355-7D81-441640B0C42A}"/>
              </a:ext>
            </a:extLst>
          </p:cNvPr>
          <p:cNvSpPr/>
          <p:nvPr/>
        </p:nvSpPr>
        <p:spPr>
          <a:xfrm>
            <a:off x="5883230" y="1840380"/>
            <a:ext cx="3040565" cy="1921298"/>
          </a:xfrm>
          <a:prstGeom prst="rect">
            <a:avLst/>
          </a:prstGeom>
          <a:solidFill>
            <a:schemeClr val="tx1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AED71-4451-03ED-F820-65BE6D23D51E}"/>
              </a:ext>
            </a:extLst>
          </p:cNvPr>
          <p:cNvSpPr txBox="1"/>
          <p:nvPr/>
        </p:nvSpPr>
        <p:spPr>
          <a:xfrm>
            <a:off x="5883229" y="1778857"/>
            <a:ext cx="30405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spectral centroid indicates at which frequency the energy of a spectrum is centered upon or in other words </a:t>
            </a:r>
          </a:p>
          <a:p>
            <a:pPr algn="l"/>
            <a:endParaRPr lang="en-US" altLang="ko-KR" sz="1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where the ” center of mass” for a sound is located.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A63EB-6C65-6D53-2E7B-7E6321EA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03" y="1728113"/>
            <a:ext cx="4162235" cy="2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4BBEC-F3AC-21F6-4B21-3C46C6973857}"/>
              </a:ext>
            </a:extLst>
          </p:cNvPr>
          <p:cNvSpPr/>
          <p:nvPr/>
        </p:nvSpPr>
        <p:spPr>
          <a:xfrm>
            <a:off x="1181088" y="0"/>
            <a:ext cx="79629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136B3-74F6-4D2C-3349-C2F1B9B2566D}"/>
              </a:ext>
            </a:extLst>
          </p:cNvPr>
          <p:cNvSpPr txBox="1"/>
          <p:nvPr/>
        </p:nvSpPr>
        <p:spPr>
          <a:xfrm>
            <a:off x="1687552" y="270720"/>
            <a:ext cx="703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crossing rate</a:t>
            </a:r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C36CC-D061-5B15-A1A5-F1DE5F76DD2C}"/>
              </a:ext>
            </a:extLst>
          </p:cNvPr>
          <p:cNvSpPr/>
          <p:nvPr/>
        </p:nvSpPr>
        <p:spPr>
          <a:xfrm>
            <a:off x="5816322" y="1784520"/>
            <a:ext cx="3174381" cy="205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04FF3-3932-4355-7D81-441640B0C42A}"/>
              </a:ext>
            </a:extLst>
          </p:cNvPr>
          <p:cNvSpPr/>
          <p:nvPr/>
        </p:nvSpPr>
        <p:spPr>
          <a:xfrm>
            <a:off x="5883230" y="1840380"/>
            <a:ext cx="3040565" cy="1921298"/>
          </a:xfrm>
          <a:prstGeom prst="rect">
            <a:avLst/>
          </a:prstGeom>
          <a:solidFill>
            <a:schemeClr val="tx1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AE5D9-8438-6648-A922-B0F72138C7E6}"/>
              </a:ext>
            </a:extLst>
          </p:cNvPr>
          <p:cNvSpPr txBox="1"/>
          <p:nvPr/>
        </p:nvSpPr>
        <p:spPr>
          <a:xfrm>
            <a:off x="5883230" y="1788342"/>
            <a:ext cx="3260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Signal changes from positive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0 to negative or from </a:t>
            </a:r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tive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zero to positive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Its value has been widely us-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in both speech recognition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music information </a:t>
            </a:r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</a:t>
            </a:r>
            <a:r>
              <a:rPr lang="en-US" altLang="ko-K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altLang="ko-KR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ko-KR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 descr="개체, 안테나이(가) 표시된 사진&#10;&#10;자동 생성된 설명">
            <a:extLst>
              <a:ext uri="{FF2B5EF4-FFF2-40B4-BE49-F238E27FC236}">
                <a16:creationId xmlns:a16="http://schemas.microsoft.com/office/drawing/2014/main" id="{1D50B30C-DDA2-62FA-61E7-3036FE148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52" y="1611421"/>
            <a:ext cx="4287080" cy="23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1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1712</Words>
  <Application>Microsoft Office PowerPoint</Application>
  <PresentationFormat>화면 슬라이드 쇼(16:9)</PresentationFormat>
  <Paragraphs>231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Consolas</vt:lpstr>
      <vt:lpstr>Times New Roman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김병찬</cp:lastModifiedBy>
  <cp:revision>20</cp:revision>
  <dcterms:modified xsi:type="dcterms:W3CDTF">2022-05-30T14:35:32Z</dcterms:modified>
</cp:coreProperties>
</file>