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95" r:id="rId3"/>
    <p:sldId id="396" r:id="rId4"/>
    <p:sldId id="404" r:id="rId5"/>
    <p:sldId id="378" r:id="rId6"/>
    <p:sldId id="390" r:id="rId7"/>
    <p:sldId id="380" r:id="rId8"/>
    <p:sldId id="381" r:id="rId9"/>
    <p:sldId id="382" r:id="rId10"/>
    <p:sldId id="397" r:id="rId11"/>
    <p:sldId id="399" r:id="rId12"/>
    <p:sldId id="373" r:id="rId13"/>
    <p:sldId id="383" r:id="rId14"/>
    <p:sldId id="388" r:id="rId15"/>
    <p:sldId id="393" r:id="rId16"/>
    <p:sldId id="403" r:id="rId17"/>
    <p:sldId id="405" r:id="rId18"/>
    <p:sldId id="406" r:id="rId19"/>
    <p:sldId id="387" r:id="rId20"/>
    <p:sldId id="391" r:id="rId21"/>
    <p:sldId id="392" r:id="rId22"/>
    <p:sldId id="402" r:id="rId23"/>
    <p:sldId id="40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1250" autoAdjust="0"/>
  </p:normalViewPr>
  <p:slideViewPr>
    <p:cSldViewPr snapToGrid="0">
      <p:cViewPr>
        <p:scale>
          <a:sx n="66" d="100"/>
          <a:sy n="66" d="100"/>
        </p:scale>
        <p:origin x="148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7898E-A85F-41E1-AB0D-9CBF443977C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FFF2C-831E-4ADF-91E2-D8126D72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0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60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4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15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12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indent="-914400" algn="just" fontAlgn="base" latinLnBrk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2018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상반기 이재용 부회장 석방 및 지배구조 개편과 관련 기사 보도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7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명조"/>
            </a:endParaRPr>
          </a:p>
          <a:p>
            <a:pPr marL="914400" marR="0" indent="-914400" algn="just" fontAlgn="base" latinLnBrk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2018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 삼성전자 반도체 작업환경 보고서 관련 논란 보도로 부정적 기사 증가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명조"/>
              <a:ea typeface="+mn-ea"/>
            </a:endParaRPr>
          </a:p>
          <a:p>
            <a:pPr marL="914400" marR="0" indent="-914400" algn="just" fontAlgn="base" latinLnBrk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2018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 이재용 부회장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김동연 경제부총리 만남 관련 긍정적 기사 보도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명조"/>
            </a:endParaRPr>
          </a:p>
          <a:p>
            <a:pPr marL="914400" marR="0" indent="-914400" algn="just" fontAlgn="base" latinLnBrk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 삼성전자 준법감시위원회 출범 관련 긍정적 기사 보도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명조"/>
            </a:endParaRPr>
          </a:p>
          <a:p>
            <a:pPr marL="914400" marR="0" indent="-914400" algn="just" fontAlgn="base" latinLnBrk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 이재용 부회장 구속영장 기각 관련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긍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부정적 기사 보도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명조"/>
            </a:endParaRPr>
          </a:p>
          <a:p>
            <a:pPr marL="914400" marR="0" indent="-914400" algn="just" fontAlgn="base" latinLnBrk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 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 초 이건희 회장 사망 관련 지배구조 개편에 관한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긍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부정적 기사 보도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명조"/>
            </a:endParaRPr>
          </a:p>
          <a:p>
            <a:pPr marL="914400" marR="0" indent="-914400" algn="just" fontAlgn="base" latinLnBrk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초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ESG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관련 기사에서 지배구조와 관련하여 보도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명조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FFF2C-831E-4ADF-91E2-D8126D72541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94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88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64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59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2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78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9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7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2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0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5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5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111A-7FB5-4565-9802-1E82E4437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1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E4BC1-CDD8-4513-A169-A0AEDA60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1CC84-8943-4F97-87A1-397CAD987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4F804-3FCD-4E50-9679-4CF22F53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1D1E0-DC0B-43EE-BC1F-FED9BA91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DCF96-8014-4290-B8B0-906F2AD0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3479-0A76-4F67-9099-5023F1F5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418096-43F2-411E-9F92-8C10B651C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C1B1C-4B73-4B6E-9B88-EED9A5B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62C0F-F5A9-4819-B8CF-D9EB7FAA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75FFB-3CCF-4D00-A6CF-B2BEF823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7E7F1-3503-49CB-9199-A8BD0AA0F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C336B-4C3B-41F4-B031-15A12C4F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61A22-AE02-45AB-A348-C968D5D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A8E62-4610-4F91-BEA3-A86C4372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2A80B-F8FC-4517-9CFE-B3B5BC05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1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C79B-AB8A-442F-9D71-8132E2C2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40C27-3430-49EE-BADC-21E3AFD4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10424-E940-4F7E-9AF0-D758AE1D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EA783-FEE1-403C-81F2-A19EEAE3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70888-8468-43B0-81F7-579196CE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B6EC8-8F0E-4962-9506-A1976BFC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C0533-40A4-4958-BAF9-50406E6C9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C0B33-CD61-464A-9E42-0A192204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2BA4E-6BFA-4A6E-8C2D-A5CF7303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CA28C-E40A-44AB-97E6-36C88EA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9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304BF-151A-4627-921C-AE9D35C3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46E3F-DCD0-4F00-9A31-3E334D8EC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AC983-9DE2-40D6-9E67-09E8580A0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B9746-F2D3-4EF8-AB03-F845905B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455A5-E541-43BB-8E55-FAD34B33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30815-D55F-408F-BF3C-E35C1EB5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8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08AE-B206-4EF0-96FD-08399E41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F5B50-E954-434D-9561-A57F00991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87CC7F-C271-4206-9138-4DB7B892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122895-E358-4622-BDC9-4BC46C30F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95A064-8F48-4899-8A92-C3EFA770A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A0B1CB-2B05-419A-BBD3-4F271BED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A9433-6FE7-48FB-BD92-6D0C7F30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B2BD4-6862-48C9-8141-D1AA47EE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3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50A2-2925-4325-9D41-1C96E66D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0C4C5B-EA19-49E4-89C9-E71ED1E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ECA3C-99A2-448F-8FA3-E85D230C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CCCCD8-CF3E-4BB3-A4FC-D8BD01B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3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55CED-9CBD-4C88-AA10-31DFABBD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ED9CF0-9506-46B6-BF19-8922DD1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7DC3E-5939-46DC-81CE-28AB70B3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9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83B10-CFD9-4E2C-9EEB-2737D27F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AA60D-A239-4EFB-BB0C-379B082F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AEBEA4-9171-4CB6-A4C6-F318D49F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312CB-106B-405E-AF9D-9064938C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B7C54-0435-408A-8667-FE347419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18F7B-4592-4148-B4B0-B83BCEA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AA229-F6DC-4D9B-B63E-B1273159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B3F8D5-40C6-4DD4-ADD3-C9C9127F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449C0-D164-45D1-9813-C9E9CBB4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CED76-D936-4630-8992-54AB1BB5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0A3CE-EF79-4F25-BC3A-FC7C41DF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E0793-6CA5-43A6-9BD9-C6E40FF3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6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ABC7DA-21B1-40DF-BB03-45FF6756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BA649-0B05-4B56-95CE-963B400E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6F3B7-FE46-46F1-81E8-AB480CD09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8914-CCA4-4454-B2A6-14177321AC5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AB9FA-9AAF-44FE-A899-B9A36E0C8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CC4F5-18D8-4A4B-855B-15A11BBBA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2FFC-EE7E-4036-ACD6-4E6BA297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66392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 dirty="0">
                <a:solidFill>
                  <a:srgbClr val="19264B"/>
                </a:solidFill>
              </a:rPr>
              <a:t>CUAI </a:t>
            </a:r>
            <a:r>
              <a:rPr lang="ko-KR" altLang="en-US" sz="3333" b="1" dirty="0">
                <a:solidFill>
                  <a:srgbClr val="19264B"/>
                </a:solidFill>
              </a:rPr>
              <a:t>개인 발표</a:t>
            </a:r>
          </a:p>
          <a:p>
            <a:pPr>
              <a:lnSpc>
                <a:spcPct val="115000"/>
              </a:lnSpc>
            </a:pPr>
            <a:r>
              <a:rPr lang="en-US" altLang="ko-KR" sz="2400" dirty="0">
                <a:solidFill>
                  <a:srgbClr val="19264B"/>
                </a:solidFill>
              </a:rPr>
              <a:t>2022.05.31</a:t>
            </a:r>
            <a:endParaRPr lang="ko-KR" altLang="en-US"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1467" dirty="0">
                <a:solidFill>
                  <a:srgbClr val="19264B"/>
                </a:solidFill>
              </a:rPr>
              <a:t>발표자 </a:t>
            </a:r>
            <a:r>
              <a:rPr lang="en-US" altLang="ko" sz="1467" dirty="0">
                <a:solidFill>
                  <a:srgbClr val="19264B"/>
                </a:solidFill>
              </a:rPr>
              <a:t>: </a:t>
            </a:r>
            <a:r>
              <a:rPr lang="ko-KR" altLang="en-US" sz="1467" dirty="0">
                <a:solidFill>
                  <a:srgbClr val="19264B"/>
                </a:solidFill>
              </a:rPr>
              <a:t>권예진</a:t>
            </a:r>
            <a:endParaRPr sz="1467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7048724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마이닝 기법 별 도출 </a:t>
            </a:r>
            <a:r>
              <a:rPr lang="ko-KR" altLang="en-US" sz="32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10</a:t>
            </a:fld>
            <a:endParaRPr lang="en-US" dirty="0">
              <a:latin typeface="LM Roman 10" panose="00000500000000000000" pitchFamily="50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8FE34D3-0CC4-44CE-9668-F0FB35A6F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50066"/>
              </p:ext>
            </p:extLst>
          </p:nvPr>
        </p:nvGraphicFramePr>
        <p:xfrm>
          <a:off x="1940447" y="2257097"/>
          <a:ext cx="8311105" cy="4141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749">
                  <a:extLst>
                    <a:ext uri="{9D8B030D-6E8A-4147-A177-3AD203B41FA5}">
                      <a16:colId xmlns:a16="http://schemas.microsoft.com/office/drawing/2014/main" val="506063103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3241282282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491264296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4237448026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3031298845"/>
                    </a:ext>
                  </a:extLst>
                </a:gridCol>
              </a:tblGrid>
              <a:tr h="3768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118110" marR="118110" marT="59055" marB="5905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</a:p>
                  </a:txBody>
                  <a:tcPr marL="118110" marR="118110" marT="59055" marB="5905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86688"/>
                  </a:ext>
                </a:extLst>
              </a:tr>
              <a:tr h="3768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ESG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사회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지배구조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35868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협찬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거버넌스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의장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195094236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매체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공동체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이사회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487861704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불만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ISO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공헌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감사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2039176393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쓰레기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거버넌스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사외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2564442192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취재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오염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CSR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공시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180219845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시멘트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봉사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주주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427687970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언론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물질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독립성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197910924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공신력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운동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순위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52640738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보호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공익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이사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24260125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SRI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행복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상장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34752058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1B2370-89CB-4E6C-B076-079074A3CB20}"/>
              </a:ext>
            </a:extLst>
          </p:cNvPr>
          <p:cNvSpPr txBox="1"/>
          <p:nvPr/>
        </p:nvSpPr>
        <p:spPr>
          <a:xfrm>
            <a:off x="408492" y="1168008"/>
            <a:ext cx="10831008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PMI 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기법을 사용한 </a:t>
            </a: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</a:t>
            </a:r>
            <a:r>
              <a:rPr lang="ko-KR" altLang="en-US" sz="2400" spc="-7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 결과</a:t>
            </a:r>
            <a:endParaRPr lang="en-US" altLang="ko-KR" sz="1800" spc="-7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65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7048724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마이닝 기법 별 도출 </a:t>
            </a:r>
            <a:r>
              <a:rPr lang="ko-KR" altLang="en-US" sz="32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11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E78F9-4D89-4351-9C6E-CFF77EE2BD81}"/>
              </a:ext>
            </a:extLst>
          </p:cNvPr>
          <p:cNvSpPr txBox="1"/>
          <p:nvPr/>
        </p:nvSpPr>
        <p:spPr>
          <a:xfrm>
            <a:off x="408492" y="1168008"/>
            <a:ext cx="10831008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Word2Vec 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기법을 사용한 </a:t>
            </a: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</a:t>
            </a:r>
            <a:r>
              <a:rPr lang="ko-KR" altLang="en-US" sz="2400" spc="-7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 결과</a:t>
            </a:r>
            <a:endParaRPr lang="en-US" altLang="ko-KR" sz="1800" spc="-7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8FE34D3-0CC4-44CE-9668-F0FB35A6F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90775"/>
              </p:ext>
            </p:extLst>
          </p:nvPr>
        </p:nvGraphicFramePr>
        <p:xfrm>
          <a:off x="1940447" y="2257097"/>
          <a:ext cx="8311105" cy="4141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749">
                  <a:extLst>
                    <a:ext uri="{9D8B030D-6E8A-4147-A177-3AD203B41FA5}">
                      <a16:colId xmlns:a16="http://schemas.microsoft.com/office/drawing/2014/main" val="506063103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3241282282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491264296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4237448026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3031298845"/>
                    </a:ext>
                  </a:extLst>
                </a:gridCol>
              </a:tblGrid>
              <a:tr h="3768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118110" marR="118110" marT="59055" marB="5905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</a:p>
                  </a:txBody>
                  <a:tcPr marL="118110" marR="118110" marT="59055" marB="5905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86688"/>
                  </a:ext>
                </a:extLst>
              </a:tr>
              <a:tr h="3768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ESG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사회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지배구조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35868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Governance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Governance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95094236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지속가능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487861704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Social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Social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Social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039176393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Governance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투명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Governance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564442192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추구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80219845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친환경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약자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거버넌스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427687970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화두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ESG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97910924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실천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확립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52640738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Social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약자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포용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4260125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이사회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47520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07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5827236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ESG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</a:t>
            </a:r>
            <a:r>
              <a:rPr lang="ko-KR" altLang="en-US" sz="32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도출 기법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12</a:t>
            </a:fld>
            <a:endParaRPr lang="en-US" dirty="0"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E957B-649D-4A03-B2F7-9F7389374BE0}"/>
                  </a:ext>
                </a:extLst>
              </p:cNvPr>
              <p:cNvSpPr txBox="1"/>
              <p:nvPr/>
            </p:nvSpPr>
            <p:spPr>
              <a:xfrm>
                <a:off x="408492" y="1306028"/>
                <a:ext cx="11375014" cy="452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PMI (Pointwise Mutual Information) </a:t>
                </a:r>
                <a:r>
                  <a:rPr lang="ko-KR" altLang="en-US" sz="2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기법을 사용한 키워드 도출</a:t>
                </a:r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문장</a:t>
                </a:r>
                <a:r>
                  <a:rPr lang="en-US" altLang="ko-KR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문서에서 두 단어가 동시에 등장하는 확률을 계산하여 단어간 연관성을 구하는 기법</a:t>
                </a:r>
                <a:r>
                  <a:rPr lang="en-US" altLang="ko-KR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(Church and Hanks, 1990)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𝑃𝑀𝐼</m:t>
                    </m:r>
                    <m:r>
                      <a:rPr lang="en-US" altLang="ko-KR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𝑙𝑜𝑔</m:t>
                    </m:r>
                    <m:f>
                      <m:fPr>
                        <m:ctrlP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</m:t>
                        </m:r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pc="-100" smtClean="0">
                                    <a:ln>
                                      <a:solidFill>
                                        <a:schemeClr val="accent1">
                                          <a:shade val="50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00" smtClean="0">
                                    <a:ln>
                                      <a:solidFill>
                                        <a:schemeClr val="accent1">
                                          <a:shade val="50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pc="-100" smtClean="0">
                                    <a:ln>
                                      <a:solidFill>
                                        <a:schemeClr val="accent1">
                                          <a:shade val="50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∗</m:t>
                        </m:r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</m:t>
                        </m:r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PMI</a:t>
                </a: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값이 높을수록</a:t>
                </a:r>
                <a:r>
                  <a:rPr lang="en-US" altLang="ko-KR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 단어가 함께 등장할 확률이 높다는 것을 의미 </a:t>
                </a:r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Word2Vec </a:t>
                </a:r>
                <a:r>
                  <a:rPr lang="ko-KR" altLang="en-US" sz="2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기법을 사용한 키워드 도출 </a:t>
                </a:r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기사에 등장하는 단어를 벡터로 변환한 후</a:t>
                </a:r>
                <a:r>
                  <a:rPr lang="en-US" altLang="ko-KR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 단어 벡터의 코사인 유사도를 계산하여 단어간 연관성 측정</a:t>
                </a:r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𝑆𝑖𝑚𝑖𝑙𝑎𝑟𝑖𝑡𝑦</m:t>
                    </m:r>
                    <m:r>
                      <a:rPr lang="en-US" altLang="ko-KR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ko-KR" altLang="en-US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𝐴</m:t>
                        </m:r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코사인</a:t>
                </a:r>
                <a:r>
                  <a:rPr lang="en-US" altLang="ko-KR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유사도가 </a:t>
                </a:r>
                <a:r>
                  <a:rPr lang="en-US" altLang="ko-KR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가까울수록</a:t>
                </a:r>
                <a:r>
                  <a:rPr lang="en-US" altLang="ko-KR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 단어의 연관성이 높음을 의미</a:t>
                </a:r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E957B-649D-4A03-B2F7-9F7389374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2" y="1306028"/>
                <a:ext cx="11375014" cy="4523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352CEDA1-D6A5-40D1-B874-F95A3DDF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3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9429184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도출 기법 별 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선별 모델 성능 비교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13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2889D-8565-43DB-AF65-118EBF3D310C}"/>
              </a:ext>
            </a:extLst>
          </p:cNvPr>
          <p:cNvSpPr txBox="1"/>
          <p:nvPr/>
        </p:nvSpPr>
        <p:spPr>
          <a:xfrm>
            <a:off x="408492" y="1168008"/>
            <a:ext cx="11375014" cy="185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성능 평가 및 비교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‘ESG’,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사회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지배구조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수집된 기사 중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관련 있는 기사와 관련 없는 기사를 검색 키워드 별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개씩 수집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평가 결과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Word2Vec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기법으로 도출한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연관어를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사용한 모델의 구분 정확도가 더 높음을 확인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44E1DCA-0BEB-47D3-A168-F93B0CE63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45" y="3215354"/>
            <a:ext cx="4580307" cy="336550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F76EFE-9B8E-408F-A298-2D67BCF0E7C2}"/>
              </a:ext>
            </a:extLst>
          </p:cNvPr>
          <p:cNvGrpSpPr/>
          <p:nvPr/>
        </p:nvGrpSpPr>
        <p:grpSpPr>
          <a:xfrm>
            <a:off x="6853351" y="5315038"/>
            <a:ext cx="1328779" cy="775308"/>
            <a:chOff x="8169545" y="4471713"/>
            <a:chExt cx="1697112" cy="99022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1AE86C-D882-4FD6-9573-B12EC4B0ACFF}"/>
                </a:ext>
              </a:extLst>
            </p:cNvPr>
            <p:cNvSpPr/>
            <p:nvPr/>
          </p:nvSpPr>
          <p:spPr>
            <a:xfrm>
              <a:off x="8169545" y="4471713"/>
              <a:ext cx="1697112" cy="990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81D1EA7-B9C0-4665-94F5-563F758C03BA}"/>
                </a:ext>
              </a:extLst>
            </p:cNvPr>
            <p:cNvGrpSpPr/>
            <p:nvPr/>
          </p:nvGrpSpPr>
          <p:grpSpPr>
            <a:xfrm>
              <a:off x="8442299" y="4673532"/>
              <a:ext cx="1025002" cy="255509"/>
              <a:chOff x="8442299" y="4670277"/>
              <a:chExt cx="1025002" cy="255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EE42A33-3311-427B-8BFC-C55632E36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2299" y="4794399"/>
                <a:ext cx="1840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1E15E3-094B-43AF-80E6-C77E06E36C21}"/>
                  </a:ext>
                </a:extLst>
              </p:cNvPr>
              <p:cNvSpPr txBox="1"/>
              <p:nvPr/>
            </p:nvSpPr>
            <p:spPr>
              <a:xfrm>
                <a:off x="8704731" y="4670277"/>
                <a:ext cx="762570" cy="2555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7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PMI</a:t>
                </a:r>
                <a:endPara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43B8A46-85CD-4594-AD5D-A28622846CE5}"/>
                </a:ext>
              </a:extLst>
            </p:cNvPr>
            <p:cNvGrpSpPr/>
            <p:nvPr/>
          </p:nvGrpSpPr>
          <p:grpSpPr>
            <a:xfrm>
              <a:off x="8442299" y="5034406"/>
              <a:ext cx="1424358" cy="255509"/>
              <a:chOff x="8442299" y="4971124"/>
              <a:chExt cx="1424358" cy="255509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BA84A756-4ECE-41C4-9F3C-5EAA40F05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2299" y="5098879"/>
                <a:ext cx="184041" cy="0"/>
              </a:xfrm>
              <a:prstGeom prst="line">
                <a:avLst/>
              </a:prstGeom>
              <a:ln w="28575">
                <a:solidFill>
                  <a:srgbClr val="2A2A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9DDA89-837C-48D2-9160-74177ECBC273}"/>
                  </a:ext>
                </a:extLst>
              </p:cNvPr>
              <p:cNvSpPr txBox="1"/>
              <p:nvPr/>
            </p:nvSpPr>
            <p:spPr>
              <a:xfrm>
                <a:off x="8704731" y="4971124"/>
                <a:ext cx="1161926" cy="2555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7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Word2Vec</a:t>
                </a:r>
                <a:endPara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3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310927"/>
            <a:ext cx="5181227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선별 모델 구축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14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7985" y="1155700"/>
            <a:ext cx="11375014" cy="3494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기사 선별 기준 결정 및 성능 분석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년에서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년까지 수집된 기사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121,418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건 중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75,992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건을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기사로 선별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3E7895-200B-42DA-99EB-1FD95D74E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26651"/>
              </p:ext>
            </p:extLst>
          </p:nvPr>
        </p:nvGraphicFramePr>
        <p:xfrm>
          <a:off x="4837502" y="2737434"/>
          <a:ext cx="4469384" cy="16106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7473">
                  <a:extLst>
                    <a:ext uri="{9D8B030D-6E8A-4147-A177-3AD203B41FA5}">
                      <a16:colId xmlns:a16="http://schemas.microsoft.com/office/drawing/2014/main" val="1187112306"/>
                    </a:ext>
                  </a:extLst>
                </a:gridCol>
                <a:gridCol w="1117473">
                  <a:extLst>
                    <a:ext uri="{9D8B030D-6E8A-4147-A177-3AD203B41FA5}">
                      <a16:colId xmlns:a16="http://schemas.microsoft.com/office/drawing/2014/main" val="739116255"/>
                    </a:ext>
                  </a:extLst>
                </a:gridCol>
                <a:gridCol w="1117219">
                  <a:extLst>
                    <a:ext uri="{9D8B030D-6E8A-4147-A177-3AD203B41FA5}">
                      <a16:colId xmlns:a16="http://schemas.microsoft.com/office/drawing/2014/main" val="3325619281"/>
                    </a:ext>
                  </a:extLst>
                </a:gridCol>
                <a:gridCol w="1117219">
                  <a:extLst>
                    <a:ext uri="{9D8B030D-6E8A-4147-A177-3AD203B41FA5}">
                      <a16:colId xmlns:a16="http://schemas.microsoft.com/office/drawing/2014/main" val="306161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성능지표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ESG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주요어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0" marB="54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0" marB="54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Recall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0" marB="54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03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ESG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90.2%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96.4%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90.0%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extLst>
                  <a:ext uri="{0D108BD9-81ED-4DB2-BD59-A6C34878D82A}">
                    <a16:rowId xmlns:a16="http://schemas.microsoft.com/office/drawing/2014/main" val="2819486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환경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74.2%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76.7%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extLst>
                  <a:ext uri="{0D108BD9-81ED-4DB2-BD59-A6C34878D82A}">
                    <a16:rowId xmlns:a16="http://schemas.microsoft.com/office/drawing/2014/main" val="33375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78.3%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70.0%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extLst>
                  <a:ext uri="{0D108BD9-81ED-4DB2-BD59-A6C34878D82A}">
                    <a16:rowId xmlns:a16="http://schemas.microsoft.com/office/drawing/2014/main" val="365179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지배구조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81.7%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80.6%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83.3%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명조" panose="02020603020101020101" pitchFamily="18" charset="-127"/>
                      </a:endParaRPr>
                    </a:p>
                  </a:txBody>
                  <a:tcPr marL="64770" marR="64770" marT="35941" marB="35941" anchor="ctr"/>
                </a:tc>
                <a:extLst>
                  <a:ext uri="{0D108BD9-81ED-4DB2-BD59-A6C34878D82A}">
                    <a16:rowId xmlns:a16="http://schemas.microsoft.com/office/drawing/2014/main" val="59977155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05CD3C-F511-42E0-9121-BECE883D1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87633"/>
              </p:ext>
            </p:extLst>
          </p:nvPr>
        </p:nvGraphicFramePr>
        <p:xfrm>
          <a:off x="1972724" y="2806509"/>
          <a:ext cx="2297494" cy="1222565"/>
        </p:xfrm>
        <a:graphic>
          <a:graphicData uri="http://schemas.openxmlformats.org/drawingml/2006/table">
            <a:tbl>
              <a:tblPr/>
              <a:tblGrid>
                <a:gridCol w="1148815">
                  <a:extLst>
                    <a:ext uri="{9D8B030D-6E8A-4147-A177-3AD203B41FA5}">
                      <a16:colId xmlns:a16="http://schemas.microsoft.com/office/drawing/2014/main" val="1315557498"/>
                    </a:ext>
                  </a:extLst>
                </a:gridCol>
                <a:gridCol w="1148679">
                  <a:extLst>
                    <a:ext uri="{9D8B030D-6E8A-4147-A177-3AD203B41FA5}">
                      <a16:colId xmlns:a16="http://schemas.microsoft.com/office/drawing/2014/main" val="621229689"/>
                    </a:ext>
                  </a:extLst>
                </a:gridCol>
              </a:tblGrid>
              <a:tr h="24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ESG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선별 기준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91499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50623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7831466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975065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지배구조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848912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555E01-43F0-4726-B9A6-BC11E6E4F7E6}"/>
              </a:ext>
            </a:extLst>
          </p:cNvPr>
          <p:cNvCxnSpPr>
            <a:cxnSpLocks/>
          </p:cNvCxnSpPr>
          <p:nvPr/>
        </p:nvCxnSpPr>
        <p:spPr>
          <a:xfrm>
            <a:off x="4836993" y="2737434"/>
            <a:ext cx="1118395" cy="482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F0F111-0077-40F3-8096-07D30678D4C7}"/>
              </a:ext>
            </a:extLst>
          </p:cNvPr>
          <p:cNvSpPr/>
          <p:nvPr/>
        </p:nvSpPr>
        <p:spPr>
          <a:xfrm>
            <a:off x="4836993" y="3509795"/>
            <a:ext cx="4469384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753840-F964-4029-AEB7-339EDAC1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6" y="4466633"/>
            <a:ext cx="7628281" cy="2080440"/>
          </a:xfrm>
          <a:prstGeom prst="rect">
            <a:avLst/>
          </a:prstGeom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030A79C6-F56C-4755-9006-BC62BC9F6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94714" y="1194309"/>
            <a:ext cx="6578636" cy="4469383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9729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2630848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연구 계획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15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8492" y="1168008"/>
            <a:ext cx="11375014" cy="312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기업별 </a:t>
            </a: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정서 분석 및 주요 </a:t>
            </a: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이슈 분석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KoBert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, So-PMI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 정서 분석 및 이슈 측정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토픽 모델링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토픽 모델링을 통해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관련 기사 내 주요 키워드 도출 및 연간 키워드 추이 분석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E1058-42D8-45EE-97C6-954B04B7E7B3}"/>
              </a:ext>
            </a:extLst>
          </p:cNvPr>
          <p:cNvSpPr txBox="1"/>
          <p:nvPr/>
        </p:nvSpPr>
        <p:spPr>
          <a:xfrm>
            <a:off x="408492" y="4363774"/>
            <a:ext cx="10831008" cy="194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미디어에서 도출된 기업의 </a:t>
            </a: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경영 인식 분석</a:t>
            </a: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평가지표와의 연관성 분석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기업가치의 연관성 분석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072F3F5-824D-4E2F-ACA6-48ABD913D5BA}"/>
              </a:ext>
            </a:extLst>
          </p:cNvPr>
          <p:cNvSpPr/>
          <p:nvPr/>
        </p:nvSpPr>
        <p:spPr>
          <a:xfrm>
            <a:off x="2719748" y="3854081"/>
            <a:ext cx="3840480" cy="649224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예상 시사점</a:t>
            </a:r>
          </a:p>
        </p:txBody>
      </p:sp>
    </p:spTree>
    <p:extLst>
      <p:ext uri="{BB962C8B-B14F-4D97-AF65-F5344CB8AC3E}">
        <p14:creationId xmlns:p14="http://schemas.microsoft.com/office/powerpoint/2010/main" val="210943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C9EA2B-B5E6-4C3C-806C-E47D85301E8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7D6939-9112-40A6-8A3F-F6526CE150F3}"/>
              </a:ext>
            </a:extLst>
          </p:cNvPr>
          <p:cNvSpPr txBox="1"/>
          <p:nvPr/>
        </p:nvSpPr>
        <p:spPr>
          <a:xfrm>
            <a:off x="88900" y="264745"/>
            <a:ext cx="9020418" cy="55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 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대한 대중적 반응 분석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정량적 효과 측정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878812D8-7C04-4DED-A87E-074E1003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16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A1CDF-44EA-4880-86BF-9996B51BEF7A}"/>
              </a:ext>
            </a:extLst>
          </p:cNvPr>
          <p:cNvSpPr txBox="1"/>
          <p:nvPr/>
        </p:nvSpPr>
        <p:spPr>
          <a:xfrm>
            <a:off x="217026" y="1314255"/>
            <a:ext cx="3243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기업 </a:t>
            </a:r>
            <a:r>
              <a:rPr lang="en-US" altLang="ko-KR" sz="2400" b="1" dirty="0">
                <a:solidFill>
                  <a:srgbClr val="002060"/>
                </a:solidFill>
              </a:rPr>
              <a:t>: </a:t>
            </a:r>
            <a:r>
              <a:rPr lang="ko-KR" altLang="en-US" sz="2400" b="1" dirty="0">
                <a:solidFill>
                  <a:srgbClr val="002060"/>
                </a:solidFill>
              </a:rPr>
              <a:t>삼성전자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BAA6A90D-E101-4F0B-9D50-C774EAE6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72" y="1972574"/>
            <a:ext cx="7586975" cy="44257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FCC4BE-1593-40D9-A69B-ABB4EC43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981" y="1388696"/>
            <a:ext cx="4842947" cy="2385624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3A7C38-8147-42A1-8C39-873EB0CAB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183" y="3946078"/>
            <a:ext cx="3591137" cy="2452213"/>
          </a:xfrm>
          <a:prstGeom prst="rect">
            <a:avLst/>
          </a:prstGeom>
        </p:spPr>
      </p:pic>
      <p:pic>
        <p:nvPicPr>
          <p:cNvPr id="2050" name="Picture 2" descr="벡터 금지 아이콘, 배경, 금지, 블록 PNG, 일러스트 및 벡터 에 대한 무료 다운로드 - Pngtree">
            <a:extLst>
              <a:ext uri="{FF2B5EF4-FFF2-40B4-BE49-F238E27FC236}">
                <a16:creationId xmlns:a16="http://schemas.microsoft.com/office/drawing/2014/main" id="{00DFB03C-8B8D-4777-A4D3-FDC51123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530" y="102733"/>
            <a:ext cx="961570" cy="9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85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04D3F4-E74E-4CFF-9CE5-CB74AB79F634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D98770-2C94-4B7B-BF24-85BECFA17870}"/>
              </a:ext>
            </a:extLst>
          </p:cNvPr>
          <p:cNvSpPr txBox="1"/>
          <p:nvPr/>
        </p:nvSpPr>
        <p:spPr>
          <a:xfrm>
            <a:off x="88900" y="264745"/>
            <a:ext cx="9020418" cy="55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 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대한 대중적 반응 분석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정량적 효과 측정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57DE549-DB9A-4A4C-9551-96BFC0A5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17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F8BDE-B8EF-4BDB-9916-E2B21F35B454}"/>
              </a:ext>
            </a:extLst>
          </p:cNvPr>
          <p:cNvSpPr txBox="1"/>
          <p:nvPr/>
        </p:nvSpPr>
        <p:spPr>
          <a:xfrm>
            <a:off x="217026" y="1314255"/>
            <a:ext cx="3243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기업 </a:t>
            </a:r>
            <a:r>
              <a:rPr lang="en-US" altLang="ko-KR" sz="2400" b="1" dirty="0">
                <a:solidFill>
                  <a:srgbClr val="002060"/>
                </a:solidFill>
              </a:rPr>
              <a:t>: SK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0B176877-D5F9-4165-B1A6-02E7A771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6" y="1972575"/>
            <a:ext cx="6970850" cy="406631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58B582-B5AE-46B2-9105-D484D0F563CF}"/>
              </a:ext>
            </a:extLst>
          </p:cNvPr>
          <p:cNvSpPr txBox="1"/>
          <p:nvPr/>
        </p:nvSpPr>
        <p:spPr>
          <a:xfrm>
            <a:off x="5851967" y="1415111"/>
            <a:ext cx="6099857" cy="160556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005840" marR="0" indent="-1005840" algn="just" fontAlgn="base" latinLnBrk="1"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2019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 최태원 회장의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ESG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경영의 중요성 강조와 관련한 긍정적 기사 보도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명조"/>
              <a:ea typeface="휴먼명조"/>
            </a:endParaRPr>
          </a:p>
          <a:p>
            <a:pPr marL="914400" marR="0" indent="-914400" algn="just" fontAlgn="base" latinLnBrk="1"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 상공의 날 기념식 관련 긍정적 기사 보도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명조"/>
            </a:endParaRPr>
          </a:p>
          <a:p>
            <a:pPr marL="914400" marR="0" indent="-914400" algn="just" fontAlgn="base" latinLnBrk="1">
              <a:spcBef>
                <a:spcPts val="50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 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 최태원 회장 美 상원의원 회동의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ESG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관련 협력 논의 관련 긍정적 기사 보도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명조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EE958C-FA7A-45A1-AA30-2F759047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25" y="3129423"/>
            <a:ext cx="4387328" cy="2965888"/>
          </a:xfrm>
          <a:prstGeom prst="rect">
            <a:avLst/>
          </a:prstGeom>
        </p:spPr>
      </p:pic>
      <p:pic>
        <p:nvPicPr>
          <p:cNvPr id="16" name="Picture 2" descr="벡터 금지 아이콘, 배경, 금지, 블록 PNG, 일러스트 및 벡터 에 대한 무료 다운로드 - Pngtree">
            <a:extLst>
              <a:ext uri="{FF2B5EF4-FFF2-40B4-BE49-F238E27FC236}">
                <a16:creationId xmlns:a16="http://schemas.microsoft.com/office/drawing/2014/main" id="{C93337D8-EEC4-4CF2-8B05-0717F7FD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530" y="102733"/>
            <a:ext cx="961570" cy="9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95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400843-46FC-4E01-B5C2-DFDC54E3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682"/>
            <a:ext cx="12192000" cy="2226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35A781-A786-4818-9BCF-B7E172F6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" y="4383723"/>
            <a:ext cx="12048264" cy="2118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4C528F-CE8E-4CE9-9948-661E5FA00268}"/>
              </a:ext>
            </a:extLst>
          </p:cNvPr>
          <p:cNvSpPr txBox="1"/>
          <p:nvPr/>
        </p:nvSpPr>
        <p:spPr>
          <a:xfrm>
            <a:off x="9459409" y="3454133"/>
            <a:ext cx="2786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년치 데이터 </a:t>
            </a: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ESG – </a:t>
            </a:r>
            <a:r>
              <a:rPr lang="ko-KR" altLang="en-US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토픽</a:t>
            </a:r>
            <a:endParaRPr lang="en-US" altLang="ko-KR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E1172-0CCE-4048-98F0-53F749A9EDAD}"/>
              </a:ext>
            </a:extLst>
          </p:cNvPr>
          <p:cNvSpPr txBox="1"/>
          <p:nvPr/>
        </p:nvSpPr>
        <p:spPr>
          <a:xfrm>
            <a:off x="83439" y="4102318"/>
            <a:ext cx="2786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ESG – </a:t>
            </a:r>
            <a:r>
              <a:rPr lang="ko-KR" altLang="en-US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토픽</a:t>
            </a:r>
            <a:endParaRPr lang="en-US" altLang="ko-KR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 descr="벡터 금지 아이콘, 배경, 금지, 블록 PNG, 일러스트 및 벡터 에 대한 무료 다운로드 - Pngtree">
            <a:extLst>
              <a:ext uri="{FF2B5EF4-FFF2-40B4-BE49-F238E27FC236}">
                <a16:creationId xmlns:a16="http://schemas.microsoft.com/office/drawing/2014/main" id="{12A9C196-1BB7-41BA-80C7-2A7B7C107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530" y="102733"/>
            <a:ext cx="961570" cy="9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496B79-F212-497E-B88B-BA86EEE25CA6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BEB65-AA4B-4942-9804-646D9826B90E}"/>
              </a:ext>
            </a:extLst>
          </p:cNvPr>
          <p:cNvSpPr txBox="1"/>
          <p:nvPr/>
        </p:nvSpPr>
        <p:spPr>
          <a:xfrm>
            <a:off x="88900" y="264745"/>
            <a:ext cx="9498113" cy="55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 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대한 대중적 반응 분석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(ESG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기사 토픽 선정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091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1967205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Reference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19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14D5C-A8C2-4D84-B676-7C178CDF3141}"/>
              </a:ext>
            </a:extLst>
          </p:cNvPr>
          <p:cNvSpPr txBox="1"/>
          <p:nvPr/>
        </p:nvSpPr>
        <p:spPr>
          <a:xfrm>
            <a:off x="408493" y="1449569"/>
            <a:ext cx="113750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Borms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S., </a:t>
            </a:r>
            <a:r>
              <a:rPr lang="en-US" altLang="ko-KR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Boudt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K., </a:t>
            </a:r>
            <a:r>
              <a:rPr lang="en-US" altLang="ko-KR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Holle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F. V., &amp; Willems, J. (2021). Semi-supervised Text Mining for Monitoring the News About the ESG Performance of Companies. In Data science for economics and finance (pp. 217-239). Springer, Cham.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15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Church, K., &amp; Hanks, P. (1990). Word association norms, mutual information, and lexicography. Computational linguistics, 16(1), 22-29.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15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Damberg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S. V., Hartmann, J., &amp; </a:t>
            </a:r>
            <a:r>
              <a:rPr lang="en-US" altLang="ko-KR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Heese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H. S. (2022). Does bad press help or Hinder sustainable supply chain management? An empirical investigation of US-based corporations. International Journal of Production Economics, 108504.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Kiriu, T., &amp; Nozaki, M. (2020). A Text Mining Model to Evaluate Firms’ ESG Activities: An Application for Japanese Firms. Asia-Pacific Financial Markets, 27(4), 621-632.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15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Nichols, B. S.,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Stolze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H., &amp;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Kirchoff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J. F. (2019). Spillover effects of supply chain news on consumers' perceptions of product quality: An examination within the triple bottom line. Journal of Operations Management, 65(6), 536-559.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삼정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KPMG. (2019).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경제연구원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ESG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부상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기업은 무엇을 준비해야 하는가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?, 2-36.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15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Lee, Y. J., Kim, S., &amp; Park, K. Y. (2019). Deciphering Monetary Policy Board Minutes with Text Mining: The Case of South Korea. The Korean Economic Review, 35(2), 471-511.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5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1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020474-D9B1-4F4A-A82F-4A504DF5B16F}"/>
              </a:ext>
            </a:extLst>
          </p:cNvPr>
          <p:cNvSpPr txBox="1"/>
          <p:nvPr/>
        </p:nvSpPr>
        <p:spPr>
          <a:xfrm>
            <a:off x="593163" y="1059674"/>
            <a:ext cx="10043461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800" b="0" i="0" u="none" strike="noStrike" spc="-1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미디어 </a:t>
            </a:r>
            <a:r>
              <a:rPr lang="en-US" altLang="ko-KR" sz="2800" b="0" i="0" u="none" strike="noStrike" spc="-1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800" b="0" i="0" u="none" strike="noStrike" spc="-1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도출 및 분석을 통한</a:t>
            </a:r>
            <a:endParaRPr lang="en-US" altLang="ko-KR" sz="2800" b="0" i="0" u="none" strike="noStrike" spc="-15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3600" b="1" i="0" u="none" strike="noStrike" spc="-1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국내 기업 </a:t>
            </a:r>
            <a:r>
              <a:rPr lang="en-US" altLang="ko-KR" sz="3600" b="1" i="0" u="none" strike="noStrike" spc="-1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3600" b="1" i="0" u="none" strike="noStrike" spc="-1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성과에 대한 대중적 오피니언 마이닝</a:t>
            </a:r>
            <a:endParaRPr lang="en-US" altLang="ko-KR" sz="3600" b="1" i="0" u="none" strike="noStrike" spc="-15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421CF-5B40-4DA3-9203-05E82E25DBE3}"/>
              </a:ext>
            </a:extLst>
          </p:cNvPr>
          <p:cNvSpPr/>
          <p:nvPr/>
        </p:nvSpPr>
        <p:spPr>
          <a:xfrm>
            <a:off x="593163" y="720363"/>
            <a:ext cx="520700" cy="8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2C4157-764B-499D-8DFE-32CCBE70427D}"/>
              </a:ext>
            </a:extLst>
          </p:cNvPr>
          <p:cNvCxnSpPr>
            <a:cxnSpLocks/>
          </p:cNvCxnSpPr>
          <p:nvPr/>
        </p:nvCxnSpPr>
        <p:spPr>
          <a:xfrm>
            <a:off x="1384300" y="760772"/>
            <a:ext cx="9931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AD2FD77-5F45-4BC3-B5DB-BC5690F928AB}"/>
              </a:ext>
            </a:extLst>
          </p:cNvPr>
          <p:cNvCxnSpPr>
            <a:cxnSpLocks/>
          </p:cNvCxnSpPr>
          <p:nvPr/>
        </p:nvCxnSpPr>
        <p:spPr>
          <a:xfrm>
            <a:off x="593163" y="6056672"/>
            <a:ext cx="1071519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261EF-EABA-4A87-88B2-4DE64A6C5486}"/>
              </a:ext>
            </a:extLst>
          </p:cNvPr>
          <p:cNvSpPr txBox="1"/>
          <p:nvPr/>
        </p:nvSpPr>
        <p:spPr>
          <a:xfrm>
            <a:off x="6352722" y="4523509"/>
            <a:ext cx="496297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중앙대학교 경영학과 석사과정</a:t>
            </a:r>
            <a:r>
              <a:rPr lang="en-US" altLang="ko-KR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최동엽</a:t>
            </a:r>
            <a:endParaRPr lang="en-US" altLang="ko-KR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중앙대학교 응용통계학과 학부과정 </a:t>
            </a:r>
            <a:r>
              <a:rPr lang="ko-KR" altLang="en-US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권예진</a:t>
            </a:r>
            <a:endParaRPr lang="en-US" altLang="ko-KR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중앙대학교 경영경제대학 교수 서용원</a:t>
            </a:r>
            <a:endParaRPr lang="en-US" altLang="ko-KR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한국개발연구원 국제개발협력센터 소장 김정욱</a:t>
            </a:r>
            <a:endParaRPr lang="en-US" altLang="ko-KR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중앙대학교(Chung Ang University, CAU) - Publicações | Facebook">
            <a:extLst>
              <a:ext uri="{FF2B5EF4-FFF2-40B4-BE49-F238E27FC236}">
                <a16:creationId xmlns:a16="http://schemas.microsoft.com/office/drawing/2014/main" id="{2ADE3E60-14F7-4513-8D99-86225FF5B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2890" r="9165" b="10584"/>
          <a:stretch/>
        </p:blipFill>
        <p:spPr bwMode="auto">
          <a:xfrm>
            <a:off x="595702" y="4574778"/>
            <a:ext cx="1036321" cy="99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DI 한국개발연구원 - 소개 - 홍보 - CI">
            <a:extLst>
              <a:ext uri="{FF2B5EF4-FFF2-40B4-BE49-F238E27FC236}">
                <a16:creationId xmlns:a16="http://schemas.microsoft.com/office/drawing/2014/main" id="{B37D3768-4C30-4C9B-A143-2951485D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64" y="4441820"/>
            <a:ext cx="2938461" cy="118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한국생산관리학회">
            <a:extLst>
              <a:ext uri="{FF2B5EF4-FFF2-40B4-BE49-F238E27FC236}">
                <a16:creationId xmlns:a16="http://schemas.microsoft.com/office/drawing/2014/main" id="{F56EAE2A-9138-4A30-92D3-82CDB5746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3" y="5688113"/>
            <a:ext cx="2288933" cy="22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21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6676828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기업별 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정서 분석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20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8492" y="1168008"/>
            <a:ext cx="11375014" cy="351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KoBERT</a:t>
            </a: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(Korean BERT) 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기법을 사용한 기사 정서 분석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 구글에서 공개한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BERT(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Bidrectional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Encoder Representations from Transformers)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한국어 성능 한계를 개선하기 위해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SKT Brain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에서 개발된 언어모델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중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15,000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 기사에 대해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긍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부정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라벨링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후 파인 튜닝 수행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긍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부정 분류 성능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FB70A8-ED24-4F6D-B466-F7508E9A4747}"/>
              </a:ext>
            </a:extLst>
          </p:cNvPr>
          <p:cNvGraphicFramePr>
            <a:graphicFrameLocks noGrp="1"/>
          </p:cNvGraphicFramePr>
          <p:nvPr/>
        </p:nvGraphicFramePr>
        <p:xfrm>
          <a:off x="2743201" y="4244334"/>
          <a:ext cx="6563685" cy="9839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2737">
                  <a:extLst>
                    <a:ext uri="{9D8B030D-6E8A-4147-A177-3AD203B41FA5}">
                      <a16:colId xmlns:a16="http://schemas.microsoft.com/office/drawing/2014/main" val="1187112306"/>
                    </a:ext>
                  </a:extLst>
                </a:gridCol>
                <a:gridCol w="1312737">
                  <a:extLst>
                    <a:ext uri="{9D8B030D-6E8A-4147-A177-3AD203B41FA5}">
                      <a16:colId xmlns:a16="http://schemas.microsoft.com/office/drawing/2014/main" val="739116255"/>
                    </a:ext>
                  </a:extLst>
                </a:gridCol>
                <a:gridCol w="1312737">
                  <a:extLst>
                    <a:ext uri="{9D8B030D-6E8A-4147-A177-3AD203B41FA5}">
                      <a16:colId xmlns:a16="http://schemas.microsoft.com/office/drawing/2014/main" val="3325619281"/>
                    </a:ext>
                  </a:extLst>
                </a:gridCol>
                <a:gridCol w="1312737">
                  <a:extLst>
                    <a:ext uri="{9D8B030D-6E8A-4147-A177-3AD203B41FA5}">
                      <a16:colId xmlns:a16="http://schemas.microsoft.com/office/drawing/2014/main" val="3061611504"/>
                    </a:ext>
                  </a:extLst>
                </a:gridCol>
                <a:gridCol w="1312737">
                  <a:extLst>
                    <a:ext uri="{9D8B030D-6E8A-4147-A177-3AD203B41FA5}">
                      <a16:colId xmlns:a16="http://schemas.microsoft.com/office/drawing/2014/main" val="2439714777"/>
                    </a:ext>
                  </a:extLst>
                </a:gridCol>
              </a:tblGrid>
              <a:tr h="327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Accuracy</a:t>
                      </a:r>
                    </a:p>
                  </a:txBody>
                  <a:tcPr marL="64770" marR="64770" marT="35941" marB="3594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Precision</a:t>
                      </a:r>
                    </a:p>
                  </a:txBody>
                  <a:tcPr marL="64770" marR="64770" marT="35941" marB="3594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Recall</a:t>
                      </a:r>
                    </a:p>
                  </a:txBody>
                  <a:tcPr marL="64770" marR="64770" marT="35941" marB="3594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f1score</a:t>
                      </a:r>
                    </a:p>
                  </a:txBody>
                  <a:tcPr marL="64770" marR="64770" marT="35941" marB="3594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03121"/>
                  </a:ext>
                </a:extLst>
              </a:tr>
              <a:tr h="327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</a:t>
                      </a:r>
                    </a:p>
                  </a:txBody>
                  <a:tcPr marL="64770" marR="64770" marT="35941" marB="35941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명조" panose="02020603020101020101" pitchFamily="18" charset="-127"/>
                        </a:rPr>
                        <a:t>90.4%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명조" panose="02020603020101020101" pitchFamily="18" charset="-127"/>
                        </a:rPr>
                        <a:t>91%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명조" panose="02020603020101020101" pitchFamily="18" charset="-127"/>
                        </a:rPr>
                        <a:t>96.9%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명조" panose="02020603020101020101" pitchFamily="18" charset="-127"/>
                        </a:rPr>
                        <a:t>93.8%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/>
                </a:tc>
                <a:extLst>
                  <a:ext uri="{0D108BD9-81ED-4DB2-BD59-A6C34878D82A}">
                    <a16:rowId xmlns:a16="http://schemas.microsoft.com/office/drawing/2014/main" val="2819486084"/>
                  </a:ext>
                </a:extLst>
              </a:tr>
              <a:tr h="327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Negative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명조" panose="02020603020101020101" pitchFamily="18" charset="-127"/>
                        </a:rPr>
                        <a:t>89.9%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명조" panose="02020603020101020101" pitchFamily="18" charset="-127"/>
                        </a:rPr>
                        <a:t>91%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명조" panose="02020603020101020101" pitchFamily="18" charset="-127"/>
                        </a:rPr>
                        <a:t>66.2%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명조" panose="02020603020101020101" pitchFamily="18" charset="-127"/>
                        </a:rPr>
                        <a:t>93.6%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35941" marB="35941"/>
                </a:tc>
                <a:extLst>
                  <a:ext uri="{0D108BD9-81ED-4DB2-BD59-A6C34878D82A}">
                    <a16:rowId xmlns:a16="http://schemas.microsoft.com/office/drawing/2014/main" val="33375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8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6676828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기업별 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정서 분석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21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8492" y="1168008"/>
            <a:ext cx="11375014" cy="517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KoBERT</a:t>
            </a: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(Korean BERT) 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기법을 사용한 기사 정서 분석 결과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긍정적 기사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61,632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(82%)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부정적 기사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13,530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(18%)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분석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년간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보도 수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건 이상의 기업에 대해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긍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부정 기사 수 분석 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9" name="_x532449056">
            <a:extLst>
              <a:ext uri="{FF2B5EF4-FFF2-40B4-BE49-F238E27FC236}">
                <a16:creationId xmlns:a16="http://schemas.microsoft.com/office/drawing/2014/main" id="{BF0AA448-498F-43A8-9DF1-2AD48D8B2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72" y="2739287"/>
            <a:ext cx="4630456" cy="29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1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7048724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마이닝 기법 별 도출 </a:t>
            </a:r>
            <a:r>
              <a:rPr lang="ko-KR" altLang="en-US" sz="32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22</a:t>
            </a:fld>
            <a:endParaRPr lang="en-US" dirty="0">
              <a:latin typeface="LM Roman 10" panose="00000500000000000000" pitchFamily="50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8FE34D3-0CC4-44CE-9668-F0FB35A6F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4078"/>
              </p:ext>
            </p:extLst>
          </p:nvPr>
        </p:nvGraphicFramePr>
        <p:xfrm>
          <a:off x="1940447" y="2257097"/>
          <a:ext cx="8311105" cy="4141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749">
                  <a:extLst>
                    <a:ext uri="{9D8B030D-6E8A-4147-A177-3AD203B41FA5}">
                      <a16:colId xmlns:a16="http://schemas.microsoft.com/office/drawing/2014/main" val="506063103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3241282282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491264296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4237448026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3031298845"/>
                    </a:ext>
                  </a:extLst>
                </a:gridCol>
              </a:tblGrid>
              <a:tr h="3768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118110" marR="118110" marT="59055" marB="5905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</a:p>
                  </a:txBody>
                  <a:tcPr marL="118110" marR="118110" marT="59055" marB="5905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86688"/>
                  </a:ext>
                </a:extLst>
              </a:tr>
              <a:tr h="3768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ESG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사회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지배구조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35868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부하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공헌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기재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195094236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낙동강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거래소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487861704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집중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2039176393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인근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차감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2564442192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펀드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제련소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다양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집단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180219845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사안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법령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관점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공시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427687970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폐쇄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발행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보고서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197910924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석포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52640738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투자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오염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관계자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24260125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절감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하락</a:t>
                      </a:r>
                    </a:p>
                  </a:txBody>
                  <a:tcPr marL="62747" marR="62747" marT="34818" marB="3481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이사회</a:t>
                      </a:r>
                    </a:p>
                  </a:txBody>
                  <a:tcPr marL="62747" marR="62747" marT="34818" marB="34818"/>
                </a:tc>
                <a:extLst>
                  <a:ext uri="{0D108BD9-81ED-4DB2-BD59-A6C34878D82A}">
                    <a16:rowId xmlns:a16="http://schemas.microsoft.com/office/drawing/2014/main" val="34752058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B38A33-843B-4209-BB70-31A4D20C2E2E}"/>
              </a:ext>
            </a:extLst>
          </p:cNvPr>
          <p:cNvSpPr txBox="1"/>
          <p:nvPr/>
        </p:nvSpPr>
        <p:spPr>
          <a:xfrm>
            <a:off x="408492" y="1168008"/>
            <a:ext cx="10831008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PMI 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기법을 사용한 </a:t>
            </a:r>
            <a:r>
              <a:rPr lang="ko-KR" altLang="en-US" sz="2400" spc="-7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서스틴베스트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보고서 </a:t>
            </a: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7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 결과</a:t>
            </a:r>
            <a:endParaRPr lang="en-US" altLang="ko-KR" sz="1800" spc="-7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95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7048724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마이닝 기법 별 도출 </a:t>
            </a:r>
            <a:r>
              <a:rPr lang="ko-KR" altLang="en-US" sz="32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23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E78F9-4D89-4351-9C6E-CFF77EE2BD81}"/>
              </a:ext>
            </a:extLst>
          </p:cNvPr>
          <p:cNvSpPr txBox="1"/>
          <p:nvPr/>
        </p:nvSpPr>
        <p:spPr>
          <a:xfrm>
            <a:off x="408492" y="1168008"/>
            <a:ext cx="10831008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Word2Vec 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기법을 사용한 </a:t>
            </a:r>
            <a:r>
              <a:rPr lang="ko-KR" altLang="en-US" sz="2400" spc="-7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서스틴베스트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보고서 </a:t>
            </a:r>
            <a:r>
              <a:rPr lang="en-US" altLang="ko-KR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7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r>
              <a:rPr lang="ko-KR" altLang="en-US" sz="2400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 결과</a:t>
            </a:r>
            <a:endParaRPr lang="en-US" altLang="ko-KR" sz="1800" spc="-7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ECDA31-1259-4963-82CE-075C59EA6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51547"/>
              </p:ext>
            </p:extLst>
          </p:nvPr>
        </p:nvGraphicFramePr>
        <p:xfrm>
          <a:off x="1940447" y="2257097"/>
          <a:ext cx="8311105" cy="4141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749">
                  <a:extLst>
                    <a:ext uri="{9D8B030D-6E8A-4147-A177-3AD203B41FA5}">
                      <a16:colId xmlns:a16="http://schemas.microsoft.com/office/drawing/2014/main" val="506063103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3241282282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491264296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4237448026"/>
                    </a:ext>
                  </a:extLst>
                </a:gridCol>
                <a:gridCol w="1785589">
                  <a:extLst>
                    <a:ext uri="{9D8B030D-6E8A-4147-A177-3AD203B41FA5}">
                      <a16:colId xmlns:a16="http://schemas.microsoft.com/office/drawing/2014/main" val="3031298845"/>
                    </a:ext>
                  </a:extLst>
                </a:gridCol>
              </a:tblGrid>
              <a:tr h="3768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118110" marR="118110" marT="59055" marB="5905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</a:p>
                  </a:txBody>
                  <a:tcPr marL="118110" marR="118110" marT="59055" marB="5905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86688"/>
                  </a:ext>
                </a:extLst>
              </a:tr>
              <a:tr h="3768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ESG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사회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지배구조</a:t>
                      </a:r>
                    </a:p>
                  </a:txBody>
                  <a:tcPr marL="88582" marR="88582" marT="44291" marB="4429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35868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094236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집단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7861704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176393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4442192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219845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이해관계자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87970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온실가스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109247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640738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0125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8582" marR="88582" marT="44291" marB="4429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영향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20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4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931665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3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8493" y="1117600"/>
            <a:ext cx="11375014" cy="478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 및 필요성</a:t>
            </a: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기사 수집 및 </a:t>
            </a:r>
            <a:r>
              <a:rPr lang="ko-KR" altLang="en-US" sz="2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관련 기사 선별 방법론 개발 및 성능 비교</a:t>
            </a: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향후 연구 계획 및 예상 시사점</a:t>
            </a: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 </a:t>
            </a:r>
            <a:r>
              <a:rPr lang="en-US" altLang="ko-KR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대한 대중적 반응 분석</a:t>
            </a:r>
            <a:r>
              <a:rPr lang="en-US" altLang="ko-KR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정량적 효과 측정</a:t>
            </a:r>
            <a:r>
              <a:rPr lang="en-US" altLang="ko-KR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61EF51-89E4-485D-8585-EA25AE3A7421}"/>
              </a:ext>
            </a:extLst>
          </p:cNvPr>
          <p:cNvGrpSpPr/>
          <p:nvPr/>
        </p:nvGrpSpPr>
        <p:grpSpPr>
          <a:xfrm>
            <a:off x="10616168" y="-50600"/>
            <a:ext cx="1583960" cy="6959200"/>
            <a:chOff x="10616168" y="-50600"/>
            <a:chExt cx="1583960" cy="6959200"/>
          </a:xfrm>
        </p:grpSpPr>
        <p:sp>
          <p:nvSpPr>
            <p:cNvPr id="7" name="Google Shape;54;p13">
              <a:extLst>
                <a:ext uri="{FF2B5EF4-FFF2-40B4-BE49-F238E27FC236}">
                  <a16:creationId xmlns:a16="http://schemas.microsoft.com/office/drawing/2014/main" id="{DFC62C5F-571B-4C10-A2A4-EE3EF90056CD}"/>
                </a:ext>
              </a:extLst>
            </p:cNvPr>
            <p:cNvSpPr/>
            <p:nvPr/>
          </p:nvSpPr>
          <p:spPr>
            <a:xfrm>
              <a:off x="10625328" y="-50600"/>
              <a:ext cx="1574800" cy="69592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8" name="Google Shape;56;p13">
              <a:extLst>
                <a:ext uri="{FF2B5EF4-FFF2-40B4-BE49-F238E27FC236}">
                  <a16:creationId xmlns:a16="http://schemas.microsoft.com/office/drawing/2014/main" id="{9D5166EF-4CC9-4A84-9F85-933EF2264831}"/>
                </a:ext>
              </a:extLst>
            </p:cNvPr>
            <p:cNvCxnSpPr/>
            <p:nvPr/>
          </p:nvCxnSpPr>
          <p:spPr>
            <a:xfrm>
              <a:off x="12007972" y="-50600"/>
              <a:ext cx="0" cy="2916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" name="Google Shape;57;p13">
              <a:extLst>
                <a:ext uri="{FF2B5EF4-FFF2-40B4-BE49-F238E27FC236}">
                  <a16:creationId xmlns:a16="http://schemas.microsoft.com/office/drawing/2014/main" id="{69EA5E9A-1757-47EE-BD5D-4B398D0502E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9377918" y="4095533"/>
              <a:ext cx="4051300" cy="1574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194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F3E38BA-0C12-40E8-A01D-0E7198FC5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6" y="66193"/>
            <a:ext cx="11956648" cy="6725614"/>
          </a:xfrm>
        </p:spPr>
      </p:pic>
    </p:spTree>
    <p:extLst>
      <p:ext uri="{BB962C8B-B14F-4D97-AF65-F5344CB8AC3E}">
        <p14:creationId xmlns:p14="http://schemas.microsoft.com/office/powerpoint/2010/main" val="81745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348044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 및 필요성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5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8493" y="1117600"/>
            <a:ext cx="11375014" cy="536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ESG(Environment, Social, Governance)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대한 관심 증가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기업 경영에서 지속가능성을 달성하기 위한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사회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지배구조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측면에서의 비재무적 성과를 의미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(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삼정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KPMG,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2019)</a:t>
            </a:r>
          </a:p>
          <a:p>
            <a:pPr lvl="1">
              <a:lnSpc>
                <a:spcPct val="20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미디어에서의 기업의 </a:t>
            </a: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경영 인식 분석의 필요성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기업의 미디어 노출은 기업의 사회적 인식에 영향을 미침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(Lee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et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al.,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2019)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사회적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환경적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경제적 공급망 운영에 관한 부정적 언론 보도가 제품에 대한 소비자의 인식과 구매 의도에 부정적인 영향을 미침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Nichols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et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al., 2019)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미디어에서 나타나는 기업의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경영 활동에 관한 인식을 파악하기 위해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기사를 수집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분석할 필요 존재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05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2630848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방법 소개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6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8493" y="1117600"/>
            <a:ext cx="11375014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 방법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2012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년에서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년까지 최근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년간의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‘ESG’,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사회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지배구조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키워드로 기사 수집 및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수집된 기사 중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선별 및 분석 대상 기업 별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데이터셋 구축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기업별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기사 정서분석 수행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기업별 정서분석 결과 논의 및 시사점 도출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5F5318-D6AE-4CDC-8FCD-10A7C841A4EE}"/>
              </a:ext>
            </a:extLst>
          </p:cNvPr>
          <p:cNvSpPr/>
          <p:nvPr/>
        </p:nvSpPr>
        <p:spPr>
          <a:xfrm>
            <a:off x="6341095" y="4558524"/>
            <a:ext cx="1833034" cy="111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기업별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정서분석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B84613-C92E-4713-B237-1F8F227D818C}"/>
              </a:ext>
            </a:extLst>
          </p:cNvPr>
          <p:cNvSpPr/>
          <p:nvPr/>
        </p:nvSpPr>
        <p:spPr>
          <a:xfrm>
            <a:off x="1794277" y="4558524"/>
            <a:ext cx="1833034" cy="111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C54D18-1857-45D5-88A3-73437C0E4D87}"/>
              </a:ext>
            </a:extLst>
          </p:cNvPr>
          <p:cNvSpPr/>
          <p:nvPr/>
        </p:nvSpPr>
        <p:spPr>
          <a:xfrm>
            <a:off x="4055771" y="4558524"/>
            <a:ext cx="1833034" cy="111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선별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1EB490-EADC-4930-86BD-2983C7FE5D0E}"/>
              </a:ext>
            </a:extLst>
          </p:cNvPr>
          <p:cNvSpPr/>
          <p:nvPr/>
        </p:nvSpPr>
        <p:spPr>
          <a:xfrm>
            <a:off x="8688149" y="4558524"/>
            <a:ext cx="1833034" cy="111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논의 및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시사점 도출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E840B53-23E5-4841-94CD-05AB24F67FA1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627311" y="5117324"/>
            <a:ext cx="428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AD1DEC-7E24-4419-B9C4-D9FC300B5E4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5888805" y="5117324"/>
            <a:ext cx="452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6C1E0F-1DC9-4594-93E4-CB6A0EB6188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174129" y="5117324"/>
            <a:ext cx="51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8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348044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수집 및 </a:t>
            </a:r>
            <a:r>
              <a:rPr lang="ko-KR" altLang="en-US" sz="32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7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8492" y="1168008"/>
            <a:ext cx="11375014" cy="548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기사 수집 방법 및 </a:t>
            </a:r>
            <a:r>
              <a:rPr lang="ko-KR" altLang="en-US" sz="2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‘ESG’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키워드에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대한 관심이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 이후로 편중되어 있어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‘ESG’,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사회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지배구조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키워드로 네이버 뉴스 기사 수집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1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년에서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년까지  총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121,418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건의 기사 수집 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중복기사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광고성 문구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제거 후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MeCab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형태소 분석기를 사용해 명사 추출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41555F0-F5D6-4F26-B5AF-449600E1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21" y="3109106"/>
            <a:ext cx="5187556" cy="240029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7667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3482043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 기사 선별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8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8492" y="1168008"/>
            <a:ext cx="11375014" cy="517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 선별 필요성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검색 키워드 중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사회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포괄적인 개념의 단어로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관련 없는 기사까지 수집되는 문제 발생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수집된 기사에서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기사를 선별하기 위한 방법론 개발 필요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C90529-6BA3-45E1-8CB8-DF1EAA9F95C8}"/>
              </a:ext>
            </a:extLst>
          </p:cNvPr>
          <p:cNvGrpSpPr/>
          <p:nvPr/>
        </p:nvGrpSpPr>
        <p:grpSpPr>
          <a:xfrm>
            <a:off x="920164" y="2374900"/>
            <a:ext cx="5765365" cy="2586151"/>
            <a:chOff x="886297" y="2374900"/>
            <a:chExt cx="5765365" cy="25861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E7CCAFE-500E-41AC-9A3A-6F654E52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97" y="2374900"/>
              <a:ext cx="5765365" cy="258615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43C3C7-9C51-4EE5-BD96-F9138AD9F005}"/>
                </a:ext>
              </a:extLst>
            </p:cNvPr>
            <p:cNvSpPr/>
            <p:nvPr/>
          </p:nvSpPr>
          <p:spPr>
            <a:xfrm>
              <a:off x="3390900" y="2705100"/>
              <a:ext cx="476250" cy="355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1F17F7-3F8B-45C5-830C-C65858EF5546}"/>
              </a:ext>
            </a:extLst>
          </p:cNvPr>
          <p:cNvGrpSpPr/>
          <p:nvPr/>
        </p:nvGrpSpPr>
        <p:grpSpPr>
          <a:xfrm>
            <a:off x="5755115" y="2374900"/>
            <a:ext cx="5708466" cy="2857500"/>
            <a:chOff x="5755115" y="2374900"/>
            <a:chExt cx="5708466" cy="2857500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C311253-B151-4B9F-9311-574A8240D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08"/>
            <a:stretch/>
          </p:blipFill>
          <p:spPr>
            <a:xfrm>
              <a:off x="5755115" y="2374900"/>
              <a:ext cx="5708466" cy="28575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BC1181-7FE8-4941-B4B7-26C3868C039B}"/>
                </a:ext>
              </a:extLst>
            </p:cNvPr>
            <p:cNvSpPr/>
            <p:nvPr/>
          </p:nvSpPr>
          <p:spPr>
            <a:xfrm>
              <a:off x="9324974" y="2705100"/>
              <a:ext cx="473075" cy="355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78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-2" y="1168008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8EED19-B49B-44EA-A1B6-268B256629CE}"/>
              </a:ext>
            </a:extLst>
          </p:cNvPr>
          <p:cNvSpPr txBox="1"/>
          <p:nvPr/>
        </p:nvSpPr>
        <p:spPr>
          <a:xfrm>
            <a:off x="88900" y="264745"/>
            <a:ext cx="5554726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 기사 선별 방법론 개발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1B6D917-66DE-4C79-8C06-57A5A48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886" y="6398295"/>
            <a:ext cx="2743200" cy="365125"/>
          </a:xfrm>
        </p:spPr>
        <p:txBody>
          <a:bodyPr/>
          <a:lstStyle/>
          <a:p>
            <a:fld id="{59A782A1-E0AC-428F-91A6-18F949E7BEB4}" type="slidenum">
              <a:rPr lang="en-US" smtClean="0">
                <a:latin typeface="LM Roman 10" panose="00000500000000000000" pitchFamily="50" charset="0"/>
              </a:rPr>
              <a:t>9</a:t>
            </a:fld>
            <a:endParaRPr lang="en-US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957B-649D-4A03-B2F7-9F7389374BE0}"/>
              </a:ext>
            </a:extLst>
          </p:cNvPr>
          <p:cNvSpPr txBox="1"/>
          <p:nvPr/>
        </p:nvSpPr>
        <p:spPr>
          <a:xfrm>
            <a:off x="408492" y="1168008"/>
            <a:ext cx="11375014" cy="517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기사 관련 기사 선별 방법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‘ESG’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검색 키워드로 수집된 기사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9,493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건과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평가기관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서스틴베스트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‘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서스틴베스트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상장기업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분석 보고서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연관어를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    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연관어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도출을 위해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PMI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기법과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Word2Vec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기법을 사용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(Kiriu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Nozaki, 2020)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연관어가 일정 횟수 이상 등장한 기사를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기사로 선별 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A5D595D-8565-4FA1-A3B3-D6DF0F0BEFD4}"/>
              </a:ext>
            </a:extLst>
          </p:cNvPr>
          <p:cNvGrpSpPr/>
          <p:nvPr/>
        </p:nvGrpSpPr>
        <p:grpSpPr>
          <a:xfrm>
            <a:off x="1687723" y="2228667"/>
            <a:ext cx="8816551" cy="1529281"/>
            <a:chOff x="1390977" y="3517897"/>
            <a:chExt cx="8816551" cy="152928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6F5D1C3-F7BC-4D10-8479-C9FD73C30C8A}"/>
                </a:ext>
              </a:extLst>
            </p:cNvPr>
            <p:cNvSpPr/>
            <p:nvPr/>
          </p:nvSpPr>
          <p:spPr>
            <a:xfrm>
              <a:off x="7699277" y="3517898"/>
              <a:ext cx="2508251" cy="15292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ESG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관련 </a:t>
              </a: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기사 선별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823536E-2910-42B0-8DEC-A4DCB0786184}"/>
                </a:ext>
              </a:extLst>
            </p:cNvPr>
            <p:cNvSpPr/>
            <p:nvPr/>
          </p:nvSpPr>
          <p:spPr>
            <a:xfrm>
              <a:off x="1390977" y="3517899"/>
              <a:ext cx="2508251" cy="15292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ESG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연관어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도출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002DD52-A1B6-4DFA-A8E3-589B96296CA6}"/>
                </a:ext>
              </a:extLst>
            </p:cNvPr>
            <p:cNvSpPr/>
            <p:nvPr/>
          </p:nvSpPr>
          <p:spPr>
            <a:xfrm>
              <a:off x="4545127" y="3517897"/>
              <a:ext cx="2508251" cy="15292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ESG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관련 키워드 적용</a:t>
              </a: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기사 선별 모델 구축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FA84157-8267-46D7-AC81-08CB05823E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99228" y="4282537"/>
              <a:ext cx="64589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8B78ED7-71F5-4EA4-B466-3CC0BD7BB66B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7053378" y="4282537"/>
              <a:ext cx="6458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73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1702</Words>
  <Application>Microsoft Office PowerPoint</Application>
  <PresentationFormat>와이드스크린</PresentationFormat>
  <Paragraphs>467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LM Roman 10</vt:lpstr>
      <vt:lpstr>나눔고딕</vt:lpstr>
      <vt:lpstr>나눔명조</vt:lpstr>
      <vt:lpstr>맑은 고딕</vt:lpstr>
      <vt:lpstr>휴먼명조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최동엽</dc:creator>
  <cp:lastModifiedBy>권예진</cp:lastModifiedBy>
  <cp:revision>350</cp:revision>
  <dcterms:created xsi:type="dcterms:W3CDTF">2022-04-18T08:20:39Z</dcterms:created>
  <dcterms:modified xsi:type="dcterms:W3CDTF">2022-05-31T02:22:14Z</dcterms:modified>
</cp:coreProperties>
</file>