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7" r:id="rId9"/>
    <p:sldId id="290" r:id="rId10"/>
    <p:sldId id="295" r:id="rId11"/>
    <p:sldId id="292" r:id="rId12"/>
    <p:sldId id="300" r:id="rId13"/>
    <p:sldId id="291" r:id="rId14"/>
    <p:sldId id="301" r:id="rId15"/>
    <p:sldId id="263" r:id="rId16"/>
    <p:sldId id="294" r:id="rId17"/>
    <p:sldId id="289" r:id="rId18"/>
  </p:sldIdLst>
  <p:sldSz cx="9144000" cy="5143500" type="screen16x9"/>
  <p:notesSz cx="6858000" cy="9144000"/>
  <p:embeddedFontLst>
    <p:embeddedFont>
      <p:font typeface="NanumGothic ExtraBold" panose="020B0600000101010101" charset="-127"/>
      <p:bold r:id="rId20"/>
    </p:embeddedFon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4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59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74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047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05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14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77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28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03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63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60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7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1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17066" y="2782359"/>
            <a:ext cx="5560472" cy="175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 </a:t>
            </a:r>
            <a:r>
              <a:rPr lang="ko-KR" altLang="en-US" sz="2500" b="1" dirty="0">
                <a:solidFill>
                  <a:srgbClr val="19264B"/>
                </a:solidFill>
              </a:rPr>
              <a:t>개인발표 </a:t>
            </a:r>
            <a:r>
              <a:rPr lang="en-US" altLang="ko-KR" sz="2500" b="1" dirty="0">
                <a:solidFill>
                  <a:srgbClr val="19264B"/>
                </a:solidFill>
              </a:rPr>
              <a:t>- </a:t>
            </a:r>
            <a:r>
              <a:rPr lang="ko-KR" altLang="en-US" sz="2500" b="1" dirty="0">
                <a:solidFill>
                  <a:srgbClr val="19264B"/>
                </a:solidFill>
              </a:rPr>
              <a:t>공모전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2022.05.31.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rgbClr val="19264B"/>
                </a:solidFill>
              </a:rPr>
              <a:t>김서린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김소은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박상우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허인</a:t>
            </a:r>
            <a:endParaRPr lang="en-US" altLang="ko" sz="11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박상우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LSTM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07C4D3-998D-B4FE-9A12-0ACC8CDE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600" y="1434245"/>
            <a:ext cx="6833752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TCN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B11CA2-CBCE-BFEE-4927-FA5DED1D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557" y="1170332"/>
            <a:ext cx="6261462" cy="1849540"/>
          </a:xfrm>
          <a:prstGeom prst="rect">
            <a:avLst/>
          </a:prstGeom>
        </p:spPr>
      </p:pic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D0558CBD-F3F9-DD71-1D6F-DD212A52CDD7}"/>
              </a:ext>
            </a:extLst>
          </p:cNvPr>
          <p:cNvSpPr txBox="1"/>
          <p:nvPr/>
        </p:nvSpPr>
        <p:spPr>
          <a:xfrm>
            <a:off x="1408975" y="3019872"/>
            <a:ext cx="7432627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Dilated convolution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이용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 convolution 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를 쌓거나 필터 키울 필요 없이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receptive field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늘릴 수 있음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Convolution 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쌓을 수록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dilation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계수를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의 제곱만큼 증가시킴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Residual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connection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이 매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마다 적용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Residual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block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의 입력과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residual function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의 출력의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channel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너비가 다른 경우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입력에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1x1 convolution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취하여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channel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너비 맞춤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AA9A42-6877-11A7-89E9-DC62F761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52" y="576164"/>
            <a:ext cx="2777167" cy="6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TCN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D0558CBD-F3F9-DD71-1D6F-DD212A52CDD7}"/>
              </a:ext>
            </a:extLst>
          </p:cNvPr>
          <p:cNvSpPr txBox="1"/>
          <p:nvPr/>
        </p:nvSpPr>
        <p:spPr>
          <a:xfrm>
            <a:off x="1408975" y="1055550"/>
            <a:ext cx="7432627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장점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Convolution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사용하므로 같은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parameter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대해 병렬연산 가능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모델의 깊이와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dilation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receptive field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크기 유연하게 조절 가능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LSTM/GRU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등은 타임스텝 별 게이트 결과를 저장해야 하므로 메모리 소요 많지만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TCN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은 하나의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대하여 같은 파라미터가 공유되므로 메모리 소요량 적음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다양한 입력 길이에 대해 적용 가능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52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Transformer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1E113F9B-5EA0-BC61-69A3-7F5D9C85AB8A}"/>
              </a:ext>
            </a:extLst>
          </p:cNvPr>
          <p:cNvSpPr txBox="1"/>
          <p:nvPr/>
        </p:nvSpPr>
        <p:spPr>
          <a:xfrm>
            <a:off x="1408975" y="951227"/>
            <a:ext cx="743262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입력 시퀀스를 하나의 벡터로 압축하는 과정에서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정보가 일부 손실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 Attention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Transformer : Attention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메커니즘만을 사용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7D901-E555-6953-93CA-64D70E1F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58" y="1887966"/>
            <a:ext cx="5085259" cy="284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6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Transformer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5;p15">
                <a:extLst>
                  <a:ext uri="{FF2B5EF4-FFF2-40B4-BE49-F238E27FC236}">
                    <a16:creationId xmlns:a16="http://schemas.microsoft.com/office/drawing/2014/main" id="{1E113F9B-5EA0-BC61-69A3-7F5D9C85AB8A}"/>
                  </a:ext>
                </a:extLst>
              </p:cNvPr>
              <p:cNvSpPr txBox="1"/>
              <p:nvPr/>
            </p:nvSpPr>
            <p:spPr>
              <a:xfrm>
                <a:off x="1408975" y="951227"/>
                <a:ext cx="7562150" cy="3739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Encoder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: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Self-attention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layers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구조로 구성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이전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Encoder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에서의 출력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현재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Encoder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에서의 동일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Position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의 입력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각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Encoder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은 이전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로부터 모든 위치를 처리한 정보를 활용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marL="2857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Decoder Layer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특징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	- Seq2Seq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모델에서의 일반적인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Encoder-Decoder Attention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메커니즘을 모방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Query :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이전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Decoder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 가져옴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Key, value : Encoder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에서의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output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 가져옴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각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Decoder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는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Encoder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의 모든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Position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정보를 사용함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Decoder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에서의 모든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position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정보 사용 방지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4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Auto-regressive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속성을 위해 왼쪽으로부터 넘어오는 정보흐름을 방지해야 함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4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잘못된 연결에 해당하는 </a:t>
                </a:r>
                <a:r>
                  <a:rPr lang="en-US" altLang="ko-KR" dirty="0" err="1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Softmax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값을 </a:t>
                </a:r>
                <a:r>
                  <a:rPr lang="ko-KR" altLang="en-US" dirty="0" err="1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마스킹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19264B"/>
                        </a:solidFill>
                        <a:latin typeface="Cambria Math" panose="02040503050406030204" pitchFamily="18" charset="0"/>
                        <a:ea typeface="NanumGothic ExtraBold"/>
                        <a:cs typeface="NanumGothic ExtraBold"/>
                        <a:sym typeface="NanumGothic ExtraBold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19264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numGothic ExtraBold"/>
                        <a:sym typeface="NanumGothic ExtraBold"/>
                      </a:rPr>
                      <m:t>∞</m:t>
                    </m:r>
                  </m:oMath>
                </a14:m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)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으로 세팅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</p:txBody>
          </p:sp>
        </mc:Choice>
        <mc:Fallback xmlns="">
          <p:sp>
            <p:nvSpPr>
              <p:cNvPr id="8" name="Google Shape;75;p15">
                <a:extLst>
                  <a:ext uri="{FF2B5EF4-FFF2-40B4-BE49-F238E27FC236}">
                    <a16:creationId xmlns:a16="http://schemas.microsoft.com/office/drawing/2014/main" id="{1E113F9B-5EA0-BC61-69A3-7F5D9C85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951227"/>
                <a:ext cx="7562150" cy="3739455"/>
              </a:xfrm>
              <a:prstGeom prst="rect">
                <a:avLst/>
              </a:prstGeom>
              <a:blipFill>
                <a:blip r:embed="rId4"/>
                <a:stretch>
                  <a:fillRect l="-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분석 방향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61D73737-B5CB-B64D-9357-83086AD829A9}"/>
              </a:ext>
            </a:extLst>
          </p:cNvPr>
          <p:cNvSpPr txBox="1"/>
          <p:nvPr/>
        </p:nvSpPr>
        <p:spPr>
          <a:xfrm>
            <a:off x="1408975" y="799954"/>
            <a:ext cx="73911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CoST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Contrastive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Learning of Disentangled Seasonal-Trend Representations for Time Series Forecasting, ICLR, 2022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46AC6-6B8C-064D-1B6E-3E988B1EC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847380"/>
            <a:ext cx="4197996" cy="1741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EA352-3BB4-6D87-EA87-FC12CA81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738" y="1847380"/>
            <a:ext cx="3306387" cy="1741274"/>
          </a:xfrm>
          <a:prstGeom prst="rect">
            <a:avLst/>
          </a:prstGeom>
        </p:spPr>
      </p:pic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1480E1C4-5875-D318-BA76-668BCB29767D}"/>
              </a:ext>
            </a:extLst>
          </p:cNvPr>
          <p:cNvSpPr txBox="1"/>
          <p:nvPr/>
        </p:nvSpPr>
        <p:spPr>
          <a:xfrm>
            <a:off x="1408975" y="3712781"/>
            <a:ext cx="7391148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Constrastive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learning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통해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seasonal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trend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각각 학습하여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error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robust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long sequence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시계열 예측을 수행하고자 하는 방법론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</a:t>
            </a:r>
            <a:r>
              <a:rPr lang="en-US" altLang="ko-KR" sz="1800" dirty="0" err="1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CoST</a:t>
            </a:r>
            <a:r>
              <a:rPr lang="ko-KR" altLang="en-US" sz="18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활용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하여 예측 정확도를 높이는 방법 시도할 예정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8629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References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7340-35C6-2A47-0707-DA1CB3FDFB59}"/>
              </a:ext>
            </a:extLst>
          </p:cNvPr>
          <p:cNvSpPr txBox="1"/>
          <p:nvPr/>
        </p:nvSpPr>
        <p:spPr>
          <a:xfrm>
            <a:off x="1312049" y="889662"/>
            <a:ext cx="7659076" cy="3609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https://www.water.or.kr/infomation/publication/publicSubscriptionInfo.do?seq=1953&amp;p_group_seq=1846&amp;menu_mode=2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http://ncsd.go.kr/unsdgs?content=2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https://kdeon.tistory.com/46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https://kdeon.tistory.com/47?category=941837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https://moondol-ai.tistory.com/460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https://blog.promedius.ai/transformer/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https://kmhana.tistory.com/28</a:t>
            </a:r>
            <a:endParaRPr lang="ko-KR" altLang="en-US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https://hongl.tistory.com/253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https://arxiv.org/pdf/1803.01271.pdf</a:t>
            </a:r>
            <a:endParaRPr lang="ko-KR" altLang="en-US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https://openreview.net/pdf?id=PilZY3omXV2</a:t>
            </a:r>
          </a:p>
        </p:txBody>
      </p:sp>
    </p:spTree>
    <p:extLst>
      <p:ext uri="{BB962C8B-B14F-4D97-AF65-F5344CB8AC3E}">
        <p14:creationId xmlns:p14="http://schemas.microsoft.com/office/powerpoint/2010/main" val="378668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48363" y="2231672"/>
            <a:ext cx="6954837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</a:t>
            </a:r>
            <a:endParaRPr lang="en-US" altLang="ko" sz="2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742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대국민 물 빅데이터 공모전 ~'22.4.21(목)까지  -주최: K water -참가자격: 대학생 이상 일반 국민 또는 스타트업 기업(예비창업자 포함) -주요일정: 참가신청(3~4월) → 결과제출(7월) → 서면심사(7월) → 발표심사(8월) *K-water 심사를 통해 선정된 2개 과제(부문별 1위)는 행정안전부 주관 “범정부 공공데이터 활용 창업경진대회” 진출(8월~11월) ">
            <a:extLst>
              <a:ext uri="{FF2B5EF4-FFF2-40B4-BE49-F238E27FC236}">
                <a16:creationId xmlns:a16="http://schemas.microsoft.com/office/drawing/2014/main" id="{EE5E4D69-76B9-826F-3DDD-741B5781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14" y="161073"/>
            <a:ext cx="2640314" cy="36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A98257DA-A401-85FF-B853-5FF75AD69B62}"/>
              </a:ext>
            </a:extLst>
          </p:cNvPr>
          <p:cNvSpPr txBox="1"/>
          <p:nvPr/>
        </p:nvSpPr>
        <p:spPr>
          <a:xfrm>
            <a:off x="1472378" y="2951132"/>
            <a:ext cx="764005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융합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사회문제 해결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분야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한국수자원공사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목적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K-water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공공데이터와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차산업혁명 기술의 융합을 통한 데이터의 활용성 제고 및 새로운 가치 창출 등으로 대국민 서비스 개선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K-water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공공데이터와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차산업혁명 기술의 융합을 통한 인사이트 창출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31B6ABEA-487E-FDD1-802F-202DB36FBBEE}"/>
              </a:ext>
            </a:extLst>
          </p:cNvPr>
          <p:cNvSpPr txBox="1"/>
          <p:nvPr/>
        </p:nvSpPr>
        <p:spPr>
          <a:xfrm>
            <a:off x="1472378" y="161073"/>
            <a:ext cx="446535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&lt;2022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년 대국민 물 빅데이터 공모전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INDEX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F68E00D5-5E9C-ACAC-025D-10393932F001}"/>
              </a:ext>
            </a:extLst>
          </p:cNvPr>
          <p:cNvSpPr txBox="1"/>
          <p:nvPr/>
        </p:nvSpPr>
        <p:spPr>
          <a:xfrm>
            <a:off x="1408975" y="1055550"/>
            <a:ext cx="4979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 배경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457200" indent="-457200">
              <a:lnSpc>
                <a:spcPct val="200000"/>
              </a:lnSpc>
              <a:buFont typeface="Arial"/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200000"/>
              </a:lnSpc>
              <a:buFont typeface="Arial"/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RNN, LSTM, Transformer, TCN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분석 방향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 배경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881B8E-7896-F87D-764D-79F2D41F5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4" y="1515514"/>
            <a:ext cx="4080097" cy="2190747"/>
          </a:xfrm>
          <a:prstGeom prst="rect">
            <a:avLst/>
          </a:prstGeom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B60426E4-725B-26AD-F5D4-97520B7153A9}"/>
              </a:ext>
            </a:extLst>
          </p:cNvPr>
          <p:cNvSpPr txBox="1"/>
          <p:nvPr/>
        </p:nvSpPr>
        <p:spPr>
          <a:xfrm>
            <a:off x="1588728" y="3732539"/>
            <a:ext cx="6520804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Goal 6. Clean Water and Sanitation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모두를 위한 물과 위생의 이용가능성과 지속가능한 관리 보장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”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하수처리시설의 효율적 관리를 위해 </a:t>
            </a:r>
            <a:r>
              <a:rPr lang="ko-KR" altLang="en-US" sz="18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하수처리시설의 수질 예측</a:t>
            </a:r>
            <a:endParaRPr lang="en-US" altLang="ko-KR" sz="1800" dirty="0">
              <a:solidFill>
                <a:srgbClr val="FF000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1456F63E-95DB-D34A-BC02-9F245F241592}"/>
              </a:ext>
            </a:extLst>
          </p:cNvPr>
          <p:cNvSpPr txBox="1"/>
          <p:nvPr/>
        </p:nvSpPr>
        <p:spPr>
          <a:xfrm>
            <a:off x="1588728" y="915380"/>
            <a:ext cx="5726938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2030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지속가능발전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Agenda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(UN-SDGs)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Google Shape;96;p5">
            <a:extLst>
              <a:ext uri="{FF2B5EF4-FFF2-40B4-BE49-F238E27FC236}">
                <a16:creationId xmlns:a16="http://schemas.microsoft.com/office/drawing/2014/main" id="{42590642-E4AD-A96B-5BFF-9E3C12D14C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775" y="895880"/>
            <a:ext cx="3192825" cy="37130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5B7C5E-A8F2-D551-B7E2-B98B9BC1247A}"/>
              </a:ext>
            </a:extLst>
          </p:cNvPr>
          <p:cNvSpPr/>
          <p:nvPr/>
        </p:nvSpPr>
        <p:spPr>
          <a:xfrm>
            <a:off x="1487055" y="4221018"/>
            <a:ext cx="3168072" cy="36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C547B6ED-34D4-A37E-4AE9-FFD0F1E2AADA}"/>
              </a:ext>
            </a:extLst>
          </p:cNvPr>
          <p:cNvSpPr txBox="1"/>
          <p:nvPr/>
        </p:nvSpPr>
        <p:spPr>
          <a:xfrm>
            <a:off x="4673600" y="1529016"/>
            <a:ext cx="4377416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하수처리장 수질 예측의 목적은 결국 유출수질을 예측하는 목적과 동일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유출수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관련 컬럼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COD,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TN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선행 연구 참고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종속변수로 활용하는 두개의 컬럼이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COD,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136611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F2E5F5-BB6C-BEAF-DEA4-6D842E41B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152" y="1055550"/>
            <a:ext cx="5677800" cy="1866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5225BD-BCEC-D42F-5561-689506902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04" y="1055550"/>
            <a:ext cx="1712589" cy="2745923"/>
          </a:xfrm>
          <a:prstGeom prst="rect">
            <a:avLst/>
          </a:prstGeom>
        </p:spPr>
      </p:pic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9C5E1BE7-2520-4062-BDAA-39DF98368462}"/>
              </a:ext>
            </a:extLst>
          </p:cNvPr>
          <p:cNvSpPr txBox="1"/>
          <p:nvPr/>
        </p:nvSpPr>
        <p:spPr>
          <a:xfrm>
            <a:off x="1334152" y="3086386"/>
            <a:ext cx="755190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공공데이터포털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‘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한국수자원공사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_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하수처리장 일일 수질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＇</a:t>
            </a:r>
            <a:endParaRPr 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장항공공하수처리시설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2019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년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2021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년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10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</a:t>
            </a:r>
            <a:r>
              <a:rPr lang="en-US" altLang="ko-KR" sz="16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OD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TN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264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RNN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DC3E25-9219-C220-FEE7-61836A81E68A}"/>
              </a:ext>
            </a:extLst>
          </p:cNvPr>
          <p:cNvGrpSpPr/>
          <p:nvPr/>
        </p:nvGrpSpPr>
        <p:grpSpPr>
          <a:xfrm>
            <a:off x="2029024" y="845454"/>
            <a:ext cx="5706001" cy="4151346"/>
            <a:chOff x="2260800" y="1055550"/>
            <a:chExt cx="4242775" cy="307561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FD15B7-61A3-5E71-FC98-90D61DC69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891"/>
            <a:stretch/>
          </p:blipFill>
          <p:spPr>
            <a:xfrm>
              <a:off x="2260800" y="1055550"/>
              <a:ext cx="4242775" cy="30756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4E0D8F3-ECEA-5A02-B5A4-F45D339EC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0800" y="1055550"/>
              <a:ext cx="2413993" cy="388654"/>
            </a:xfrm>
            <a:prstGeom prst="rect">
              <a:avLst/>
            </a:prstGeom>
          </p:spPr>
        </p:pic>
      </p:grp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DB0FCC4E-104A-3AB6-B839-CD7F5EE1DE8F}"/>
              </a:ext>
            </a:extLst>
          </p:cNvPr>
          <p:cNvSpPr txBox="1"/>
          <p:nvPr/>
        </p:nvSpPr>
        <p:spPr>
          <a:xfrm>
            <a:off x="1537187" y="1014850"/>
            <a:ext cx="49182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3210BB06-3AAA-E5B1-D0C6-26C5B44FE80B}"/>
              </a:ext>
            </a:extLst>
          </p:cNvPr>
          <p:cNvSpPr txBox="1"/>
          <p:nvPr/>
        </p:nvSpPr>
        <p:spPr>
          <a:xfrm>
            <a:off x="7274225" y="3103753"/>
            <a:ext cx="156462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모두 동일한 가중치</a:t>
            </a:r>
            <a:endParaRPr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D0B7AB68-15EC-C18B-52B7-19348875B297}"/>
              </a:ext>
            </a:extLst>
          </p:cNvPr>
          <p:cNvSpPr txBox="1"/>
          <p:nvPr/>
        </p:nvSpPr>
        <p:spPr>
          <a:xfrm>
            <a:off x="6532375" y="126226"/>
            <a:ext cx="252522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Many-to-many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time step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마다 입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출력 존재</a:t>
            </a:r>
            <a:endParaRPr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308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RNN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8C6FEB-334D-6012-3306-8E11B6A1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538" y="1175238"/>
            <a:ext cx="5357324" cy="3223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FD7F09-DDBA-6D84-95ED-4FCB8A43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200" y="636659"/>
            <a:ext cx="3131925" cy="4175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9F292C-913E-2705-E94D-6A8C588B2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262" y="1182438"/>
            <a:ext cx="936000" cy="389549"/>
          </a:xfrm>
          <a:prstGeom prst="rect">
            <a:avLst/>
          </a:prstGeom>
        </p:spPr>
      </p:pic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38B49DFE-FFCE-124D-0699-29AFB3BDCE1F}"/>
              </a:ext>
            </a:extLst>
          </p:cNvPr>
          <p:cNvSpPr txBox="1"/>
          <p:nvPr/>
        </p:nvSpPr>
        <p:spPr>
          <a:xfrm>
            <a:off x="4773601" y="4659668"/>
            <a:ext cx="47592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But,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모든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corpus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대해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loss, gradient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계산하는 것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too expensive!</a:t>
            </a:r>
            <a:endParaRPr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4216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LSTM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9ADF60-D978-9B7B-20FE-8FE777A3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12" y="1001578"/>
            <a:ext cx="5563376" cy="2114845"/>
          </a:xfrm>
          <a:prstGeom prst="rect">
            <a:avLst/>
          </a:prstGeom>
        </p:spPr>
      </p:pic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13F6E4E1-9C7F-6A06-49A7-7C9E9506A1D7}"/>
              </a:ext>
            </a:extLst>
          </p:cNvPr>
          <p:cNvSpPr txBox="1"/>
          <p:nvPr/>
        </p:nvSpPr>
        <p:spPr>
          <a:xfrm>
            <a:off x="1408975" y="3272547"/>
            <a:ext cx="743262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Hidden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통해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short term memory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조절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Cell 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통해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long term memory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보존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Forget, input, output, 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통해 매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time step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cell 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hidden state, input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취할 정보의 양 결정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7548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733</Words>
  <Application>Microsoft Office PowerPoint</Application>
  <PresentationFormat>화면 슬라이드 쇼(16:9)</PresentationFormat>
  <Paragraphs>92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Cambria Math</vt:lpstr>
      <vt:lpstr>NanumGothic ExtraBold</vt:lpstr>
      <vt:lpstr>Wingdings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srin</dc:creator>
  <cp:lastModifiedBy>김 서린</cp:lastModifiedBy>
  <cp:revision>14</cp:revision>
  <dcterms:modified xsi:type="dcterms:W3CDTF">2022-05-30T05:01:12Z</dcterms:modified>
</cp:coreProperties>
</file>