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7" r:id="rId3"/>
    <p:sldId id="268" r:id="rId4"/>
    <p:sldId id="266" r:id="rId5"/>
    <p:sldId id="260" r:id="rId6"/>
    <p:sldId id="262" r:id="rId7"/>
    <p:sldId id="263" r:id="rId8"/>
    <p:sldId id="261" r:id="rId9"/>
    <p:sldId id="265" r:id="rId10"/>
    <p:sldId id="264" r:id="rId11"/>
  </p:sldIdLst>
  <p:sldSz cx="9144000" cy="5143500" type="screen16x9"/>
  <p:notesSz cx="6858000" cy="9144000"/>
  <p:embeddedFontLst>
    <p:embeddedFont>
      <p:font typeface="NanumGothic" panose="020D0604000000000000" pitchFamily="34" charset="-127"/>
      <p:regular r:id="rId13"/>
      <p:bold r:id="rId14"/>
    </p:embeddedFont>
    <p:embeddedFont>
      <p:font typeface="NanumGothic ExtraBold" panose="020D0604000000000000" pitchFamily="34" charset="-127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 varScale="1">
        <p:scale>
          <a:sx n="120" d="100"/>
          <a:sy n="120" d="100"/>
        </p:scale>
        <p:origin x="200" y="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5:15:1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1646 2011 24575,'-22'0'0,"-9"0"0,-9 0 0,2 0 0,11 0 0,12 0 0,7 0 0,1 0 0,-13 0 0,-21 0 0,-29 0 0,-24 0 0,0 0 0,17 0 0,23 0 0,29 0 0,10 0 0,10 0 0,-10 0 0,-30 0 0,-31 0 0,26 0 0,-2 0 0,0 0 0,1 0 0,-28 0 0,26 0 0,29 0 0,12 0 0,9 0 0,-1 0 0,1 0 0,-3 0 0,-10-2 0,-18-1 0,-16 1 0,-7-1 0,8 1 0,14 0 0,19-1 0,8 0 0,8 0 0,0-2 0,0 0 0,0-2 0,-2-4 0,-3-2 0,-3-1 0,-1-2 0,0 0 0,-4-9 0,-6-10 0,-2-6 0,-1 1 0,5 10 0,6 10 0,6 7 0,1 0 0,0-6 0,-1-2 0,-3-1 0,3 6 0,2 6 0,1 0 0,2-3 0,0-4 0,0-2 0,0 3 0,0 6 0,0 3 0,0-4 0,0-5 0,0-7 0,0 0 0,0 3 0,0 8 0,0 3 0,0 4 0,0-5 0,0-10 0,0-9 0,0-5 0,0 1 0,0 16 0,0 0 0,0 8 0,0-10 0,0-10 0,0-2 0,0 1 0,0 12 0,0 7 0,0 6 0,0 1 0,0-7 0,0-10 0,0-7 0,0-2 0,0 5 0,0 8 0,0 8 0,0-4 0,0-8 0,0-7 0,0-5 0,0 6 0,0 10 0,0 1 0,0-7 0,0-11 0,0-6 0,1 5 0,1 7 0,2 9 0,1-7 0,2-1 0,0-3 0,-2 3 0,-1 10 0,-2 5 0,2-4 0,5-6 0,1-5 0,0-1 0,-2 7 0,-3 10 0,-2 5 0,1 5 0,1 1 0,0 0 0,-1 0 0,0 0 0,0 0 0,0 0 0,1 0 0,-1-1 0,0-1 0,0 1 0,-1-1 0,2-1 0,4-3 0,4-5 0,2 0 0,1 0 0,-6 4 0,-1 3 0,-4 2 0,-2 2 0,1 0 0,1-2 0,11-2 0,11-6 0,7-3 0,1 1 0,-8 3 0,-10 6 0,-6 2 0,-6 1 0,-1 0 0,-1 0 0,0 0 0,3 0 0,8-2 0,14-2 0,5 0 0,3 0 0,-4 2 0,-15 2 0,-4 0 0,-17 0 0,-4 0 0,-11-4 0,-10-7 0,-7-7 0,-2-6 0,3 2 0,10 5 0,8 6 0,7 6 0,5 3 0,1 2 0,1-2 0,0 1 0,0-1 0,-1-3 0,0 3 0,-5-4 0,-6-2 0,-5-4 0,-1-3 0,5 2 0,10 6 0,9 3 0,2 3 0,7 3 0,-2 3 0,5 3 0,11 5 0,15 5 0,15 3 0,1 1 0,-7-2 0,-16-5 0,-16-4 0,-9-4 0,-5-3 0,-4-1 0,0 1 0,1 0 0,1 1 0,3 0 0,-3-1 0,1 1 0,-3-2 0,0 1 0,0-1 0,0 0 0,0 1 0,0 0 0,0 1 0,-2 1 0,-1 1 0,-2 2 0,-2 1 0,0 2 0,1-1 0,1-2 0,1 3 0,2-6 0,0 4 0,0-4 0,-2 4 0,-5 7 0,-3 7 0,-5 5 0,1-2 0,5-5 0,4-8 0,3-5 0,2-4 0,0-2 0,1 0 0,0-1 0,-3 0 0,1 0 0,0-1 0,0 2 0,0 0 0,0-1 0,2 1 0,-1-2 0,1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5:16:26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1601 24575,'0'-13'0,"0"4"0,0-9 0,0-8 0,0-21 0,0-19 0,0-11 0,0 6 0,0 17 0,0 20 0,0 17 0,0 7 0,0-5 0,0-11 0,-1-10 0,-1-8 0,-1-3 0,2-2 0,1 4 0,0 8 0,0 14 0,0 10 0,0 5 0,0-3 0,-2-15 0,0-17 0,0-16 0,0-6 0,1 7 0,0 10 0,-2 16 0,-1 3 0,0-1 0,2-3 0,0-1 0,2 8 0,0 8 0,0 0 0,0-4 0,0-5 0,0-13 0,0-6 0,0-3 0,0 4 0,0 16 0,0 12 0,0 9 0,0 6 0,0 3 0,0 4 0,-2 10 0,-2 7 0,-2 5 0,-2 1 0,-3 0 0,-4 3 0,-3 6 0,0 0 0,3-4 0,3-8 0,6-6 0,-2 3 0,-6 13 0,-6 12 0,-7 9 0,2-5 0,8-15 0,6-13 0,8-16 0,3-9 0,0-8 0,0-5 0,0-2 0,2-5 0,4-1 0,2-3 0,4 1 0,0 2 0,2-3 0,6-9 0,7-13 0,6-9 0,-1 3 0,-6 14 0,-10 17 0,-7 13 0,-4 6 0,-2 3 0,0-1 0,0 0 0,0 1 0,0 1 0,0 0 0,0 0 0,0 0 0,0 0 0,2 1 0,-2 2 0,2 3 0,0 3 0,2 2 0,2 1 0,1 2 0,0 0 0,2 0 0,0 0 0,1-1 0,1 0 0,2-1 0,1 2 0,3 1 0,1 3 0,-2 1 0,-5-3 0,-4-1 0,-3-4 0,-3-3 0,1-1 0,1 1 0,4 4 0,5 4 0,3 1 0,-1 1 0,-5-1 0,-6-8 0,-4 1 0,-2-8 0,0 1 0,1 0 0,1-1 0,0 2 0,0 0 0,0 1 0,-1-1 0,1-1 0,0 1 0,-1 0 0,1 0 0,0-1 0,0 1 0,0-2 0,-1 3 0,-1-2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5:44:25.3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4210 16383,'0'-70'0,"0"0"0,0 3 0,0-4 0,3-5 0,1 1 0,3-5 0,2-3 0,3-1 0,3 6 0,2-1 0,3-2 0,2 0 0,2 1 0,2-1 0,3 0 0,2 0 0,3 2 0,3 0 0,3 2 0,2 1 0,4 0 0,1 3 0,2 2 0,1 3 0,3 1 0,1 3 0,1 2 0,0 3 0,7-4 0,0 3 0,1 4 0,0 4 0,13-8 0,1 6 0,-2 7 0,17 1 0,-5 12 0,-22 17 0,-4 9 0,-8 8 0,-4 8 0,27 31 0,-24 38 0,-33-26 0,-6 4 0,-8 2 0,-6 1 0,-7-1 0,-7-2 0,-6-8 0,-4-4 0,-29 20 0,9-29 0,15-44 0,16-56 0,16 4 0,9-10 0,3 7 0,6-4 0,4-3 0,11-12 0,5-4 0,7 0 0,-5 15 0,6-2 0,2 0 0,2 1 0,5-3 0,3 0 0,1 1 0,1 1 0,0 3 0,0 1 0,0 2 0,-1 2 0,-6 6 0,0 3 0,-2 1 0,-1 3 0,5-5 0,-3 3 0,-4 4 0,5-5 0,-6 6 0,13-16 0,-29 32 0,-19 19 0,-11 10 0,-15 5 0,-15 3 0,-15 4 0,-6 3 0,8 1 0,13-3 0,13-4 0,12-1 0,11-2 0,24 0 0,12 0 0,6 0 0,-9 0 0,-18 0 0,-11 5 0,-11 21 0,-12 29 0,-7 30 0,7-33 0,1 2 0,0-1 0,1-2 0,0 34 0,5-27 0,1-23 0,2-23 0,0-5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15:44:27.12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298 7 16383,'-16'-4'0,"-18"2"0,-18 2 0,-11 0 0,5 0 0,15 0 0,22 0 0,11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63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6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06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51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18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217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970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155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" altLang="en-US" sz="2500" b="1" dirty="0">
                <a:solidFill>
                  <a:srgbClr val="19264B"/>
                </a:solidFill>
              </a:rPr>
              <a:t>개인발표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–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BERT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</a:t>
            </a:r>
            <a:r>
              <a:rPr lang="en-US" altLang="ko" dirty="0">
                <a:solidFill>
                  <a:srgbClr val="19264B"/>
                </a:solidFill>
              </a:rPr>
              <a:t>0</a:t>
            </a:r>
            <a:r>
              <a:rPr lang="en-US" altLang="ko-KR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</a:t>
            </a:r>
            <a:r>
              <a:rPr lang="en-US" altLang="ko-KR" dirty="0">
                <a:solidFill>
                  <a:srgbClr val="19264B"/>
                </a:solidFill>
              </a:rPr>
              <a:t>7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이주현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649020-F8BA-2CF3-778A-3DFC6CD42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599" y="1124182"/>
            <a:ext cx="5561530" cy="34486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2BCCBE-EBEB-CAD4-B701-6FAE5FD721EA}"/>
              </a:ext>
            </a:extLst>
          </p:cNvPr>
          <p:cNvSpPr/>
          <p:nvPr/>
        </p:nvSpPr>
        <p:spPr>
          <a:xfrm>
            <a:off x="1960774" y="933253"/>
            <a:ext cx="6547249" cy="378014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07D21-4E4C-1BC4-AB49-18DC2D899EF6}"/>
              </a:ext>
            </a:extLst>
          </p:cNvPr>
          <p:cNvSpPr txBox="1"/>
          <p:nvPr/>
        </p:nvSpPr>
        <p:spPr>
          <a:xfrm>
            <a:off x="6178121" y="690164"/>
            <a:ext cx="259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solidFill>
                  <a:srgbClr val="00206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Roberta</a:t>
            </a:r>
            <a:r>
              <a:rPr lang="ko-KR" altLang="en-US" sz="1600" spc="-150" dirty="0">
                <a:solidFill>
                  <a:srgbClr val="002060"/>
                </a:solidFill>
                <a:latin typeface="Hiragino Kaku Gothic StdN W8" panose="020B0800000000000000" pitchFamily="34" charset="-128"/>
              </a:rPr>
              <a:t> </a:t>
            </a:r>
            <a:r>
              <a:rPr lang="en-US" altLang="ko-KR" sz="1600" spc="-150" dirty="0">
                <a:solidFill>
                  <a:srgbClr val="00206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large</a:t>
            </a:r>
            <a:r>
              <a:rPr lang="ko-KR" altLang="en-US" sz="1600" spc="-150" dirty="0">
                <a:solidFill>
                  <a:srgbClr val="002060"/>
                </a:solidFill>
                <a:latin typeface="Hiragino Kaku Gothic StdN W8" panose="020B0800000000000000" pitchFamily="34" charset="-128"/>
              </a:rPr>
              <a:t> </a:t>
            </a:r>
            <a:r>
              <a:rPr lang="en-US" altLang="ko-KR" sz="1600" spc="-150" dirty="0">
                <a:solidFill>
                  <a:srgbClr val="00206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model</a:t>
            </a:r>
            <a:endParaRPr lang="en-KR" sz="1600" spc="-150" dirty="0">
              <a:solidFill>
                <a:srgbClr val="002060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761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19264A"/>
            </a:gs>
            <a:gs pos="100000">
              <a:srgbClr val="19264A">
                <a:lumMod val="86551"/>
                <a:alpha val="60417"/>
              </a:srgbClr>
            </a:gs>
          </a:gsLst>
          <a:lin ang="2700000" scaled="1"/>
          <a:tileRect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A1761583-90FD-B466-3C18-D1FC3BBE06D9}"/>
              </a:ext>
            </a:extLst>
          </p:cNvPr>
          <p:cNvSpPr txBox="1"/>
          <p:nvPr/>
        </p:nvSpPr>
        <p:spPr>
          <a:xfrm>
            <a:off x="1651689" y="296244"/>
            <a:ext cx="49794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발표 목차</a:t>
            </a:r>
            <a:endParaRPr sz="3600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91857550-4105-EB0E-B842-7E3C81E0870F}"/>
              </a:ext>
            </a:extLst>
          </p:cNvPr>
          <p:cNvSpPr txBox="1"/>
          <p:nvPr/>
        </p:nvSpPr>
        <p:spPr>
          <a:xfrm>
            <a:off x="2409718" y="1350424"/>
            <a:ext cx="5742071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01</a:t>
            </a:r>
            <a:r>
              <a:rPr lang="en-US" altLang="ko-KR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en-US" altLang="ko-KR" sz="2800" dirty="0" err="1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ELMo</a:t>
            </a:r>
            <a:r>
              <a:rPr lang="en-US" altLang="ko-KR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-GPT-BERT </a:t>
            </a:r>
            <a:r>
              <a:rPr lang="ko-KR" altLang="en-US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비교</a:t>
            </a:r>
            <a:endParaRPr lang="en-US" altLang="ko-KR" sz="2800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02</a:t>
            </a:r>
            <a:r>
              <a:rPr lang="en-US" altLang="ko-KR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r>
              <a:rPr lang="ko-KR" altLang="en-US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BERT=</a:t>
            </a:r>
            <a:r>
              <a:rPr lang="ko-KR" altLang="en-US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트랜프포머</a:t>
            </a:r>
            <a:r>
              <a:rPr lang="en-US" altLang="ko-KR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’s</a:t>
            </a:r>
            <a:r>
              <a:rPr lang="ko-KR" altLang="en-US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인코더</a:t>
            </a:r>
            <a:endParaRPr lang="en-US" altLang="ko-KR" sz="2800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03</a:t>
            </a:r>
            <a:r>
              <a:rPr lang="en-US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en-US" altLang="ko-KR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개의 태스크</a:t>
            </a:r>
            <a:r>
              <a:rPr lang="en-US" altLang="ko-KR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-MLM &amp; NSP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04</a:t>
            </a:r>
            <a:r>
              <a:rPr lang="en-US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800" dirty="0" err="1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데이콘</a:t>
            </a:r>
            <a:r>
              <a:rPr lang="ko-KR" altLang="en-US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Roberta</a:t>
            </a:r>
            <a:r>
              <a:rPr lang="ko-KR" altLang="en-US" sz="2800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모델 활용</a:t>
            </a:r>
            <a:endParaRPr sz="2800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847CC-CF08-ACBB-7A29-578B21476D6C}"/>
              </a:ext>
            </a:extLst>
          </p:cNvPr>
          <p:cNvSpPr/>
          <p:nvPr/>
        </p:nvSpPr>
        <p:spPr>
          <a:xfrm>
            <a:off x="1679944" y="1054181"/>
            <a:ext cx="195639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584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B5D6FB-17AB-CDE1-392C-D605DAC54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49" y="1543657"/>
            <a:ext cx="7371761" cy="1811087"/>
          </a:xfrm>
          <a:prstGeom prst="rect">
            <a:avLst/>
          </a:prstGeom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E416EF48-50F2-46D4-7BE3-78F641F85C8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ELMo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– GPT – </a:t>
            </a:r>
            <a:r>
              <a:rPr lang="en-US" sz="2000" b="1" dirty="0">
                <a:solidFill>
                  <a:srgbClr val="C0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ERT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비교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E38F87FA-C7F4-0E0B-50A1-1150546B6D5F}"/>
              </a:ext>
            </a:extLst>
          </p:cNvPr>
          <p:cNvSpPr txBox="1"/>
          <p:nvPr/>
        </p:nvSpPr>
        <p:spPr>
          <a:xfrm>
            <a:off x="3082808" y="715472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Bidirectional </a:t>
            </a:r>
            <a:r>
              <a:rPr lang="en-US" dirty="0">
                <a:solidFill>
                  <a:srgbClr val="00206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Encoder Representations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from Transformers</a:t>
            </a:r>
            <a:endParaRPr dirty="0">
              <a:solidFill>
                <a:srgbClr val="002060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CDD87-B218-E037-E65C-BD61E371ACB2}"/>
              </a:ext>
            </a:extLst>
          </p:cNvPr>
          <p:cNvSpPr txBox="1"/>
          <p:nvPr/>
        </p:nvSpPr>
        <p:spPr>
          <a:xfrm>
            <a:off x="2642379" y="3567011"/>
            <a:ext cx="476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문장 앞</a:t>
            </a:r>
            <a:r>
              <a:rPr lang="en-US" altLang="ko-KR" sz="18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800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뒤로 문맥을 파악할 수 있는 양방향 모델</a:t>
            </a:r>
            <a:endParaRPr lang="en-US" altLang="ko-KR" sz="1800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1800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FFD94F7-61ED-C42B-C057-3A05AF8F5F86}"/>
              </a:ext>
            </a:extLst>
          </p:cNvPr>
          <p:cNvCxnSpPr>
            <a:cxnSpLocks/>
          </p:cNvCxnSpPr>
          <p:nvPr/>
        </p:nvCxnSpPr>
        <p:spPr>
          <a:xfrm>
            <a:off x="1963972" y="3255927"/>
            <a:ext cx="615016" cy="493691"/>
          </a:xfrm>
          <a:prstGeom prst="bentConnector3">
            <a:avLst>
              <a:gd name="adj1" fmla="val -42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1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CBDB5C-A683-1399-F1C6-A4F72AE0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010" y="-10964"/>
            <a:ext cx="3589820" cy="5143500"/>
          </a:xfrm>
          <a:prstGeom prst="rect">
            <a:avLst/>
          </a:prstGeom>
        </p:spPr>
      </p:pic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BERT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트랜스포머의 인코더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BA65B-DF45-E032-6722-DB88B23B6E83}"/>
              </a:ext>
            </a:extLst>
          </p:cNvPr>
          <p:cNvSpPr/>
          <p:nvPr/>
        </p:nvSpPr>
        <p:spPr>
          <a:xfrm>
            <a:off x="5000909" y="1668544"/>
            <a:ext cx="1592705" cy="29788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86AF1-7079-6C0C-7EE8-D2092635BC80}"/>
              </a:ext>
            </a:extLst>
          </p:cNvPr>
          <p:cNvSpPr txBox="1"/>
          <p:nvPr/>
        </p:nvSpPr>
        <p:spPr>
          <a:xfrm>
            <a:off x="1522459" y="1719253"/>
            <a:ext cx="3709780" cy="325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(1)   1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인코더 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layer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sublayer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구성</a:t>
            </a:r>
            <a:endParaRPr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 멀티 헤드 셀프 </a:t>
            </a:r>
            <a:r>
              <a:rPr lang="ko-KR" altLang="en-US" spc="-1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어텐션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layer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와</a:t>
            </a:r>
            <a:endParaRPr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FC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(fully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connected)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feed-forward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layer</a:t>
            </a:r>
          </a:p>
          <a:p>
            <a:endParaRPr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(2) 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멀티 헤드 셀프 </a:t>
            </a:r>
            <a:r>
              <a:rPr lang="ko-KR" altLang="en-US" spc="-1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어텐션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layer</a:t>
            </a:r>
          </a:p>
          <a:p>
            <a:pPr>
              <a:lnSpc>
                <a:spcPct val="130000"/>
              </a:lnSpc>
            </a:pP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- 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셀프 </a:t>
            </a:r>
            <a:r>
              <a:rPr lang="ko-KR" altLang="en-US" spc="-1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어텐션</a:t>
            </a:r>
            <a:endParaRPr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멀티 헤드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헤드가 여러 개 → </a:t>
            </a:r>
            <a:endParaRPr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셀프 </a:t>
            </a:r>
            <a:r>
              <a:rPr lang="ko-KR" altLang="en-US" spc="-1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어텐션을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동시에 여러 번 수행</a:t>
            </a:r>
            <a:endParaRPr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(3)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FC feed-forward layer</a:t>
            </a:r>
          </a:p>
          <a:p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AE4E3588-658E-68F8-54BA-C96AE14A4A00}"/>
              </a:ext>
            </a:extLst>
          </p:cNvPr>
          <p:cNvSpPr txBox="1"/>
          <p:nvPr/>
        </p:nvSpPr>
        <p:spPr>
          <a:xfrm>
            <a:off x="1408975" y="672986"/>
            <a:ext cx="4979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Bidirectional</a:t>
            </a:r>
            <a:r>
              <a:rPr lang="en-US" dirty="0">
                <a:solidFill>
                  <a:srgbClr val="C0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Encoder</a:t>
            </a:r>
            <a:r>
              <a:rPr lang="en-US" dirty="0">
                <a:solidFill>
                  <a:srgbClr val="00206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Representations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from Transformers</a:t>
            </a:r>
            <a:endParaRPr dirty="0">
              <a:solidFill>
                <a:srgbClr val="002060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3325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CBDB5C-A683-1399-F1C6-A4F72AE0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010" y="-10964"/>
            <a:ext cx="3589820" cy="5143500"/>
          </a:xfrm>
          <a:prstGeom prst="rect">
            <a:avLst/>
          </a:prstGeom>
        </p:spPr>
      </p:pic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BERT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는 트랜스포머의 인코더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BA65B-DF45-E032-6722-DB88B23B6E83}"/>
              </a:ext>
            </a:extLst>
          </p:cNvPr>
          <p:cNvSpPr/>
          <p:nvPr/>
        </p:nvSpPr>
        <p:spPr>
          <a:xfrm>
            <a:off x="5000909" y="1668544"/>
            <a:ext cx="1592705" cy="29788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86AF1-7079-6C0C-7EE8-D2092635BC80}"/>
              </a:ext>
            </a:extLst>
          </p:cNvPr>
          <p:cNvSpPr txBox="1"/>
          <p:nvPr/>
        </p:nvSpPr>
        <p:spPr>
          <a:xfrm>
            <a:off x="1763564" y="2465481"/>
            <a:ext cx="37097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lang="ko-KR" altLang="en-US" spc="-15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잔차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연결 도입 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(Resnet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과 같은 원리</a:t>
            </a:r>
            <a:r>
              <a:rPr lang="en-US" altLang="ko-KR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).</a:t>
            </a:r>
            <a:r>
              <a:rPr lang="ko-KR" altLang="en-US" spc="-15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pc="-15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+ </a:t>
            </a:r>
            <a:r>
              <a:rPr lang="en-US" altLang="ko-KR" b="1" dirty="0">
                <a:solidFill>
                  <a:srgbClr val="7030A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f(x)</a:t>
            </a:r>
            <a:r>
              <a:rPr lang="ko-KR" altLang="en-US" b="1" dirty="0">
                <a:solidFill>
                  <a:srgbClr val="7030A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→  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Norm (x + f(x)) </a:t>
            </a:r>
          </a:p>
          <a:p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sublayer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모두 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잔차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연결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&amp;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정규화 진행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780E73-242A-8A7B-DEB0-E3318840AE4F}"/>
                  </a:ext>
                </a:extLst>
              </p14:cNvPr>
              <p14:cNvContentPartPr/>
              <p14:nvPr/>
            </p14:nvContentPartPr>
            <p14:xfrm>
              <a:off x="5473344" y="2667864"/>
              <a:ext cx="592560" cy="723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780E73-242A-8A7B-DEB0-E3318840AE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4704" y="2658864"/>
                <a:ext cx="610200" cy="7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9BFA787-51BB-E913-289C-1BAF2FFB0EB0}"/>
                  </a:ext>
                </a:extLst>
              </p14:cNvPr>
              <p14:cNvContentPartPr/>
              <p14:nvPr/>
            </p14:nvContentPartPr>
            <p14:xfrm>
              <a:off x="5968344" y="2811864"/>
              <a:ext cx="215640" cy="576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9BFA787-51BB-E913-289C-1BAF2FFB0E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9704" y="2803224"/>
                <a:ext cx="233280" cy="5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01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9D62C1-1A1D-3CE2-2A87-82108DC60B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773" r="55080" b="9451"/>
          <a:stretch/>
        </p:blipFill>
        <p:spPr>
          <a:xfrm>
            <a:off x="1490519" y="898287"/>
            <a:ext cx="1612543" cy="3125972"/>
          </a:xfrm>
          <a:prstGeom prst="rect">
            <a:avLst/>
          </a:prstGeom>
        </p:spPr>
      </p:pic>
      <p:pic>
        <p:nvPicPr>
          <p:cNvPr id="6" name="Picture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02539E3D-8EBE-C5F2-A407-172C9513D8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57314"/>
          <a:stretch/>
        </p:blipFill>
        <p:spPr>
          <a:xfrm>
            <a:off x="5344899" y="654774"/>
            <a:ext cx="3217999" cy="3211200"/>
          </a:xfrm>
          <a:prstGeom prst="rect">
            <a:avLst/>
          </a:prstGeom>
        </p:spPr>
      </p:pic>
      <p:sp>
        <p:nvSpPr>
          <p:cNvPr id="2" name="Trapezoid 1">
            <a:extLst>
              <a:ext uri="{FF2B5EF4-FFF2-40B4-BE49-F238E27FC236}">
                <a16:creationId xmlns:a16="http://schemas.microsoft.com/office/drawing/2014/main" id="{0EF9E6FD-ABDB-C0E4-1A3C-54E46EDE880A}"/>
              </a:ext>
            </a:extLst>
          </p:cNvPr>
          <p:cNvSpPr/>
          <p:nvPr/>
        </p:nvSpPr>
        <p:spPr>
          <a:xfrm rot="5400000">
            <a:off x="3346173" y="860900"/>
            <a:ext cx="2156001" cy="2230777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2757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F21DD9E2-1E57-D401-D2FC-AECC5D4EB3D3}"/>
              </a:ext>
            </a:extLst>
          </p:cNvPr>
          <p:cNvSpPr txBox="1"/>
          <p:nvPr/>
        </p:nvSpPr>
        <p:spPr>
          <a:xfrm>
            <a:off x="1353975" y="204018"/>
            <a:ext cx="65472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개의 태스크로 훈련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(pre-train)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CD67E-FA32-773E-3A61-530B75358943}"/>
              </a:ext>
            </a:extLst>
          </p:cNvPr>
          <p:cNvSpPr txBox="1"/>
          <p:nvPr/>
        </p:nvSpPr>
        <p:spPr>
          <a:xfrm>
            <a:off x="1584252" y="1055550"/>
            <a:ext cx="280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1/</a:t>
            </a:r>
            <a:r>
              <a:rPr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마스크 언어 모델</a:t>
            </a:r>
            <a:endParaRPr lang="en-US" altLang="ko-KR" sz="1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(Masked LM)</a:t>
            </a:r>
            <a:endParaRPr lang="en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2C04C-B4E8-67AC-33F3-900EC8E7817C}"/>
              </a:ext>
            </a:extLst>
          </p:cNvPr>
          <p:cNvSpPr txBox="1"/>
          <p:nvPr/>
        </p:nvSpPr>
        <p:spPr>
          <a:xfrm>
            <a:off x="5168658" y="1055550"/>
            <a:ext cx="330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2/</a:t>
            </a:r>
            <a:r>
              <a:rPr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다음 문장 예측</a:t>
            </a:r>
            <a:endParaRPr lang="en-US" altLang="ko-KR" sz="1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(Next Sentence Prediction)</a:t>
            </a:r>
            <a:endParaRPr lang="en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D35C1-3D4A-9A95-8B30-B8497EF1E8CD}"/>
              </a:ext>
            </a:extLst>
          </p:cNvPr>
          <p:cNvSpPr txBox="1"/>
          <p:nvPr/>
        </p:nvSpPr>
        <p:spPr>
          <a:xfrm>
            <a:off x="1584252" y="1888234"/>
            <a:ext cx="328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나는 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쿠아이에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_______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을 하러 간다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E472C-F6B1-B108-FC2F-ECE4A51D499D}"/>
              </a:ext>
            </a:extLst>
          </p:cNvPr>
          <p:cNvSpPr txBox="1"/>
          <p:nvPr/>
        </p:nvSpPr>
        <p:spPr>
          <a:xfrm>
            <a:off x="2833029" y="1835185"/>
            <a:ext cx="79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공부</a:t>
            </a:r>
            <a:endParaRPr lang="en-KR" b="1" dirty="0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61C39-35BD-7EA4-A003-65D7B3CA14D0}"/>
              </a:ext>
            </a:extLst>
          </p:cNvPr>
          <p:cNvSpPr txBox="1"/>
          <p:nvPr/>
        </p:nvSpPr>
        <p:spPr>
          <a:xfrm>
            <a:off x="2833029" y="1840775"/>
            <a:ext cx="79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연애</a:t>
            </a:r>
            <a:endParaRPr lang="en-KR" b="1" dirty="0">
              <a:solidFill>
                <a:srgbClr val="C0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25775-E1CB-A6AA-4DC9-866771031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548" y="2283338"/>
            <a:ext cx="3387758" cy="1728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358ACC-2460-63C2-7EBC-FE6B7981AEBC}"/>
              </a:ext>
            </a:extLst>
          </p:cNvPr>
          <p:cNvSpPr txBox="1"/>
          <p:nvPr/>
        </p:nvSpPr>
        <p:spPr>
          <a:xfrm>
            <a:off x="1456657" y="4073645"/>
            <a:ext cx="3753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마스킹된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단어 맞히기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출력층에 있는 다른 위치의 벡터들은 예측과 학습에 사용되지 않고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오직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'dog'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위치의 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출력층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벡터만 사용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9E582-0994-A103-E844-AE5BD595E8FF}"/>
              </a:ext>
            </a:extLst>
          </p:cNvPr>
          <p:cNvSpPr txBox="1"/>
          <p:nvPr/>
        </p:nvSpPr>
        <p:spPr>
          <a:xfrm>
            <a:off x="1584252" y="664311"/>
            <a:ext cx="357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pc="-15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가지 태스크가 동시에 학습되어 진다</a:t>
            </a:r>
            <a:endParaRPr lang="en-KR" spc="-15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63882-46FF-926D-90F9-7B0AD25D3CA5}"/>
              </a:ext>
            </a:extLst>
          </p:cNvPr>
          <p:cNvSpPr txBox="1"/>
          <p:nvPr/>
        </p:nvSpPr>
        <p:spPr>
          <a:xfrm>
            <a:off x="5147256" y="1707592"/>
            <a:ext cx="398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FOR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질의응답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자연어추론과 같이 문장의 관계를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이해하는 것이 중요한 </a:t>
            </a:r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다운스트림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태스크 해결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0A7F2-C661-9A14-E369-7C9E781C7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190" y="2291728"/>
            <a:ext cx="3387756" cy="17287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4F2A7F-0FF2-910C-4DF4-17CEBC199182}"/>
              </a:ext>
            </a:extLst>
          </p:cNvPr>
          <p:cNvSpPr txBox="1"/>
          <p:nvPr/>
        </p:nvSpPr>
        <p:spPr>
          <a:xfrm>
            <a:off x="5168658" y="4066395"/>
            <a:ext cx="3753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문장을 준 후에 두 문장이 이어지는지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이어지지 않는지를 맞추는 방식으로 훈련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[CLS]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토큰의 출력층의 결과값 이용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단순한 아이디어임에도 좋은 성능 👍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A31668-FE7D-6330-C158-B3471A0D6995}"/>
              </a:ext>
            </a:extLst>
          </p:cNvPr>
          <p:cNvCxnSpPr/>
          <p:nvPr/>
        </p:nvCxnSpPr>
        <p:spPr>
          <a:xfrm>
            <a:off x="5039833" y="961455"/>
            <a:ext cx="0" cy="4048414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732B65DB-EDCB-9C12-B42A-B487589E9F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6312"/>
          <a:stretch/>
        </p:blipFill>
        <p:spPr>
          <a:xfrm>
            <a:off x="1353963" y="1401463"/>
            <a:ext cx="8014613" cy="3211238"/>
          </a:xfrm>
          <a:prstGeom prst="rect">
            <a:avLst/>
          </a:prstGeom>
        </p:spPr>
      </p:pic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16778425-6613-2184-9D83-B4CF2529D065}"/>
              </a:ext>
            </a:extLst>
          </p:cNvPr>
          <p:cNvSpPr txBox="1"/>
          <p:nvPr/>
        </p:nvSpPr>
        <p:spPr>
          <a:xfrm>
            <a:off x="1908594" y="597067"/>
            <a:ext cx="65472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Pre-</a:t>
            </a: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traning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으로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다양한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다운스트림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태스크를 해결하겠다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!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36A82-D727-B957-D36F-0B1AB08031CB}"/>
              </a:ext>
            </a:extLst>
          </p:cNvPr>
          <p:cNvSpPr txBox="1"/>
          <p:nvPr/>
        </p:nvSpPr>
        <p:spPr>
          <a:xfrm>
            <a:off x="1307800" y="65471"/>
            <a:ext cx="801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00206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“</a:t>
            </a:r>
            <a:endParaRPr lang="en-KR" sz="8800" b="1" dirty="0">
              <a:solidFill>
                <a:srgbClr val="002060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698EF-7D8A-7DD1-D742-238FD8B0D3F5}"/>
              </a:ext>
            </a:extLst>
          </p:cNvPr>
          <p:cNvSpPr txBox="1"/>
          <p:nvPr/>
        </p:nvSpPr>
        <p:spPr>
          <a:xfrm>
            <a:off x="5302030" y="1135646"/>
            <a:ext cx="47740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다운스트림</a:t>
            </a:r>
            <a:r>
              <a:rPr lang="ko-KR" alt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태스크란</a:t>
            </a:r>
            <a:r>
              <a:rPr lang="en-US" altLang="ko-KR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  <a:r>
              <a:rPr lang="ko-KR" alt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감성 분석</a:t>
            </a: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질의 응답 등 </a:t>
            </a:r>
            <a:endParaRPr lang="en-US" altLang="ko-KR" sz="11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우리가 풀고자 하는 자연어 처리의 구체적인 문제들이다</a:t>
            </a: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 </a:t>
            </a:r>
            <a:endParaRPr lang="en-KR" sz="11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D3D7E5C6-9AC7-A997-9906-A0F2804DD699}"/>
              </a:ext>
            </a:extLst>
          </p:cNvPr>
          <p:cNvCxnSpPr>
            <a:cxnSpLocks/>
          </p:cNvCxnSpPr>
          <p:nvPr/>
        </p:nvCxnSpPr>
        <p:spPr>
          <a:xfrm>
            <a:off x="4920792" y="1036948"/>
            <a:ext cx="443060" cy="207390"/>
          </a:xfrm>
          <a:prstGeom prst="bentConnector3">
            <a:avLst>
              <a:gd name="adj1" fmla="val -1064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1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D602416C-EA24-6F03-19A5-3F1A9350B790}"/>
              </a:ext>
            </a:extLst>
          </p:cNvPr>
          <p:cNvSpPr txBox="1"/>
          <p:nvPr/>
        </p:nvSpPr>
        <p:spPr>
          <a:xfrm>
            <a:off x="1353975" y="325585"/>
            <a:ext cx="65472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데이콘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한국어 문장 관계 분류 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1AD91B-C91D-A9CB-A499-D0E4E9046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423" y="1296931"/>
            <a:ext cx="7305773" cy="323049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34C565-1079-737C-B988-88B146DB4542}"/>
              </a:ext>
            </a:extLst>
          </p:cNvPr>
          <p:cNvGrpSpPr/>
          <p:nvPr/>
        </p:nvGrpSpPr>
        <p:grpSpPr>
          <a:xfrm>
            <a:off x="5485944" y="1052184"/>
            <a:ext cx="1112400" cy="1515960"/>
            <a:chOff x="5485944" y="1052184"/>
            <a:chExt cx="1112400" cy="1515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F37C1D-0BDE-D8DA-76EF-D1E4194DEC8A}"/>
                    </a:ext>
                  </a:extLst>
                </p14:cNvPr>
                <p14:cNvContentPartPr/>
                <p14:nvPr/>
              </p14:nvContentPartPr>
              <p14:xfrm>
                <a:off x="5485944" y="1052184"/>
                <a:ext cx="1112400" cy="151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F37C1D-0BDE-D8DA-76EF-D1E4194DEC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68304" y="944544"/>
                  <a:ext cx="1148040" cy="17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C6A58D-C59B-AE9D-2FC9-C9C218AAEA32}"/>
                    </a:ext>
                  </a:extLst>
                </p14:cNvPr>
                <p14:cNvContentPartPr/>
                <p14:nvPr/>
              </p14:nvContentPartPr>
              <p14:xfrm>
                <a:off x="6440304" y="1077024"/>
                <a:ext cx="10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C6A58D-C59B-AE9D-2FC9-C9C218AAEA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22664" y="969384"/>
                  <a:ext cx="143280" cy="218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9E1E57-251B-23CF-2BCD-170C4775DE59}"/>
              </a:ext>
            </a:extLst>
          </p:cNvPr>
          <p:cNvSpPr txBox="1"/>
          <p:nvPr/>
        </p:nvSpPr>
        <p:spPr>
          <a:xfrm>
            <a:off x="6650233" y="744407"/>
            <a:ext cx="1960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자연어 추론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문장 간 관계 파악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lang="en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4601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319</Words>
  <Application>Microsoft Macintosh PowerPoint</Application>
  <PresentationFormat>On-screen Show (16:9)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Hiragino Kaku Gothic StdN W8</vt:lpstr>
      <vt:lpstr>NanumGothic ExtraBold</vt:lpstr>
      <vt:lpstr>NanumGothic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이주현</cp:lastModifiedBy>
  <cp:revision>7</cp:revision>
  <dcterms:modified xsi:type="dcterms:W3CDTF">2022-05-16T12:41:41Z</dcterms:modified>
</cp:coreProperties>
</file>