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embedTrueTypeFonts="1" saveSubsetFonts="1" autoCompressPictures="0">
  <p:sldMasterIdLst>
    <p:sldMasterId id="2147483662" r:id="rId14"/>
  </p:sldMasterIdLst>
  <p:notesMasterIdLst>
    <p:notesMasterId r:id="rId16"/>
  </p:notesMasterIdLst>
  <p:sldIdLst>
    <p:sldId id="256" r:id="rId18"/>
    <p:sldId id="257" r:id="rId20"/>
    <p:sldId id="267" r:id="rId21"/>
    <p:sldId id="260" r:id="rId23"/>
    <p:sldId id="262" r:id="rId25"/>
    <p:sldId id="263" r:id="rId27"/>
    <p:sldId id="268" r:id="rId29"/>
    <p:sldId id="269" r:id="rId31"/>
    <p:sldId id="270" r:id="rId33"/>
    <p:sldId id="271" r:id="rId35"/>
    <p:sldId id="272" r:id="rId37"/>
    <p:sldId id="261" r:id="rId3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  <p:embeddedFontLst>
    <p:embeddedFont>
      <p:font typeface="나눔고딕" panose="020D0604000000000000" pitchFamily="50" charset="-127">
        <p:regular r:id="rId6"/>
        <p:bold r:id="rId3"/>
      </p:font>
    </p:embeddedFont>
    <p:embeddedFont>
      <p:font typeface="맑은 고딕" panose="020B0503020000020004" pitchFamily="50" charset="-127">
        <p:regular r:id="rId2"/>
        <p:bold r:id="rId1"/>
      </p:font>
    </p:embeddedFont>
    <p:embeddedFont>
      <p:font typeface="나눔고딕 ExtraBold" panose="020D0904000000000000" pitchFamily="50" charset="-127">
        <p:bold r:id="rId7"/>
      </p:font>
    </p:embeddedFont>
    <p:embeddedFont>
      <p:font typeface="NanumGothic ExtraBold" panose="020B0600000101010101" pitchFamily="0" charset="-127">
        <p:bold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70" y="-965"/>
      </p:cViewPr>
      <p:guideLst>
        <p:guide orient="horz" pos="161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4.fntdata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2.fntdata"></Relationship><Relationship Id="rId4" Type="http://schemas.openxmlformats.org/officeDocument/2006/relationships/font" Target="fonts/font6.fntdata"></Relationship><Relationship Id="rId5" Type="http://schemas.openxmlformats.org/officeDocument/2006/relationships/tableStyles" Target="tableStyles.xml"></Relationship><Relationship Id="rId6" Type="http://schemas.openxmlformats.org/officeDocument/2006/relationships/font" Target="fonts/font1.fntdata"></Relationship><Relationship Id="rId7" Type="http://schemas.openxmlformats.org/officeDocument/2006/relationships/font" Target="fonts/font5.fntdata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3031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7" Type="http://schemas.openxmlformats.org/officeDocument/2006/relationships/image" Target="../media/image15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4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11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6.png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2.xml"></Relationship><Relationship Id="rId5" Type="http://schemas.openxmlformats.org/officeDocument/2006/relationships/image" Target="../media/image18.png"></Relationship><Relationship Id="rId4" Type="http://schemas.openxmlformats.org/officeDocument/2006/relationships/image" Target="../media/image17.png"></Relationship><Relationship Id="rId6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4.png"></Relationship><Relationship Id="rId5" Type="http://schemas.openxmlformats.org/officeDocument/2006/relationships/image" Target="../media/image3.png"></Relationship><Relationship Id="rId4" Type="http://schemas.openxmlformats.org/officeDocument/2006/relationships/image" Target="../media/image1.png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5.jpe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6.jpe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1.png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9.png"></Relationship><Relationship Id="rId4" Type="http://schemas.openxmlformats.org/officeDocument/2006/relationships/image" Target="../media/image8.jpe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4.png"></Relationship><Relationship Id="rId5" Type="http://schemas.openxmlformats.org/officeDocument/2006/relationships/image" Target="../media/image13.png"></Relationship><Relationship Id="rId4" Type="http://schemas.openxmlformats.org/officeDocument/2006/relationships/image" Target="../media/image1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</a:t>
            </a:r>
            <a:r>
              <a:rPr lang="en-US" altLang="ko" sz="2500" b="1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500" b="1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하계 </a:t>
            </a:r>
            <a:r>
              <a:rPr lang="en-US" altLang="ko-KR" sz="2500" b="1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CV 5</a:t>
            </a:r>
            <a:r>
              <a:rPr lang="ko-KR" altLang="en-US" sz="2500" b="1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2022.</a:t>
            </a:r>
            <a:r>
              <a:rPr lang="en-US" altLang="ko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  <a:r>
              <a:rPr lang="ko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발표자 : </a:t>
            </a:r>
            <a:r>
              <a:rPr lang="ko-KR" altLang="en-US" sz="11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</a:t>
            </a:r>
            <a:r>
              <a:rPr lang="ko-KR" altLang="en-US" sz="11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</a:t>
            </a:r>
            <a:endParaRPr sz="11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Branch 2</a:t>
            </a:r>
            <a:endParaRPr lang="en-US" altLang="ko-KR" sz="2000" dirty="0" smtClean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154" name="Picture 10" descr="OpenPose: OpenPose Doc -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2684" y="-682957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1152842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6" y="-11528425"/>
            <a:ext cx="206693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69" y="932382"/>
            <a:ext cx="2602315" cy="274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https://k.kakaocdn.net/dn/MTBq0/btq2D2Wio6e/jtEtDQTYOvb27Dnv2rAkJK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35" y="766298"/>
            <a:ext cx="39909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5;p15"/>
          <p:cNvSpPr txBox="1"/>
          <p:nvPr/>
        </p:nvSpPr>
        <p:spPr>
          <a:xfrm>
            <a:off x="1449973" y="4020404"/>
            <a:ext cx="746070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Branch 2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에서는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Part Affinity Fields(PAFs)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를 예측함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한 관절에서 다른 관절로 이어지는 방향을 </a:t>
            </a:r>
            <a:r>
              <a:rPr lang="ko-KR" altLang="en-US" sz="1600" dirty="0" err="1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인코딩한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2D 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벡터로 부위 연관 정도 나타냄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.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9220" name="Picture 4" descr="https://k.kakaocdn.net/dn/bIO4oR/btq2EfH9Vil/3Kw6XeiRSPjYsCBSmcRvkk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55" y="812018"/>
            <a:ext cx="39147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액자 16"/>
          <p:cNvSpPr/>
          <p:nvPr/>
        </p:nvSpPr>
        <p:spPr>
          <a:xfrm>
            <a:off x="1584027" y="2376975"/>
            <a:ext cx="2314648" cy="128522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Stage 2 ~ Stage N</a:t>
            </a:r>
            <a:endParaRPr lang="en-US" altLang="ko-KR" sz="2000" dirty="0" smtClean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154" name="Picture 10" descr="OpenPose: OpenPose Doc -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2684" y="-682957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1152842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6" y="-11528425"/>
            <a:ext cx="206693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5;p15"/>
          <p:cNvSpPr txBox="1"/>
          <p:nvPr/>
        </p:nvSpPr>
        <p:spPr>
          <a:xfrm>
            <a:off x="1449973" y="4020404"/>
            <a:ext cx="746070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Network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가 깊어질수록 앞에 위치한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Layer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는 학습의 영향이 줄어든다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따라서 여러 개의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Stage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를 사용하여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Stage 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사이에 결과값을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feature map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으로 만들어 입력함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5" name="Picture 4" descr="https://blog.kakaocdn.net/dn/9hGIS/btqDbk7RtXx/3s7lum5jUaolannQnDx4q0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929752"/>
            <a:ext cx="5274932" cy="285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액자 1"/>
          <p:cNvSpPr/>
          <p:nvPr/>
        </p:nvSpPr>
        <p:spPr>
          <a:xfrm>
            <a:off x="5459658" y="1981200"/>
            <a:ext cx="1861172" cy="1681000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45" name="Picture 5" descr="https://k.kakaocdn.net/dn/NQ8lQ/btq2zd5WfmW/FZ7ixaJzja67KuZelzBmgK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79" y="845455"/>
            <a:ext cx="4199533" cy="31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6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9065" y="306705"/>
            <a:ext cx="4979670" cy="5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일정</a:t>
            </a:r>
            <a:endParaRPr lang="en-US" altLang="ko-KR" sz="2000" dirty="0" smtClean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75;p15"/>
          <p:cNvSpPr txBox="1"/>
          <p:nvPr/>
        </p:nvSpPr>
        <p:spPr>
          <a:xfrm>
            <a:off x="1470025" y="1104265"/>
            <a:ext cx="7430770" cy="749935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매 주 수요일 정기 모임</a:t>
            </a:r>
            <a:r>
              <a:rPr lang="en-US" altLang="ko-KR" sz="1600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(</a:t>
            </a:r>
            <a:r>
              <a:rPr lang="ko-KR" altLang="en-US" sz="1600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대면 </a:t>
            </a:r>
            <a:r>
              <a:rPr lang="en-US" altLang="ko-KR" sz="1600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or </a:t>
            </a:r>
            <a:r>
              <a:rPr lang="ko-KR" altLang="en-US" sz="1600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비대면</a:t>
            </a:r>
            <a:r>
              <a:rPr lang="en-US" altLang="ko-KR" sz="1600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)</a:t>
            </a:r>
            <a:endParaRPr lang="ko-KR" altLang="en-US" sz="1600">
              <a:solidFill>
                <a:srgbClr val="19264B"/>
              </a:solidFill>
              <a:latin typeface="나눔고딕" charset="0"/>
              <a:ea typeface="나눔고딕" charset="0"/>
              <a:cs typeface="NanumGothic ExtraBold" charset="0"/>
            </a:endParaRPr>
          </a:p>
          <a:p>
            <a:pPr marL="0" indent="0" rtl="0" algn="l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Open Pose </a:t>
            </a:r>
            <a:r>
              <a:rPr lang="ko-KR" altLang="en-US" sz="1600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예제 </a:t>
            </a:r>
            <a:endParaRPr lang="ko-KR" altLang="en-US" sz="1600">
              <a:solidFill>
                <a:srgbClr val="19264B"/>
              </a:solidFill>
              <a:latin typeface="나눔고딕" charset="0"/>
              <a:ea typeface="나눔고딕" charset="0"/>
              <a:cs typeface="NanumGothic ExtraBold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891665"/>
            <a:ext cx="2466340" cy="306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20" y="2143125"/>
            <a:ext cx="4135755" cy="25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31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8100"/>
            <a:ext cx="1181100" cy="52197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720" y="-38100"/>
            <a:ext cx="0" cy="218694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9005" y="307149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9065" y="306705"/>
            <a:ext cx="4979670" cy="5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75;p15"/>
          <p:cNvSpPr txBox="1"/>
          <p:nvPr/>
        </p:nvSpPr>
        <p:spPr>
          <a:xfrm>
            <a:off x="1409065" y="1261745"/>
            <a:ext cx="7430770" cy="2152015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457200" indent="0" rtl="0" algn="l" latinLnBrk="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배병현</a:t>
            </a: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 </a:t>
            </a: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: 약학부</a:t>
            </a:r>
            <a:endParaRPr lang="ko-KR" altLang="en-US" sz="1600" b="1">
              <a:solidFill>
                <a:srgbClr val="19264B"/>
              </a:solidFill>
              <a:latin typeface="나눔고딕" charset="0"/>
              <a:ea typeface="나눔고딕" charset="0"/>
              <a:cs typeface="NanumGothic ExtraBold" charset="0"/>
            </a:endParaRPr>
          </a:p>
          <a:p>
            <a:pPr marL="457200" indent="0" rtl="0" algn="l" latinLnBrk="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강민기</a:t>
            </a: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 : 소프트웨어학부</a:t>
            </a:r>
            <a:endParaRPr lang="ko-KR" altLang="en-US" sz="1600" b="1">
              <a:solidFill>
                <a:srgbClr val="19264B"/>
              </a:solidFill>
              <a:latin typeface="나눔고딕" charset="0"/>
              <a:ea typeface="나눔고딕" charset="0"/>
              <a:cs typeface="NanumGothic ExtraBold" charset="0"/>
            </a:endParaRPr>
          </a:p>
          <a:p>
            <a:pPr marL="457200" indent="0" rtl="0" algn="l" latinLnBrk="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김태윤</a:t>
            </a: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 : 소프트웨어학부</a:t>
            </a:r>
            <a:endParaRPr lang="ko-KR" altLang="en-US" sz="1600" b="1">
              <a:solidFill>
                <a:srgbClr val="19264B"/>
              </a:solidFill>
              <a:latin typeface="나눔고딕" charset="0"/>
              <a:ea typeface="나눔고딕" charset="0"/>
              <a:cs typeface="NanumGothic ExtraBold" charset="0"/>
            </a:endParaRPr>
          </a:p>
          <a:p>
            <a:pPr marL="457200" indent="0" rtl="0" algn="l" latinLnBrk="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이주호</a:t>
            </a:r>
            <a:r>
              <a:rPr lang="ko-KR" altLang="en-US" sz="1600" b="1">
                <a:solidFill>
                  <a:srgbClr val="19264B"/>
                </a:solidFill>
                <a:latin typeface="나눔고딕" charset="0"/>
                <a:ea typeface="나눔고딕" charset="0"/>
                <a:cs typeface="NanumGothic ExtraBold" charset="0"/>
              </a:rPr>
              <a:t> : 소프트웨어학부</a:t>
            </a:r>
            <a:endParaRPr lang="ko-KR" altLang="en-US" sz="1600" b="1">
              <a:solidFill>
                <a:srgbClr val="19264B"/>
              </a:solidFill>
              <a:latin typeface="나눔고딕" charset="0"/>
              <a:ea typeface="나눔고딕" charset="0"/>
              <a:cs typeface="NanumGothic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97" y="845454"/>
            <a:ext cx="4159168" cy="4104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</a:t>
            </a:r>
            <a:endParaRPr lang="en-US" altLang="ko-KR" sz="2000" dirty="0" smtClean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95" y="845454"/>
            <a:ext cx="4987290" cy="4172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90" y="2557300"/>
            <a:ext cx="65913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</a:t>
            </a:r>
            <a:endParaRPr lang="en-US" altLang="ko-KR" sz="2000" dirty="0" smtClean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AutoShape 2" descr="탑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탑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 descr="부모님 걸음걸이 보면 치매 알 수 있다 - 코메디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43" y="829645"/>
            <a:ext cx="5151891" cy="34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5;p15"/>
          <p:cNvSpPr txBox="1"/>
          <p:nvPr/>
        </p:nvSpPr>
        <p:spPr>
          <a:xfrm>
            <a:off x="1485174" y="4213495"/>
            <a:ext cx="74302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걸음걸이를 활용한 치매 진단 보조 모델 개발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But, 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치매 환자의 걸음걸이 데이터를 수집하는 것이 현실적으로 어려움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101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Guide to OpenPose in 2022 - viso.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992310"/>
            <a:ext cx="4541520" cy="31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</a:t>
            </a:r>
            <a:endParaRPr lang="en-US" altLang="ko-KR" sz="2000" dirty="0" smtClean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2" name="Picture 4" descr="파이썬 matplotlib을 이용한 데이터 시각화 : 네이버 블로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14" y="944881"/>
            <a:ext cx="4444998" cy="33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5;p15"/>
          <p:cNvSpPr txBox="1"/>
          <p:nvPr/>
        </p:nvSpPr>
        <p:spPr>
          <a:xfrm>
            <a:off x="1485174" y="4213495"/>
            <a:ext cx="74302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Open Pose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를 이용하여 걸음걸이를 정량적으로 표현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보행 속도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보폭 등등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이후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치매 진단 보조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or </a:t>
            </a:r>
            <a:r>
              <a:rPr lang="ko-KR" altLang="en-US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걸음걸이 교정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or 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걸음걸이 이상치 탐지 등등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203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간단한 설명</a:t>
            </a:r>
            <a:endParaRPr lang="en-US" altLang="ko-KR" sz="2000" dirty="0" smtClean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122" name="Picture 2" descr="https://blog.kakaocdn.net/dn/bwYY1j/btq2dHEi5xT/RHmAOMSXZSO2IHvhKjTkB1/im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1062804"/>
            <a:ext cx="2823805" cy="20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VPR 2019] Efficient Online Multi-Person 2D Pose Tracking with Recurrent  Spatio-Temporal Affinity Fields | by Quan Hua | Towards Data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41" y="1062804"/>
            <a:ext cx="3633973" cy="20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75;p15"/>
          <p:cNvSpPr txBox="1"/>
          <p:nvPr/>
        </p:nvSpPr>
        <p:spPr>
          <a:xfrm>
            <a:off x="1424214" y="3390535"/>
            <a:ext cx="2793326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Human Pose </a:t>
            </a:r>
            <a:r>
              <a:rPr lang="en-US" altLang="ko-KR" sz="1600" b="1" dirty="0" err="1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Estiamtion</a:t>
            </a:r>
            <a:endParaRPr lang="en-US" altLang="ko-KR" sz="1600" b="1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센서를 이용</a:t>
            </a:r>
            <a:endParaRPr lang="en-US" altLang="ko-KR" sz="1600" b="1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2" name="Google Shape;75;p15"/>
          <p:cNvSpPr txBox="1"/>
          <p:nvPr/>
        </p:nvSpPr>
        <p:spPr>
          <a:xfrm>
            <a:off x="4865140" y="3390535"/>
            <a:ext cx="3633973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Open Pose</a:t>
            </a:r>
            <a:r>
              <a:rPr lang="ko-KR" altLang="en-US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</a:t>
            </a:r>
            <a:endParaRPr lang="en-US" altLang="ko-KR" sz="1600" b="1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컴퓨터 비전과 </a:t>
            </a:r>
            <a:r>
              <a:rPr lang="ko-KR" altLang="en-US" sz="1600" b="1" dirty="0" err="1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딥러닝을</a:t>
            </a:r>
            <a:r>
              <a:rPr lang="ko-KR" altLang="en-US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통해 구현</a:t>
            </a:r>
            <a:endParaRPr lang="en-US" altLang="ko-KR" sz="1600" b="1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Bottom-Up </a:t>
            </a:r>
            <a:r>
              <a:rPr lang="ko-KR" altLang="en-US" sz="1600" b="1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방식</a:t>
            </a:r>
            <a:endParaRPr lang="en-US" altLang="ko-KR" sz="1600" b="1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*Bottom-up : </a:t>
            </a:r>
            <a:r>
              <a:rPr lang="ko-KR" altLang="en-US" sz="105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모든 사람의 관절을 추정한 후 관절 위치를 이어 </a:t>
            </a:r>
            <a:r>
              <a:rPr lang="ko-KR" altLang="en-US" sz="1050" dirty="0" err="1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스켈레톤을</a:t>
            </a:r>
            <a:r>
              <a:rPr lang="ko-KR" altLang="en-US" sz="105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형성</a:t>
            </a:r>
            <a:endParaRPr lang="en-US" altLang="ko-KR" sz="105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203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Open Pose</a:t>
            </a:r>
            <a:endParaRPr lang="en-US" altLang="ko-KR" sz="2000" dirty="0" smtClean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75;p15"/>
          <p:cNvSpPr txBox="1"/>
          <p:nvPr/>
        </p:nvSpPr>
        <p:spPr>
          <a:xfrm>
            <a:off x="1439454" y="4343254"/>
            <a:ext cx="7460705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추출하는 관절의 개수에 따라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CNN network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가 다르다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152" name="Picture 8" descr="OpenPose: OpenPose Doc -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62" y="904894"/>
            <a:ext cx="1970217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OpenPose: OpenPose Doc - Outp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2684" y="-682957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1152842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6" y="-11528425"/>
            <a:ext cx="206693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6" y="904894"/>
            <a:ext cx="1970217" cy="30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75;p15"/>
          <p:cNvSpPr txBox="1"/>
          <p:nvPr/>
        </p:nvSpPr>
        <p:spPr>
          <a:xfrm>
            <a:off x="2556062" y="3963950"/>
            <a:ext cx="197021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COCO</a:t>
            </a:r>
            <a:endParaRPr lang="ko-KR" altLang="en-US" sz="11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9" name="Google Shape;75;p15"/>
          <p:cNvSpPr txBox="1"/>
          <p:nvPr/>
        </p:nvSpPr>
        <p:spPr>
          <a:xfrm>
            <a:off x="5403266" y="3938607"/>
            <a:ext cx="1970217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BODY_25</a:t>
            </a:r>
            <a:endParaRPr lang="ko-KR" altLang="en-US" sz="11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71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Open Pose </a:t>
            </a:r>
            <a:r>
              <a:rPr lang="ko-KR" alt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구조</a:t>
            </a:r>
            <a:endParaRPr lang="en-US" altLang="ko-KR" sz="2000" dirty="0" smtClean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75;p15"/>
          <p:cNvSpPr txBox="1"/>
          <p:nvPr/>
        </p:nvSpPr>
        <p:spPr>
          <a:xfrm>
            <a:off x="1439454" y="3901294"/>
            <a:ext cx="746070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Open Pose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의 </a:t>
            </a:r>
            <a:r>
              <a:rPr lang="ko-KR" altLang="en-US" sz="1600" dirty="0" err="1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딥러닝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network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는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VGG-19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를 사용하였음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Image →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VGG → Stage1 → Stage 2 → Stage N → result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154" name="Picture 10" descr="OpenPose: OpenPose Doc -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2684" y="-682957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1152842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6" y="-11528425"/>
            <a:ext cx="206693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blog.kakaocdn.net/dn/9hGIS/btqDbk7RtXx/3s7lum5jUaolannQnDx4q0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929752"/>
            <a:ext cx="5274932" cy="285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Branch 1</a:t>
            </a:r>
            <a:endParaRPr lang="en-US" altLang="ko-KR" sz="2000" dirty="0" smtClean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154" name="Picture 10" descr="OpenPose: OpenPose Doc -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2684" y="-682957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-11528425"/>
            <a:ext cx="103346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cmu-perceptual-computing-lab.github.io/openpose/web/html/.github/media/keypoints_pose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6" y="-11528425"/>
            <a:ext cx="206693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69" y="932382"/>
            <a:ext cx="2602315" cy="274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https://k.kakaocdn.net/dn/MTBq0/btq2D2Wio6e/jtEtDQTYOvb27Dnv2rAkJK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35" y="766298"/>
            <a:ext cx="39909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75;p15"/>
          <p:cNvSpPr txBox="1"/>
          <p:nvPr/>
        </p:nvSpPr>
        <p:spPr>
          <a:xfrm>
            <a:off x="1449973" y="4020404"/>
            <a:ext cx="746070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관절이 위치할 수 있을 것이라 예측되는 곳이 </a:t>
            </a:r>
            <a:r>
              <a:rPr lang="en-US" altLang="ko-KR" sz="1600" dirty="0" err="1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heatmap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으로 예측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관절만 있으면 사람의 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pose</a:t>
            </a:r>
            <a:r>
              <a:rPr lang="ko-KR" altLang="en-US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를 예측할 수 있을까</a:t>
            </a:r>
            <a:r>
              <a:rPr lang="en-US" altLang="ko-KR" sz="1600" dirty="0" smtClean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..?</a:t>
            </a:r>
            <a:endParaRPr lang="en-US" altLang="ko-KR" sz="1600" dirty="0" smtClean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725857" y="1140700"/>
            <a:ext cx="2172817" cy="1164211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43</Paragraphs>
  <Words>230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my</dc:creator>
  <cp:lastModifiedBy>김 태윤</cp:lastModifiedBy>
  <dc:title>PowerPoint 프레젠테이션</dc:title>
  <cp:version>9.103.97.45139</cp:version>
  <dcterms:modified xsi:type="dcterms:W3CDTF">2022-07-04T08:03:13Z</dcterms:modified>
</cp:coreProperties>
</file>