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69" r:id="rId4"/>
    <p:sldId id="264" r:id="rId5"/>
    <p:sldId id="265" r:id="rId6"/>
    <p:sldId id="259" r:id="rId7"/>
    <p:sldId id="270" r:id="rId8"/>
    <p:sldId id="266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17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68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39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8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8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하계 </a:t>
            </a:r>
            <a:r>
              <a:rPr lang="en-US" altLang="ko-KR" sz="2500" b="1">
                <a:solidFill>
                  <a:srgbClr val="19264B"/>
                </a:solidFill>
              </a:rPr>
              <a:t>DA 4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rgbClr val="19264B"/>
                </a:solidFill>
              </a:rPr>
              <a:t>2022.07.05</a:t>
            </a:r>
            <a:endParaRPr lang="ko-KR" altLang="en-US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장준혁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70875" y="3640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1CEA-E915-4F98-B2AB-745F357400C4}"/>
              </a:ext>
            </a:extLst>
          </p:cNvPr>
          <p:cNvSpPr txBox="1"/>
          <p:nvPr/>
        </p:nvSpPr>
        <p:spPr>
          <a:xfrm>
            <a:off x="1333137" y="1162050"/>
            <a:ext cx="6477725" cy="325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거래 탐지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Baseline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IsolationForest</a:t>
            </a: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115000"/>
              </a:lnSpc>
              <a:buFont typeface="Arial"/>
              <a:buAutoNum type="arabicPeriod"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후 일정 </a:t>
            </a: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F76A5C-5E66-C143-4F0F-C47C25E7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21040"/>
            <a:ext cx="4847762" cy="2868797"/>
          </a:xfrm>
          <a:prstGeom prst="rect">
            <a:avLst/>
          </a:prstGeom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304ED45-790D-6921-FBBF-8995DE425554}"/>
              </a:ext>
            </a:extLst>
          </p:cNvPr>
          <p:cNvSpPr txBox="1"/>
          <p:nvPr/>
        </p:nvSpPr>
        <p:spPr>
          <a:xfrm>
            <a:off x="1300270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9163C-8E41-1E9D-6A70-7632457F1F07}"/>
              </a:ext>
            </a:extLst>
          </p:cNvPr>
          <p:cNvSpPr txBox="1"/>
          <p:nvPr/>
        </p:nvSpPr>
        <p:spPr>
          <a:xfrm>
            <a:off x="1102430" y="1785637"/>
            <a:ext cx="366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>
                <a:solidFill>
                  <a:srgbClr val="000000"/>
                </a:solidFill>
                <a:effectLst/>
                <a:latin typeface="Helvetica Neue"/>
              </a:rPr>
              <a:t>김유선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Helvetica Neue"/>
              </a:rPr>
              <a:t>기계공학부</a:t>
            </a:r>
            <a:endParaRPr lang="en-US" altLang="ko-KR" sz="2000" b="0" i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>
                <a:latin typeface="Helvetica Neue"/>
              </a:rPr>
              <a:t>김휘중 </a:t>
            </a:r>
            <a:r>
              <a:rPr lang="en-US" altLang="ko-KR" sz="2000">
                <a:latin typeface="Helvetica Neue"/>
              </a:rPr>
              <a:t>– </a:t>
            </a:r>
            <a:r>
              <a:rPr lang="ko-KR" altLang="en-US" sz="2000">
                <a:latin typeface="Helvetica Neue"/>
              </a:rPr>
              <a:t>경영학과</a:t>
            </a:r>
            <a:endParaRPr lang="en-US" altLang="ko-KR" sz="2000">
              <a:latin typeface="Helvetica Neue"/>
            </a:endParaRPr>
          </a:p>
          <a:p>
            <a:pPr algn="l"/>
            <a:r>
              <a:rPr lang="ko-KR" altLang="en-US" sz="2000" b="0" i="0">
                <a:solidFill>
                  <a:srgbClr val="000000"/>
                </a:solidFill>
                <a:effectLst/>
                <a:latin typeface="Helvetica Neue"/>
              </a:rPr>
              <a:t>박상우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Helvetica Neue"/>
              </a:rPr>
              <a:t>– 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Helvetica Neue"/>
              </a:rPr>
              <a:t>통계학과</a:t>
            </a:r>
            <a:endParaRPr lang="en-US" altLang="ko-KR" sz="2000" b="0" i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>
                <a:latin typeface="Helvetica Neue"/>
              </a:rPr>
              <a:t>장준혁 </a:t>
            </a:r>
            <a:r>
              <a:rPr lang="en-US" altLang="ko-KR" sz="2000">
                <a:latin typeface="Helvetica Neue"/>
              </a:rPr>
              <a:t>- </a:t>
            </a:r>
            <a:r>
              <a:rPr lang="ko-KR" altLang="en-US" sz="2000">
                <a:latin typeface="Helvetica Neue"/>
              </a:rPr>
              <a:t>에너지시스템공학과</a:t>
            </a:r>
            <a:endParaRPr lang="en-US" altLang="ko-KR" sz="2000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951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신용카드 사기 거래 탐지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CC3E8B-F80C-1347-2BA1-31F9C9B3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938288"/>
            <a:ext cx="7288592" cy="1633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47104B-CEEA-9E78-1936-A4FE485D3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2964480"/>
            <a:ext cx="7288592" cy="16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00270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Data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확인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72B67-DE91-9B6C-4252-B38FBF52AEF4}"/>
              </a:ext>
            </a:extLst>
          </p:cNvPr>
          <p:cNvSpPr txBox="1"/>
          <p:nvPr/>
        </p:nvSpPr>
        <p:spPr>
          <a:xfrm>
            <a:off x="1353963" y="1278073"/>
            <a:ext cx="7754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800" b="1" i="0">
              <a:effectLst/>
              <a:latin typeface="NotoSansKR"/>
            </a:endParaRPr>
          </a:p>
          <a:p>
            <a:pPr algn="l"/>
            <a:r>
              <a:rPr lang="ko-KR" altLang="en-US" sz="2000" b="1" i="0">
                <a:effectLst/>
                <a:latin typeface="NotoSansKR"/>
              </a:rPr>
              <a:t>학습</a:t>
            </a:r>
            <a:r>
              <a:rPr lang="en-US" altLang="ko-KR" sz="2000" b="1" i="0">
                <a:effectLst/>
                <a:latin typeface="NotoSansKR"/>
              </a:rPr>
              <a:t>(Train) </a:t>
            </a:r>
            <a:r>
              <a:rPr lang="ko-KR" altLang="en-US" sz="2000" b="1" i="0">
                <a:effectLst/>
                <a:latin typeface="NotoSansKR"/>
              </a:rPr>
              <a:t>데이터셋 </a:t>
            </a:r>
            <a:r>
              <a:rPr lang="en-US" altLang="ko-KR" sz="2000" b="1" i="0">
                <a:effectLst/>
                <a:latin typeface="NotoSansKR"/>
              </a:rPr>
              <a:t>(113842</a:t>
            </a:r>
            <a:r>
              <a:rPr lang="ko-KR" altLang="en-US" sz="2000" b="1" i="0">
                <a:effectLst/>
                <a:latin typeface="NotoSansKR"/>
              </a:rPr>
              <a:t>개</a:t>
            </a:r>
            <a:r>
              <a:rPr lang="en-US" altLang="ko-KR" sz="2000" b="1" i="0">
                <a:effectLst/>
                <a:latin typeface="NotoSansKR"/>
              </a:rPr>
              <a:t>)</a:t>
            </a:r>
            <a:endParaRPr lang="ko-KR" altLang="en-US" sz="2000" b="0" i="0">
              <a:effectLst/>
              <a:latin typeface="NotoSans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  <a:latin typeface="NotoSansKR"/>
              </a:rPr>
              <a:t>파일명</a:t>
            </a:r>
            <a:r>
              <a:rPr lang="en-US" altLang="ko-KR" sz="2000" b="0" i="0">
                <a:effectLst/>
                <a:latin typeface="NotoSansKR"/>
              </a:rPr>
              <a:t>: train.csv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>
                <a:effectLst/>
                <a:latin typeface="NotoSansKR"/>
              </a:rPr>
              <a:t>설명</a:t>
            </a:r>
            <a:r>
              <a:rPr lang="en-US" altLang="ko-KR" sz="2000" b="0" i="0">
                <a:effectLst/>
                <a:latin typeface="NotoSansKR"/>
              </a:rPr>
              <a:t>: </a:t>
            </a:r>
            <a:r>
              <a:rPr lang="ko-KR" altLang="en-US" sz="2000" b="0" i="0">
                <a:effectLst/>
                <a:latin typeface="NotoSansKR"/>
              </a:rPr>
              <a:t>정상</a:t>
            </a:r>
            <a:r>
              <a:rPr lang="en-US" altLang="ko-KR" sz="2000" b="0" i="0">
                <a:effectLst/>
                <a:latin typeface="NotoSansKR"/>
              </a:rPr>
              <a:t>, </a:t>
            </a:r>
            <a:r>
              <a:rPr lang="ko-KR" altLang="en-US" sz="2000" b="0" i="0">
                <a:effectLst/>
                <a:latin typeface="NotoSansKR"/>
              </a:rPr>
              <a:t>사기 거래의 여부를 알 수 없는</a:t>
            </a:r>
            <a:r>
              <a:rPr lang="en-US" altLang="ko-KR" sz="2000" b="0" i="0">
                <a:effectLst/>
                <a:latin typeface="NotoSansKR"/>
              </a:rPr>
              <a:t>(</a:t>
            </a:r>
            <a:r>
              <a:rPr lang="ko-KR" altLang="en-US" sz="2000" b="0" i="0">
                <a:effectLst/>
                <a:latin typeface="NotoSansKR"/>
              </a:rPr>
              <a:t>대부분 정상 거래</a:t>
            </a:r>
            <a:r>
              <a:rPr lang="en-US" altLang="ko-KR" sz="2000" b="0" i="0">
                <a:effectLst/>
                <a:latin typeface="NotoSansKR"/>
              </a:rPr>
              <a:t>) </a:t>
            </a:r>
            <a:r>
              <a:rPr lang="ko-KR" altLang="en-US" sz="2000" b="0" i="0">
                <a:effectLst/>
                <a:latin typeface="NotoSansKR"/>
              </a:rPr>
              <a:t>신용 카드 데이터 </a:t>
            </a:r>
            <a:r>
              <a:rPr lang="en-US" altLang="ko-KR" sz="2000" b="0" i="0">
                <a:effectLst/>
                <a:latin typeface="NotoSansKR"/>
              </a:rPr>
              <a:t>(Unlabeled)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NotoSansKR"/>
              </a:rPr>
              <a:t>ID : </a:t>
            </a:r>
            <a:r>
              <a:rPr lang="ko-KR" altLang="en-US" sz="2000" b="0" i="0">
                <a:effectLst/>
                <a:latin typeface="NotoSansKR"/>
              </a:rPr>
              <a:t>신용 카드 거래 </a:t>
            </a:r>
            <a:r>
              <a:rPr lang="en-US" altLang="ko-KR" sz="2000" b="0" i="0">
                <a:effectLst/>
                <a:latin typeface="NotoSansKR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>
                <a:effectLst/>
                <a:latin typeface="NotoSansKR"/>
              </a:rPr>
              <a:t>Column ('V1', 'V2', 'V3', ... ,'V30) : </a:t>
            </a:r>
            <a:r>
              <a:rPr lang="ko-KR" altLang="en-US" sz="2000" b="0" i="0">
                <a:effectLst/>
                <a:latin typeface="NotoSansKR"/>
              </a:rPr>
              <a:t>비식별화된 신용 카드 거래 </a:t>
            </a:r>
            <a:r>
              <a:rPr lang="en-US" altLang="ko-KR" sz="2000" b="0" i="0">
                <a:effectLst/>
                <a:latin typeface="NotoSansKR"/>
              </a:rPr>
              <a:t>Feature</a:t>
            </a:r>
          </a:p>
          <a:p>
            <a:br>
              <a:rPr lang="en-US" altLang="ko-KR" sz="1600" b="0" i="0">
                <a:solidFill>
                  <a:srgbClr val="000000"/>
                </a:solidFill>
                <a:effectLst/>
                <a:latin typeface="Helvetica Neue"/>
              </a:rPr>
            </a:br>
            <a:endParaRPr lang="en-US" altLang="ko-KR" sz="1600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16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Baseline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IsolationForest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14E5F-60FA-3CB9-BB2A-E6722533C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4" y="1331797"/>
            <a:ext cx="7617162" cy="3089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후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659D1-A314-DCB1-8FCE-CA8A2747EF6A}"/>
              </a:ext>
            </a:extLst>
          </p:cNvPr>
          <p:cNvSpPr txBox="1"/>
          <p:nvPr/>
        </p:nvSpPr>
        <p:spPr>
          <a:xfrm>
            <a:off x="1727589" y="2142962"/>
            <a:ext cx="775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>
                <a:effectLst/>
                <a:latin typeface="NotoSansKR"/>
              </a:rPr>
              <a:t>매주 수요일 저녁 </a:t>
            </a:r>
            <a:r>
              <a:rPr lang="en-US" altLang="ko-KR" sz="2800" b="1" i="0">
                <a:effectLst/>
                <a:latin typeface="NotoSansKR"/>
              </a:rPr>
              <a:t>10</a:t>
            </a:r>
            <a:r>
              <a:rPr lang="ko-KR" altLang="en-US" sz="2800" b="1" i="0">
                <a:effectLst/>
                <a:latin typeface="NotoSansKR"/>
              </a:rPr>
              <a:t>시 비대면 회의 진행</a:t>
            </a:r>
            <a:r>
              <a:rPr lang="en-US" altLang="ko-KR" sz="2800" b="1" i="0">
                <a:effectLst/>
                <a:latin typeface="NotoSansKR"/>
              </a:rPr>
              <a:t>!</a:t>
            </a:r>
            <a:r>
              <a:rPr lang="ko-KR" altLang="en-US" sz="2800" b="1" i="0">
                <a:effectLst/>
                <a:latin typeface="NotoSansKR"/>
              </a:rPr>
              <a:t> </a:t>
            </a:r>
            <a:endParaRPr lang="en-US" altLang="ko-KR" sz="1600" b="0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012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C4DC6-106C-FDB5-6F77-A076DDE908B8}"/>
              </a:ext>
            </a:extLst>
          </p:cNvPr>
          <p:cNvSpPr txBox="1"/>
          <p:nvPr/>
        </p:nvSpPr>
        <p:spPr>
          <a:xfrm>
            <a:off x="2450645" y="1986974"/>
            <a:ext cx="7754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i="0">
                <a:solidFill>
                  <a:schemeClr val="tx1"/>
                </a:solidFill>
                <a:effectLst/>
                <a:latin typeface="Noto Sans KR"/>
              </a:rPr>
              <a:t>감사합니다</a:t>
            </a:r>
            <a:r>
              <a:rPr lang="en-US" altLang="ko-KR" sz="7000" b="1" i="0">
                <a:solidFill>
                  <a:schemeClr val="tx1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067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133</Words>
  <Application>Microsoft Office PowerPoint</Application>
  <PresentationFormat>화면 슬라이드 쇼(16:9)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 Neue</vt:lpstr>
      <vt:lpstr>NanumGothic ExtraBold</vt:lpstr>
      <vt:lpstr>Noto Sans KR</vt:lpstr>
      <vt:lpstr>NotoSansKR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장준혁</cp:lastModifiedBy>
  <cp:revision>16</cp:revision>
  <dcterms:modified xsi:type="dcterms:W3CDTF">2022-07-04T14:33:53Z</dcterms:modified>
</cp:coreProperties>
</file>