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64" r:id="rId4"/>
    <p:sldId id="265" r:id="rId5"/>
    <p:sldId id="276" r:id="rId6"/>
    <p:sldId id="270" r:id="rId7"/>
    <p:sldId id="277" r:id="rId8"/>
    <p:sldId id="278" r:id="rId9"/>
    <p:sldId id="279" r:id="rId10"/>
    <p:sldId id="280" r:id="rId11"/>
    <p:sldId id="281" r:id="rId12"/>
    <p:sldId id="282" r:id="rId13"/>
    <p:sldId id="266" r:id="rId14"/>
    <p:sldId id="283" r:id="rId15"/>
    <p:sldId id="267" r:id="rId16"/>
    <p:sldId id="268" r:id="rId17"/>
    <p:sldId id="275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휴먼모음T" panose="02030504000101010101" pitchFamily="18" charset="-12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22" y="10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84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36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658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717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90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07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20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6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339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48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031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56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325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51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69122" y="2850779"/>
            <a:ext cx="5531697" cy="16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9264B"/>
                </a:solidFill>
                <a:latin typeface="Arial Black" panose="020B0A04020102020204" pitchFamily="34" charset="0"/>
                <a:ea typeface="휴먼둥근헤드라인" panose="02030504000101010101" pitchFamily="18" charset="-127"/>
              </a:rPr>
              <a:t>NLP-Team 15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>
                <a:solidFill>
                  <a:srgbClr val="19264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2022 </a:t>
            </a:r>
            <a:r>
              <a:rPr lang="ko-KR" altLang="en-US" sz="1050" b="1" dirty="0">
                <a:solidFill>
                  <a:srgbClr val="19264B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하계 컨퍼런스 중간 발표</a:t>
            </a:r>
            <a:endParaRPr lang="en-US" altLang="ko-KR" sz="1050" b="1" dirty="0">
              <a:solidFill>
                <a:srgbClr val="19264B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b="1" dirty="0">
              <a:solidFill>
                <a:srgbClr val="19264B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26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b="1" dirty="0">
                <a:solidFill>
                  <a:srgbClr val="19264B"/>
                </a:solidFill>
              </a:rPr>
              <a:t>김민기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572F26-BA5E-44CB-8CB9-386DAED50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494" y="1281184"/>
            <a:ext cx="6331955" cy="1439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25038F-5EB8-91E7-88D8-B23981DCC83B}"/>
              </a:ext>
            </a:extLst>
          </p:cNvPr>
          <p:cNvSpPr txBox="1"/>
          <p:nvPr/>
        </p:nvSpPr>
        <p:spPr>
          <a:xfrm>
            <a:off x="2032495" y="3089490"/>
            <a:ext cx="63319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영어와 다르게 </a:t>
            </a:r>
            <a:r>
              <a:rPr lang="ko-KR" altLang="en-US" b="1" dirty="0"/>
              <a:t>한국어</a:t>
            </a:r>
            <a:r>
              <a:rPr lang="ko-KR" altLang="en-US" dirty="0"/>
              <a:t>는 단순히 띄어쓰기만을 기준으로 토큰화 불가능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한국어는 </a:t>
            </a:r>
            <a:r>
              <a:rPr lang="ko-KR" altLang="en-US" b="1" dirty="0"/>
              <a:t>형태소 단위 토큰화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/>
              <a:t>Konlpy</a:t>
            </a:r>
            <a:r>
              <a:rPr lang="ko-KR" altLang="en-US" dirty="0"/>
              <a:t>에 있는 형태소 분석기인 </a:t>
            </a:r>
            <a:r>
              <a:rPr lang="en-US" altLang="ko-KR" b="1" dirty="0" err="1"/>
              <a:t>okt</a:t>
            </a:r>
            <a:r>
              <a:rPr lang="en-US" altLang="ko-KR" b="1" dirty="0"/>
              <a:t>(open </a:t>
            </a:r>
            <a:r>
              <a:rPr lang="en-US" altLang="ko-KR" b="1" dirty="0" err="1"/>
              <a:t>korea</a:t>
            </a:r>
            <a:r>
              <a:rPr lang="en-US" altLang="ko-KR" b="1" dirty="0"/>
              <a:t> text)</a:t>
            </a:r>
            <a:r>
              <a:rPr lang="ko-KR" altLang="en-US" dirty="0"/>
              <a:t>를 사용하였음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E44D0-C307-4752-2FB4-FB24C9CFE383}"/>
              </a:ext>
            </a:extLst>
          </p:cNvPr>
          <p:cNvSpPr txBox="1"/>
          <p:nvPr/>
        </p:nvSpPr>
        <p:spPr>
          <a:xfrm>
            <a:off x="1731205" y="342652"/>
            <a:ext cx="61735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토큰화</a:t>
            </a:r>
            <a:endParaRPr lang="en-US" altLang="ko-KR" sz="2000" b="1" dirty="0"/>
          </a:p>
          <a:p>
            <a:r>
              <a:rPr lang="ko-KR" altLang="en-US" sz="1100" b="1" dirty="0"/>
              <a:t>한국어 토큰화의 특이성을 고려</a:t>
            </a:r>
            <a:endParaRPr lang="en-US" altLang="ko-KR" sz="11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F0A47EC-7D5A-473D-5B28-8CEB1BEDE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758" y="1202226"/>
            <a:ext cx="6736718" cy="32420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0A49B47-ED7D-F2E3-CCD8-8DA4F7195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758" y="2851445"/>
            <a:ext cx="6736718" cy="95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B3544-F976-23E1-85CC-A884149C7E6C}"/>
              </a:ext>
            </a:extLst>
          </p:cNvPr>
          <p:cNvSpPr txBox="1"/>
          <p:nvPr/>
        </p:nvSpPr>
        <p:spPr>
          <a:xfrm>
            <a:off x="3109838" y="4072234"/>
            <a:ext cx="4062558" cy="53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추후 모든 데이터에 대해 </a:t>
            </a:r>
            <a:r>
              <a:rPr lang="ko-KR" altLang="en-US" b="1" dirty="0"/>
              <a:t>토큰화</a:t>
            </a:r>
            <a:r>
              <a:rPr lang="ko-KR" altLang="en-US" dirty="0"/>
              <a:t>를 진행할 때 </a:t>
            </a:r>
            <a:r>
              <a:rPr lang="ko-KR" altLang="en-US" b="1" dirty="0" err="1"/>
              <a:t>불용어</a:t>
            </a:r>
            <a:r>
              <a:rPr lang="ko-KR" altLang="en-US" b="1" dirty="0"/>
              <a:t> 제거</a:t>
            </a:r>
            <a:r>
              <a:rPr lang="ko-KR" altLang="en-US" dirty="0"/>
              <a:t>도 진행하였음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DD3D4-4D31-FCE9-BB72-FAA090F2C4C0}"/>
              </a:ext>
            </a:extLst>
          </p:cNvPr>
          <p:cNvSpPr txBox="1"/>
          <p:nvPr/>
        </p:nvSpPr>
        <p:spPr>
          <a:xfrm>
            <a:off x="1731205" y="342652"/>
            <a:ext cx="61735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토큰화</a:t>
            </a:r>
            <a:endParaRPr lang="en-US" altLang="ko-KR" sz="2000" b="1" dirty="0"/>
          </a:p>
          <a:p>
            <a:r>
              <a:rPr lang="ko-KR" altLang="en-US" sz="1100" b="1" dirty="0" err="1"/>
              <a:t>불용어</a:t>
            </a:r>
            <a:r>
              <a:rPr lang="ko-KR" altLang="en-US" sz="1100" b="1" dirty="0"/>
              <a:t> 제거 및 토큰화</a:t>
            </a:r>
            <a:endParaRPr lang="en-US" altLang="ko-KR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7B642-2863-73F2-05B4-7D667E779D3E}"/>
              </a:ext>
            </a:extLst>
          </p:cNvPr>
          <p:cNvSpPr txBox="1"/>
          <p:nvPr/>
        </p:nvSpPr>
        <p:spPr>
          <a:xfrm>
            <a:off x="3275487" y="1741312"/>
            <a:ext cx="373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불용어를 따로 </a:t>
            </a:r>
            <a:r>
              <a:rPr lang="ko-KR" altLang="en-US" dirty="0" err="1"/>
              <a:t>딕셔너리의</a:t>
            </a:r>
            <a:r>
              <a:rPr lang="ko-KR" altLang="en-US" dirty="0"/>
              <a:t> 형태로 정의한 것 </a:t>
            </a:r>
            <a:endParaRPr lang="en-US" altLang="ko-KR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70344BC-F638-319D-495C-EBC4FB0D7D4C}"/>
              </a:ext>
            </a:extLst>
          </p:cNvPr>
          <p:cNvSpPr/>
          <p:nvPr/>
        </p:nvSpPr>
        <p:spPr>
          <a:xfrm>
            <a:off x="4891126" y="2181397"/>
            <a:ext cx="499982" cy="576175"/>
          </a:xfrm>
          <a:prstGeom prst="down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89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16DBAD3-3BF5-95CA-4996-9947A61AB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79" y="1052587"/>
            <a:ext cx="3356476" cy="60016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7CF37E1-34DC-6F31-6340-7B661CB47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019" y="2963181"/>
            <a:ext cx="6080195" cy="942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291E5F-F72E-FAD1-94D6-29402928A466}"/>
              </a:ext>
            </a:extLst>
          </p:cNvPr>
          <p:cNvSpPr txBox="1"/>
          <p:nvPr/>
        </p:nvSpPr>
        <p:spPr>
          <a:xfrm>
            <a:off x="2692018" y="4090913"/>
            <a:ext cx="4898195" cy="313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결과를 보면 </a:t>
            </a:r>
            <a:r>
              <a:rPr lang="ko-KR" altLang="en-US" b="1" dirty="0"/>
              <a:t>등장 빈도가 적은 단어</a:t>
            </a:r>
            <a:r>
              <a:rPr lang="ko-KR" altLang="en-US" dirty="0"/>
              <a:t>에 대한 처리가 필요함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ABC93-CEF2-CCE7-3741-E1E52407D9A8}"/>
              </a:ext>
            </a:extLst>
          </p:cNvPr>
          <p:cNvSpPr txBox="1"/>
          <p:nvPr/>
        </p:nvSpPr>
        <p:spPr>
          <a:xfrm>
            <a:off x="1731205" y="342652"/>
            <a:ext cx="61735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정수 인코딩 및 패딩</a:t>
            </a:r>
            <a:endParaRPr lang="en-US" altLang="ko-KR" sz="2000" b="1" dirty="0"/>
          </a:p>
          <a:p>
            <a:r>
              <a:rPr lang="ko-KR" altLang="en-US" sz="1100" b="1" dirty="0"/>
              <a:t>단어 집합 생성 및 정제의 필요성</a:t>
            </a:r>
            <a:endParaRPr lang="en-US" altLang="ko-KR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5E95A-CD3A-8638-E28F-7D1B8F907408}"/>
              </a:ext>
            </a:extLst>
          </p:cNvPr>
          <p:cNvSpPr txBox="1"/>
          <p:nvPr/>
        </p:nvSpPr>
        <p:spPr>
          <a:xfrm>
            <a:off x="2864833" y="1793299"/>
            <a:ext cx="45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Tensorflow</a:t>
            </a:r>
            <a:r>
              <a:rPr lang="ko-KR" altLang="en-US" dirty="0"/>
              <a:t>의 </a:t>
            </a:r>
            <a:r>
              <a:rPr lang="en-US" altLang="ko-KR" b="1" dirty="0"/>
              <a:t>Tokenizer</a:t>
            </a:r>
            <a:r>
              <a:rPr lang="ko-KR" altLang="en-US" dirty="0"/>
              <a:t>를 이용하여 </a:t>
            </a:r>
            <a:r>
              <a:rPr lang="ko-KR" altLang="en-US" b="1" dirty="0"/>
              <a:t>단어 집합을 생성</a:t>
            </a:r>
            <a:endParaRPr lang="en-US" altLang="ko-KR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6602F4C-78A4-E7EC-BF17-B89A7BE38317}"/>
              </a:ext>
            </a:extLst>
          </p:cNvPr>
          <p:cNvSpPr/>
          <p:nvPr/>
        </p:nvSpPr>
        <p:spPr>
          <a:xfrm>
            <a:off x="4891126" y="2181397"/>
            <a:ext cx="499982" cy="576175"/>
          </a:xfrm>
          <a:prstGeom prst="downArrow">
            <a:avLst/>
          </a:prstGeom>
          <a:solidFill>
            <a:srgbClr val="1926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8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1C501F-9A4A-E031-63D9-49558B181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918" y="912039"/>
            <a:ext cx="3799459" cy="28495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587859-73F2-4779-AA75-4322645DD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2568" y="3863690"/>
            <a:ext cx="5024660" cy="317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A53CD5-AA73-E1D6-DB9F-6454B06C97B6}"/>
              </a:ext>
            </a:extLst>
          </p:cNvPr>
          <p:cNvSpPr txBox="1"/>
          <p:nvPr/>
        </p:nvSpPr>
        <p:spPr>
          <a:xfrm>
            <a:off x="1993930" y="4331020"/>
            <a:ext cx="6042180" cy="31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 </a:t>
            </a:r>
            <a:r>
              <a:rPr lang="ko-KR" altLang="en-US" dirty="0" err="1"/>
              <a:t>인코딩된</a:t>
            </a:r>
            <a:r>
              <a:rPr lang="ko-KR" altLang="en-US" dirty="0"/>
              <a:t> 각 샘플의 길이를 분석하여 적절한 </a:t>
            </a:r>
            <a:r>
              <a:rPr lang="ko-KR" altLang="en-US" b="1" dirty="0"/>
              <a:t>패딩 길이를 탐색</a:t>
            </a:r>
            <a:r>
              <a:rPr lang="ko-KR" altLang="en-US" dirty="0"/>
              <a:t>한 모습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2FA38-70F4-D7C3-D241-FBF7D6BF27F2}"/>
              </a:ext>
            </a:extLst>
          </p:cNvPr>
          <p:cNvSpPr txBox="1"/>
          <p:nvPr/>
        </p:nvSpPr>
        <p:spPr>
          <a:xfrm>
            <a:off x="1731205" y="342652"/>
            <a:ext cx="6173542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정수 인코딩 및 패딩</a:t>
            </a:r>
            <a:endParaRPr lang="en-US" altLang="ko-KR" sz="2000" b="1" dirty="0"/>
          </a:p>
          <a:p>
            <a:r>
              <a:rPr lang="ko-KR" altLang="en-US" sz="1100" b="1" dirty="0"/>
              <a:t>패딩 길이 선택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145772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D0013-6902-B95F-D680-B86AE3B5A51B}"/>
              </a:ext>
            </a:extLst>
          </p:cNvPr>
          <p:cNvSpPr txBox="1"/>
          <p:nvPr/>
        </p:nvSpPr>
        <p:spPr>
          <a:xfrm>
            <a:off x="3420339" y="2279673"/>
            <a:ext cx="2303321" cy="584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+mj-lt"/>
                <a:ea typeface="휴먼모음T" panose="02030504000101010101" pitchFamily="18" charset="-127"/>
              </a:rPr>
              <a:t>앞의로의 계획</a:t>
            </a:r>
            <a:endParaRPr lang="ko-KR" altLang="en-US" sz="3200" dirty="0">
              <a:latin typeface="+mj-lt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55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B8FDC1-958E-7618-64E8-567E38F5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34" y="2571750"/>
            <a:ext cx="3371359" cy="12353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2F2DB9-D200-7F83-A696-6696F6651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875" y="2376456"/>
            <a:ext cx="2018125" cy="17840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30E1C6-9DA3-FCDA-4D0E-948C79B9D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861" y="877235"/>
            <a:ext cx="3452831" cy="1612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D01D6-1472-5D25-2861-073C844F1591}"/>
              </a:ext>
            </a:extLst>
          </p:cNvPr>
          <p:cNvSpPr txBox="1"/>
          <p:nvPr/>
        </p:nvSpPr>
        <p:spPr>
          <a:xfrm>
            <a:off x="2206425" y="4319189"/>
            <a:ext cx="59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단어 </a:t>
            </a:r>
            <a:r>
              <a:rPr lang="ko-KR" altLang="en-US" b="1" dirty="0" err="1"/>
              <a:t>임베딩</a:t>
            </a:r>
            <a:r>
              <a:rPr lang="ko-KR" altLang="en-US" dirty="0" err="1"/>
              <a:t>을</a:t>
            </a:r>
            <a:r>
              <a:rPr lang="ko-KR" altLang="en-US" dirty="0"/>
              <a:t> 거쳐</a:t>
            </a:r>
            <a:r>
              <a:rPr lang="en-US" altLang="ko-KR" dirty="0"/>
              <a:t>,</a:t>
            </a:r>
            <a:r>
              <a:rPr lang="ko-KR" altLang="en-US" dirty="0"/>
              <a:t> 한국어 자연어 처리에 잘 맞는 </a:t>
            </a:r>
            <a:r>
              <a:rPr lang="ko-KR" altLang="en-US" b="1" dirty="0"/>
              <a:t>모델들에 학습</a:t>
            </a:r>
            <a:r>
              <a:rPr lang="ko-KR" altLang="en-US" dirty="0"/>
              <a:t>할 계획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28058E-F875-9C71-91E2-544669762524}"/>
              </a:ext>
            </a:extLst>
          </p:cNvPr>
          <p:cNvSpPr txBox="1"/>
          <p:nvPr/>
        </p:nvSpPr>
        <p:spPr>
          <a:xfrm>
            <a:off x="1731205" y="342652"/>
            <a:ext cx="617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앞의로의 계획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3482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D5541A4-017D-096E-9A62-28C842651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110" y="1005505"/>
            <a:ext cx="3224535" cy="281613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D48E828-DF64-77EA-CC45-C2FD20A6E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767" y="1005505"/>
            <a:ext cx="3318276" cy="2816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3145A-EB5D-561D-BAE5-80086588E2E2}"/>
              </a:ext>
            </a:extLst>
          </p:cNvPr>
          <p:cNvSpPr txBox="1"/>
          <p:nvPr/>
        </p:nvSpPr>
        <p:spPr>
          <a:xfrm>
            <a:off x="2469464" y="4137995"/>
            <a:ext cx="490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에타에서 강의 </a:t>
            </a:r>
            <a:r>
              <a:rPr lang="ko-KR" altLang="en-US" dirty="0" err="1"/>
              <a:t>평가글을</a:t>
            </a:r>
            <a:r>
              <a:rPr lang="ko-KR" altLang="en-US" dirty="0"/>
              <a:t> </a:t>
            </a:r>
            <a:r>
              <a:rPr lang="ko-KR" altLang="en-US" b="1" dirty="0"/>
              <a:t>크롤링</a:t>
            </a:r>
            <a:r>
              <a:rPr lang="ko-KR" altLang="en-US" dirty="0"/>
              <a:t>하여 앞서 만든 모델에 넣고 </a:t>
            </a:r>
            <a:r>
              <a:rPr lang="ko-KR" altLang="en-US" b="1" dirty="0"/>
              <a:t>이를 바탕으로 점수를 </a:t>
            </a:r>
            <a:r>
              <a:rPr lang="ko-KR" altLang="en-US" b="1" dirty="0" err="1"/>
              <a:t>산출</a:t>
            </a:r>
            <a:r>
              <a:rPr lang="ko-KR" altLang="en-US" dirty="0" err="1"/>
              <a:t>하는것이</a:t>
            </a:r>
            <a:r>
              <a:rPr lang="ko-KR" altLang="en-US" dirty="0"/>
              <a:t> 최종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33ED1-6CAE-984C-49F5-AE70431AF4E9}"/>
              </a:ext>
            </a:extLst>
          </p:cNvPr>
          <p:cNvSpPr txBox="1"/>
          <p:nvPr/>
        </p:nvSpPr>
        <p:spPr>
          <a:xfrm>
            <a:off x="1731205" y="342652"/>
            <a:ext cx="617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앞의로의 계획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94452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4286147" y="2387084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감사합니다</a:t>
            </a:r>
            <a:r>
              <a:rPr lang="en-US" altLang="ko-KR" sz="1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!</a:t>
            </a:r>
            <a:endParaRPr lang="ko-KR" altLang="en-US" sz="1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07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3AE72-06AE-B603-BFD5-6BCE0EB747A7}"/>
              </a:ext>
            </a:extLst>
          </p:cNvPr>
          <p:cNvSpPr txBox="1"/>
          <p:nvPr/>
        </p:nvSpPr>
        <p:spPr>
          <a:xfrm>
            <a:off x="2286000" y="241959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spc="-150" dirty="0">
                <a:solidFill>
                  <a:schemeClr val="bg1"/>
                </a:solidFill>
              </a:rPr>
              <a:t>표 목차</a:t>
            </a:r>
            <a:endParaRPr kumimoji="1" lang="ja-JP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1771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발표 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9B077-3848-3C81-3390-056D2953B8A4}"/>
              </a:ext>
            </a:extLst>
          </p:cNvPr>
          <p:cNvSpPr txBox="1"/>
          <p:nvPr/>
        </p:nvSpPr>
        <p:spPr>
          <a:xfrm>
            <a:off x="1731205" y="971312"/>
            <a:ext cx="54636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팀원 소개 및 회의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진행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주제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재소개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및 계획 체크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AI-Hub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감성대화 데이터 소개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Naver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영화평점 데이터 도입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AI-Hub &amp; Naver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비교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AI-Hub &amp; Naver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 병합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토큰화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정수 인코딩 및 패딩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앞으로의 계획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E3AE72-06AE-B603-BFD5-6BCE0EB747A7}"/>
              </a:ext>
            </a:extLst>
          </p:cNvPr>
          <p:cNvSpPr txBox="1"/>
          <p:nvPr/>
        </p:nvSpPr>
        <p:spPr>
          <a:xfrm>
            <a:off x="2286000" y="241959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spc="-150" dirty="0">
                <a:solidFill>
                  <a:schemeClr val="bg1"/>
                </a:solidFill>
              </a:rPr>
              <a:t>표 목차</a:t>
            </a:r>
            <a:endParaRPr kumimoji="1" lang="ja-JP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6" y="342652"/>
            <a:ext cx="339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  <a:ea typeface="NanumGothic ExtraBold" panose="020B0600000101010101" charset="-127"/>
              </a:rPr>
              <a:t>팀원 소개 및 회의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9B077-3848-3C81-3390-056D2953B8A4}"/>
              </a:ext>
            </a:extLst>
          </p:cNvPr>
          <p:cNvSpPr txBox="1"/>
          <p:nvPr/>
        </p:nvSpPr>
        <p:spPr>
          <a:xfrm>
            <a:off x="6900877" y="1146661"/>
            <a:ext cx="1216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오창준</a:t>
            </a:r>
            <a:endParaRPr lang="en-US" altLang="ko-KR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AI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학과</a:t>
            </a:r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16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이강민</a:t>
            </a:r>
            <a:endParaRPr lang="en-US" altLang="ko-KR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산업보안학과</a:t>
            </a:r>
          </a:p>
        </p:txBody>
      </p:sp>
      <p:pic>
        <p:nvPicPr>
          <p:cNvPr id="12" name="그림 11" descr="텍스트, 실내, 사람, 컴퓨터이(가) 표시된 사진&#10;&#10;자동 생성된 설명">
            <a:extLst>
              <a:ext uri="{FF2B5EF4-FFF2-40B4-BE49-F238E27FC236}">
                <a16:creationId xmlns:a16="http://schemas.microsoft.com/office/drawing/2014/main" id="{7884758B-6078-997C-68C8-EC46A9EA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582" y="997318"/>
            <a:ext cx="3436948" cy="2577711"/>
          </a:xfrm>
          <a:prstGeom prst="rect">
            <a:avLst/>
          </a:prstGeom>
        </p:spPr>
      </p:pic>
      <p:pic>
        <p:nvPicPr>
          <p:cNvPr id="14" name="그림 13" descr="테이블, 음식, 실내, 플레이트이(가) 표시된 사진&#10;&#10;자동 생성된 설명">
            <a:extLst>
              <a:ext uri="{FF2B5EF4-FFF2-40B4-BE49-F238E27FC236}">
                <a16:creationId xmlns:a16="http://schemas.microsoft.com/office/drawing/2014/main" id="{784CE4D7-9299-C219-3560-C6A6391BA9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529" b="9527"/>
          <a:stretch/>
        </p:blipFill>
        <p:spPr>
          <a:xfrm>
            <a:off x="3234447" y="2799882"/>
            <a:ext cx="2046080" cy="21809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73C029-CC03-59A3-BAD1-E7C3EF32C034}"/>
              </a:ext>
            </a:extLst>
          </p:cNvPr>
          <p:cNvSpPr txBox="1"/>
          <p:nvPr/>
        </p:nvSpPr>
        <p:spPr>
          <a:xfrm>
            <a:off x="2525760" y="1701398"/>
            <a:ext cx="885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김민기</a:t>
            </a:r>
            <a:endParaRPr lang="en-US" altLang="ko-KR" sz="1600" b="1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경영학과</a:t>
            </a:r>
          </a:p>
        </p:txBody>
      </p:sp>
      <p:pic>
        <p:nvPicPr>
          <p:cNvPr id="8" name="그림 7" descr="테이블, 음식, 실내, 플레이트이(가) 표시된 사진&#10;&#10;자동 생성된 설명">
            <a:extLst>
              <a:ext uri="{FF2B5EF4-FFF2-40B4-BE49-F238E27FC236}">
                <a16:creationId xmlns:a16="http://schemas.microsoft.com/office/drawing/2014/main" id="{680F853B-FC9B-B81C-EFCB-3FD1611BC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526" y="2820370"/>
            <a:ext cx="1620351" cy="21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8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5" y="342652"/>
            <a:ext cx="6458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주제 </a:t>
            </a:r>
            <a:r>
              <a:rPr lang="ko-KR" altLang="en-US" sz="2000" b="1" dirty="0" err="1"/>
              <a:t>재소개</a:t>
            </a:r>
            <a:r>
              <a:rPr lang="ko-KR" altLang="en-US" sz="2000" b="1" dirty="0"/>
              <a:t> 및 계획 체크</a:t>
            </a:r>
            <a:endParaRPr lang="en-US" altLang="ko-KR" sz="2000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1A26E09-E85C-0822-174C-37262C7B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063" y="1804871"/>
            <a:ext cx="3486179" cy="2467745"/>
          </a:xfrm>
          <a:prstGeom prst="rect">
            <a:avLst/>
          </a:prstGeom>
        </p:spPr>
      </p:pic>
      <p:pic>
        <p:nvPicPr>
          <p:cNvPr id="1032" name="Picture 8" descr="에브리타임 - 시간표 &amp; 대학교 커뮤니티 - Apps on Google Play">
            <a:extLst>
              <a:ext uri="{FF2B5EF4-FFF2-40B4-BE49-F238E27FC236}">
                <a16:creationId xmlns:a16="http://schemas.microsoft.com/office/drawing/2014/main" id="{4A90CDAD-7577-16B0-B432-ED34D93B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88" y="2142950"/>
            <a:ext cx="1261975" cy="12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6F1AE1-20BA-70CF-ACB2-56E86989E80A}"/>
              </a:ext>
            </a:extLst>
          </p:cNvPr>
          <p:cNvSpPr txBox="1"/>
          <p:nvPr/>
        </p:nvSpPr>
        <p:spPr>
          <a:xfrm>
            <a:off x="1353975" y="855495"/>
            <a:ext cx="6458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주제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6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에브리타임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“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강의평가 </a:t>
            </a:r>
            <a:r>
              <a:rPr lang="ko-KR" altLang="en-US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글</a:t>
            </a:r>
            <a:r>
              <a:rPr lang="en-US" altLang="ko-KR" sz="1600" b="1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”</a:t>
            </a:r>
            <a:r>
              <a:rPr lang="ko-KR" altLang="en-US" sz="16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을 통한 강의 점수 자동 산출 </a:t>
            </a:r>
          </a:p>
        </p:txBody>
      </p:sp>
      <p:pic>
        <p:nvPicPr>
          <p:cNvPr id="9" name="Picture 4" descr="크롤링 차근차근 시작하기">
            <a:extLst>
              <a:ext uri="{FF2B5EF4-FFF2-40B4-BE49-F238E27FC236}">
                <a16:creationId xmlns:a16="http://schemas.microsoft.com/office/drawing/2014/main" id="{0523AEE5-0DC1-5759-6169-05AF6C81E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70" y="1306783"/>
            <a:ext cx="2055045" cy="156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o it! BERT와 GPT로 배우는 자연어 처리 - YES24">
            <a:extLst>
              <a:ext uri="{FF2B5EF4-FFF2-40B4-BE49-F238E27FC236}">
                <a16:creationId xmlns:a16="http://schemas.microsoft.com/office/drawing/2014/main" id="{ECFF744C-296B-121D-C05F-29B542AC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07" y="2934547"/>
            <a:ext cx="1612620" cy="220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32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2866887" y="2279362"/>
            <a:ext cx="3410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j-lt"/>
                <a:ea typeface="휴먼모음T" panose="02030504000101010101" pitchFamily="18" charset="-127"/>
              </a:rPr>
              <a:t>현재까지의 진행 상황</a:t>
            </a:r>
          </a:p>
        </p:txBody>
      </p:sp>
    </p:spTree>
    <p:extLst>
      <p:ext uri="{BB962C8B-B14F-4D97-AF65-F5344CB8AC3E}">
        <p14:creationId xmlns:p14="http://schemas.microsoft.com/office/powerpoint/2010/main" val="348610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5" y="342652"/>
            <a:ext cx="464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AI-Hub </a:t>
            </a:r>
            <a:r>
              <a:rPr lang="ko-KR" altLang="en-US" sz="2000" b="1" dirty="0"/>
              <a:t>감성대화 데이터 소개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C3E67-386A-9F69-5E9E-9D10D21F18D2}"/>
              </a:ext>
            </a:extLst>
          </p:cNvPr>
          <p:cNvSpPr txBox="1"/>
          <p:nvPr/>
        </p:nvSpPr>
        <p:spPr>
          <a:xfrm>
            <a:off x="1953807" y="3200533"/>
            <a:ext cx="63540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일반인 </a:t>
            </a:r>
            <a:r>
              <a:rPr lang="en-US" altLang="ko-KR" dirty="0"/>
              <a:t>1500</a:t>
            </a:r>
            <a:r>
              <a:rPr lang="ko-KR" altLang="en-US" dirty="0"/>
              <a:t>명을 대상으로 하여 수집한 문장 약 </a:t>
            </a:r>
            <a:r>
              <a:rPr lang="en-US" altLang="ko-KR" dirty="0"/>
              <a:t>27</a:t>
            </a:r>
            <a:r>
              <a:rPr lang="ko-KR" altLang="en-US" dirty="0"/>
              <a:t>만개로 이루어진 데이터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크롤링이</a:t>
            </a:r>
            <a:r>
              <a:rPr lang="ko-KR" altLang="en-US" dirty="0"/>
              <a:t> 어려운 </a:t>
            </a:r>
            <a:r>
              <a:rPr lang="en-US" altLang="ko-KR" dirty="0"/>
              <a:t>60</a:t>
            </a:r>
            <a:r>
              <a:rPr lang="ko-KR" altLang="en-US" dirty="0"/>
              <a:t>가지 세부 감정에 대한 데이터를 확보함으로써 다양한 </a:t>
            </a:r>
            <a:r>
              <a:rPr lang="en-US" altLang="ko-KR" dirty="0"/>
              <a:t>AI </a:t>
            </a:r>
            <a:r>
              <a:rPr lang="ko-KR" altLang="en-US" dirty="0"/>
              <a:t>산업에 활용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주요 </a:t>
            </a:r>
            <a:r>
              <a:rPr lang="en-US" altLang="ko-KR" dirty="0"/>
              <a:t>column: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감정</a:t>
            </a:r>
            <a:r>
              <a:rPr lang="en-US" altLang="ko-KR" dirty="0"/>
              <a:t>_</a:t>
            </a:r>
            <a:r>
              <a:rPr lang="ko-KR" altLang="en-US" dirty="0"/>
              <a:t>대분류</a:t>
            </a:r>
            <a:r>
              <a:rPr lang="en-US" altLang="ko-KR" dirty="0"/>
              <a:t>, </a:t>
            </a:r>
            <a:r>
              <a:rPr lang="ko-KR" altLang="en-US" dirty="0"/>
              <a:t>감정</a:t>
            </a:r>
            <a:r>
              <a:rPr lang="en-US" altLang="ko-KR" dirty="0"/>
              <a:t>_</a:t>
            </a:r>
            <a:r>
              <a:rPr lang="ko-KR" altLang="en-US" dirty="0"/>
              <a:t>소분류</a:t>
            </a:r>
            <a:r>
              <a:rPr lang="en-US" altLang="ko-KR" dirty="0"/>
              <a:t>, </a:t>
            </a:r>
            <a:r>
              <a:rPr lang="ko-KR" altLang="en-US" dirty="0"/>
              <a:t>사람문장</a:t>
            </a:r>
            <a:r>
              <a:rPr lang="en-US" altLang="ko-KR" dirty="0"/>
              <a:t>, </a:t>
            </a:r>
            <a:r>
              <a:rPr lang="ko-KR" altLang="en-US" dirty="0"/>
              <a:t>시스템응답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B87999-D329-06B7-0F66-F7B268B4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594" y="1055550"/>
            <a:ext cx="5958442" cy="2016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E5EA50-6F11-1B73-43D7-F6B33D039BF0}"/>
              </a:ext>
            </a:extLst>
          </p:cNvPr>
          <p:cNvSpPr txBox="1"/>
          <p:nvPr/>
        </p:nvSpPr>
        <p:spPr>
          <a:xfrm>
            <a:off x="2052700" y="1881352"/>
            <a:ext cx="61562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단</a:t>
            </a:r>
            <a:r>
              <a:rPr lang="en-US" altLang="ko-KR" b="1" dirty="0"/>
              <a:t>, </a:t>
            </a:r>
            <a:r>
              <a:rPr lang="ko-KR" altLang="en-US" b="1" dirty="0"/>
              <a:t>부정적 감정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분노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슬픔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불안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상처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당황</a:t>
            </a:r>
            <a:r>
              <a:rPr lang="en-US" altLang="ko-KR" b="1" dirty="0"/>
              <a:t>)</a:t>
            </a:r>
            <a:r>
              <a:rPr lang="ko-KR" altLang="en-US" b="1" dirty="0"/>
              <a:t>이 긍정적 감정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기쁨</a:t>
            </a:r>
            <a:r>
              <a:rPr lang="en-US" altLang="ko-KR" b="1" dirty="0"/>
              <a:t>)</a:t>
            </a:r>
            <a:r>
              <a:rPr lang="ko-KR" altLang="en-US" b="1" dirty="0"/>
              <a:t>에 비해 월등히 수가 많아 </a:t>
            </a:r>
            <a:r>
              <a:rPr lang="ko-KR" altLang="en-US" b="1" dirty="0">
                <a:highlight>
                  <a:srgbClr val="FFFF00"/>
                </a:highlight>
              </a:rPr>
              <a:t>데이터에 불균형이 존재 </a:t>
            </a:r>
            <a:endParaRPr lang="en-US" altLang="ko-KR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128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5" y="342652"/>
            <a:ext cx="4645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Naver </a:t>
            </a:r>
            <a:r>
              <a:rPr lang="ko-KR" altLang="en-US" sz="2000" b="1" dirty="0"/>
              <a:t>영화평점 데이터 도입</a:t>
            </a:r>
            <a:endParaRPr lang="en-US" altLang="ko-KR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C3E67-386A-9F69-5E9E-9D10D21F18D2}"/>
              </a:ext>
            </a:extLst>
          </p:cNvPr>
          <p:cNvSpPr txBox="1"/>
          <p:nvPr/>
        </p:nvSpPr>
        <p:spPr>
          <a:xfrm>
            <a:off x="5140471" y="2077023"/>
            <a:ext cx="38213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네이버에서 제공한 네이버 영화평점 문장 약 </a:t>
            </a:r>
            <a:r>
              <a:rPr lang="en-US" altLang="ko-KR" dirty="0"/>
              <a:t>15</a:t>
            </a:r>
            <a:r>
              <a:rPr lang="ko-KR" altLang="en-US" dirty="0"/>
              <a:t>만개로 이루어진 데이터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주요 </a:t>
            </a:r>
            <a:r>
              <a:rPr lang="en-US" altLang="ko-KR" dirty="0"/>
              <a:t>column: id, document, label(0: </a:t>
            </a:r>
            <a:r>
              <a:rPr lang="ko-KR" altLang="en-US" dirty="0"/>
              <a:t>부정적</a:t>
            </a:r>
            <a:r>
              <a:rPr lang="en-US" altLang="ko-KR" dirty="0"/>
              <a:t>, 1: </a:t>
            </a:r>
            <a:r>
              <a:rPr lang="ko-KR" altLang="en-US" dirty="0"/>
              <a:t>긍정적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앞서 </a:t>
            </a:r>
            <a:r>
              <a:rPr lang="en-US" altLang="ko-KR" dirty="0"/>
              <a:t>AI-Hub </a:t>
            </a:r>
            <a:r>
              <a:rPr lang="ko-KR" altLang="en-US" dirty="0"/>
              <a:t>데이터와 병합하여 사용하면 데이터 불균형 해소 기대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73171C-7735-5C28-8451-75E627331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945" y="1098780"/>
            <a:ext cx="3553681" cy="377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5" y="342652"/>
            <a:ext cx="617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AI-Hub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&amp; Naver</a:t>
            </a:r>
            <a:r>
              <a:rPr lang="ko-KR" altLang="en-US" sz="2000" b="1" dirty="0"/>
              <a:t> 데이터 비교</a:t>
            </a:r>
            <a:endParaRPr lang="en-US" altLang="ko-KR" sz="20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B3EF25C-33F4-0CAA-CCAD-8E40886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31271"/>
              </p:ext>
            </p:extLst>
          </p:nvPr>
        </p:nvGraphicFramePr>
        <p:xfrm>
          <a:off x="2144296" y="1043553"/>
          <a:ext cx="6829928" cy="31179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414964">
                  <a:extLst>
                    <a:ext uri="{9D8B030D-6E8A-4147-A177-3AD203B41FA5}">
                      <a16:colId xmlns:a16="http://schemas.microsoft.com/office/drawing/2014/main" val="3293513617"/>
                    </a:ext>
                  </a:extLst>
                </a:gridCol>
                <a:gridCol w="3414964">
                  <a:extLst>
                    <a:ext uri="{9D8B030D-6E8A-4147-A177-3AD203B41FA5}">
                      <a16:colId xmlns:a16="http://schemas.microsoft.com/office/drawing/2014/main" val="1090228852"/>
                    </a:ext>
                  </a:extLst>
                </a:gridCol>
              </a:tblGrid>
              <a:tr h="56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AI-Hub </a:t>
                      </a:r>
                      <a:r>
                        <a:rPr lang="ko-KR" altLang="en-US" dirty="0"/>
                        <a:t>감성대화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Naver </a:t>
                      </a:r>
                      <a:r>
                        <a:rPr lang="ko-KR" altLang="en-US" dirty="0"/>
                        <a:t>영화평점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954276"/>
                  </a:ext>
                </a:extLst>
              </a:tr>
              <a:tr h="1114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한글 문장이 깔끔해서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문장 단위의 전처리가 크게 필요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데이터가 거의 존재 </a:t>
                      </a:r>
                      <a:r>
                        <a:rPr lang="en-US" altLang="ko-KR" dirty="0"/>
                        <a:t>X</a:t>
                      </a:r>
                    </a:p>
                    <a:p>
                      <a:pPr algn="ctr" latinLnBrk="1"/>
                      <a:r>
                        <a:rPr lang="en-US" altLang="ko-KR" dirty="0"/>
                        <a:t>(15</a:t>
                      </a:r>
                      <a:r>
                        <a:rPr lang="ko-KR" altLang="en-US" dirty="0"/>
                        <a:t>만 개 중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개의 데이터에서만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값 존재 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178047"/>
                  </a:ext>
                </a:extLst>
              </a:tr>
              <a:tr h="1439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Null </a:t>
                      </a:r>
                      <a:r>
                        <a:rPr lang="ko-KR" altLang="en-US" dirty="0"/>
                        <a:t>데이터가 많이 존재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특히 사람문장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은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만개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사람문장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는 약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만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천개 정도가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 값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→ 사람문자</a:t>
                      </a:r>
                      <a:r>
                        <a:rPr lang="en-US" altLang="ko-KR" dirty="0"/>
                        <a:t>1, 2</a:t>
                      </a:r>
                      <a:r>
                        <a:rPr lang="ko-KR" altLang="en-US" dirty="0"/>
                        <a:t>만 활용하는 쪽으로 결정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한글 문장에 </a:t>
                      </a:r>
                      <a:r>
                        <a:rPr lang="ko-KR" altLang="en-US" dirty="0" err="1"/>
                        <a:t>이모티콘이나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특수 문자가 들어가 있는 경우가 많아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문장 단위의 전처리가 필요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(ex. </a:t>
                      </a:r>
                      <a:r>
                        <a:rPr lang="ko-KR" altLang="en-US" dirty="0" err="1"/>
                        <a:t>ㅋㅋ</a:t>
                      </a:r>
                      <a:r>
                        <a:rPr lang="en-US" altLang="ko-KR" dirty="0"/>
                        <a:t>, ^^, ;; </a:t>
                      </a:r>
                      <a:r>
                        <a:rPr lang="ko-KR" altLang="en-US" dirty="0"/>
                        <a:t>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053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816C88-049F-CC77-B52E-9F2BCABAB3F5}"/>
              </a:ext>
            </a:extLst>
          </p:cNvPr>
          <p:cNvSpPr txBox="1"/>
          <p:nvPr/>
        </p:nvSpPr>
        <p:spPr>
          <a:xfrm>
            <a:off x="1367796" y="1942907"/>
            <a:ext cx="72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장점</a:t>
            </a:r>
            <a:endParaRPr lang="en-US" altLang="ko-K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72923-4212-3B87-B669-F04F76A98472}"/>
              </a:ext>
            </a:extLst>
          </p:cNvPr>
          <p:cNvSpPr txBox="1"/>
          <p:nvPr/>
        </p:nvSpPr>
        <p:spPr>
          <a:xfrm>
            <a:off x="1367796" y="3281552"/>
            <a:ext cx="72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단점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7037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C35D1-F90E-2B92-367F-EDBE5845A020}"/>
              </a:ext>
            </a:extLst>
          </p:cNvPr>
          <p:cNvSpPr txBox="1"/>
          <p:nvPr/>
        </p:nvSpPr>
        <p:spPr>
          <a:xfrm>
            <a:off x="1731205" y="342652"/>
            <a:ext cx="617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AI-Hub &amp; Naver</a:t>
            </a:r>
            <a:r>
              <a:rPr lang="ko-KR" altLang="en-US" sz="2000" b="1" dirty="0"/>
              <a:t> 데이터 병합</a:t>
            </a:r>
            <a:endParaRPr lang="en-US" altLang="ko-K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72923-4212-3B87-B669-F04F76A98472}"/>
              </a:ext>
            </a:extLst>
          </p:cNvPr>
          <p:cNvSpPr txBox="1"/>
          <p:nvPr/>
        </p:nvSpPr>
        <p:spPr>
          <a:xfrm>
            <a:off x="1731205" y="4467859"/>
            <a:ext cx="69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약 </a:t>
            </a:r>
            <a:r>
              <a:rPr lang="en-US" altLang="ko-KR" sz="1800" b="1" dirty="0"/>
              <a:t>30</a:t>
            </a:r>
            <a:r>
              <a:rPr lang="ko-KR" altLang="en-US" sz="1800" b="1" dirty="0"/>
              <a:t>만개의 긍정</a:t>
            </a:r>
            <a:r>
              <a:rPr lang="en-US" altLang="ko-KR" sz="1800" b="1" dirty="0"/>
              <a:t>(1), </a:t>
            </a:r>
            <a:r>
              <a:rPr lang="ko-KR" altLang="en-US" sz="1800" b="1" dirty="0"/>
              <a:t>부정</a:t>
            </a:r>
            <a:r>
              <a:rPr lang="en-US" altLang="ko-KR" sz="1800" b="1" dirty="0"/>
              <a:t>(0) </a:t>
            </a:r>
            <a:r>
              <a:rPr lang="ko-KR" altLang="en-US" sz="1800" b="1" dirty="0"/>
              <a:t>레이블이 달린 문장 데이터 확보 완료</a:t>
            </a:r>
            <a:endParaRPr lang="en-US" altLang="ko-KR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17AE2C-C317-BC6B-ADE2-6D83E99E5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479" y="850426"/>
            <a:ext cx="4630993" cy="350790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F2C21DE5-C90C-16C3-03C1-72F5EEB8D67F}"/>
              </a:ext>
            </a:extLst>
          </p:cNvPr>
          <p:cNvSpPr/>
          <p:nvPr/>
        </p:nvSpPr>
        <p:spPr>
          <a:xfrm>
            <a:off x="2767263" y="4090737"/>
            <a:ext cx="866274" cy="267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7426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457</Words>
  <Application>Microsoft Office PowerPoint</Application>
  <PresentationFormat>화면 슬라이드 쇼(16:9)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Wingdings</vt:lpstr>
      <vt:lpstr>Arial Black</vt:lpstr>
      <vt:lpstr>휴먼모음T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이강민</cp:lastModifiedBy>
  <cp:revision>18</cp:revision>
  <dcterms:modified xsi:type="dcterms:W3CDTF">2022-07-24T12:38:06Z</dcterms:modified>
</cp:coreProperties>
</file>