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>
      <p:cViewPr varScale="1">
        <p:scale>
          <a:sx n="139" d="100"/>
          <a:sy n="139" d="100"/>
        </p:scale>
        <p:origin x="8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4702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237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869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vT1JzLTH4G4&amp;list=PL3FW7Lu3i5JvHM8ljYj-zLfQRF3EO8sYv&amp;index=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CS231n </a:t>
            </a:r>
            <a:r>
              <a:rPr lang="ko" sz="2500" b="1" dirty="0">
                <a:solidFill>
                  <a:srgbClr val="19264B"/>
                </a:solidFill>
              </a:rPr>
              <a:t>스터디 </a:t>
            </a:r>
            <a:r>
              <a:rPr lang="en-US" altLang="ko" sz="2500" b="1" dirty="0">
                <a:solidFill>
                  <a:srgbClr val="19264B"/>
                </a:solidFill>
              </a:rPr>
              <a:t>1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3</a:t>
            </a:r>
            <a:r>
              <a:rPr lang="ko" dirty="0">
                <a:solidFill>
                  <a:srgbClr val="19264B"/>
                </a:solidFill>
              </a:rPr>
              <a:t>.03.</a:t>
            </a:r>
            <a:r>
              <a:rPr lang="en-US" altLang="ko" dirty="0">
                <a:solidFill>
                  <a:srgbClr val="19264B"/>
                </a:solidFill>
              </a:rPr>
              <a:t>14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</a:t>
            </a:r>
            <a:r>
              <a:rPr lang="en-US" altLang="ko" sz="1100" dirty="0">
                <a:solidFill>
                  <a:srgbClr val="19264B"/>
                </a:solidFill>
              </a:rPr>
              <a:t> </a:t>
            </a:r>
            <a:r>
              <a:rPr lang="ko-KR" altLang="en-US" sz="1100" dirty="0" err="1">
                <a:solidFill>
                  <a:srgbClr val="19264B"/>
                </a:solidFill>
              </a:rPr>
              <a:t>김벼리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981874" y="1820125"/>
            <a:ext cx="3108961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스터디원 1 : 김</a:t>
            </a:r>
            <a:r>
              <a:rPr lang="ko" altLang="en-US" b="1" dirty="0"/>
              <a:t>벼리</a:t>
            </a:r>
            <a:r>
              <a:rPr lang="en-US" altLang="ko" b="1" dirty="0"/>
              <a:t>(</a:t>
            </a:r>
            <a:r>
              <a:rPr lang="ko-KR" altLang="en-US" b="1" dirty="0"/>
              <a:t>융합공학부</a:t>
            </a:r>
            <a:r>
              <a:rPr lang="en-US" altLang="ko-KR" b="1" dirty="0"/>
              <a:t>)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스터디원 2 : 이</a:t>
            </a:r>
            <a:r>
              <a:rPr lang="ko" altLang="en-US" b="1" dirty="0"/>
              <a:t>혜연</a:t>
            </a:r>
            <a:r>
              <a:rPr lang="en-US" altLang="ko" b="1" dirty="0"/>
              <a:t>(</a:t>
            </a:r>
            <a:r>
              <a:rPr lang="ko-KR" altLang="en-US" b="1" dirty="0"/>
              <a:t>응용통계학과</a:t>
            </a:r>
            <a:r>
              <a:rPr lang="en-US" altLang="ko-KR" b="1" dirty="0"/>
              <a:t>)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스터디원 3 : </a:t>
            </a:r>
            <a:r>
              <a:rPr lang="ko" altLang="en-US" b="1" dirty="0"/>
              <a:t>조민서</a:t>
            </a:r>
            <a:r>
              <a:rPr lang="en-US" altLang="ko" b="1" dirty="0"/>
              <a:t>(</a:t>
            </a:r>
            <a:r>
              <a:rPr lang="ko" altLang="en-US" b="1" dirty="0"/>
              <a:t>소프트웨어학부</a:t>
            </a:r>
            <a:r>
              <a:rPr lang="en-US" altLang="ko" b="1" dirty="0"/>
              <a:t>)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/>
              <a:t>스터디원</a:t>
            </a:r>
            <a:r>
              <a:rPr lang="ko-KR" altLang="en-US" b="1" dirty="0"/>
              <a:t> </a:t>
            </a:r>
            <a:r>
              <a:rPr lang="en-US" altLang="ko-KR" b="1" dirty="0"/>
              <a:t>4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b="1" dirty="0" err="1"/>
              <a:t>홍사훈</a:t>
            </a:r>
            <a:r>
              <a:rPr lang="en-US" altLang="ko-KR" b="1" dirty="0"/>
              <a:t>(AI</a:t>
            </a:r>
            <a:r>
              <a:rPr lang="ko-KR" altLang="en-US" b="1" dirty="0"/>
              <a:t>학과</a:t>
            </a:r>
            <a:r>
              <a:rPr lang="en-US" altLang="ko-KR" b="1" dirty="0"/>
              <a:t>)</a:t>
            </a:r>
            <a:endParaRPr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FB689B-988B-4B96-DE98-C748C5ACA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624" y="1519534"/>
            <a:ext cx="4372218" cy="2488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234A4E63-B4F4-4AF0-C165-EA098B4F2092}"/>
              </a:ext>
            </a:extLst>
          </p:cNvPr>
          <p:cNvSpPr txBox="1"/>
          <p:nvPr/>
        </p:nvSpPr>
        <p:spPr>
          <a:xfrm>
            <a:off x="1676702" y="1940823"/>
            <a:ext cx="6840572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CS231n </a:t>
            </a:r>
            <a:r>
              <a:rPr lang="ko-KR" altLang="en-US" b="1" dirty="0"/>
              <a:t>강의 소개</a:t>
            </a:r>
            <a:endParaRPr lang="en-US" altLang="ko-KR" b="1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b="1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b="1" dirty="0"/>
              <a:t>스터디 진행 상황</a:t>
            </a:r>
            <a:r>
              <a:rPr lang="en-US" altLang="ko-KR" b="1" dirty="0"/>
              <a:t>,</a:t>
            </a:r>
            <a:r>
              <a:rPr lang="ko-KR" altLang="en-US" b="1" dirty="0"/>
              <a:t> 스터디 계획</a:t>
            </a:r>
            <a:endParaRPr lang="en-US" altLang="ko-KR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CS231n (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Spring 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2017)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A94FCB-B9FB-002C-DC58-EC595720CCDD}"/>
              </a:ext>
            </a:extLst>
          </p:cNvPr>
          <p:cNvSpPr txBox="1"/>
          <p:nvPr/>
        </p:nvSpPr>
        <p:spPr>
          <a:xfrm>
            <a:off x="1408975" y="922368"/>
            <a:ext cx="584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Convolutional Neural Networks for Visual Recognition</a:t>
            </a:r>
            <a:endParaRPr kumimoji="1" lang="ko-KR" alt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C984C-2F48-850E-EF8A-87A92FEF5C1A}"/>
              </a:ext>
            </a:extLst>
          </p:cNvPr>
          <p:cNvSpPr txBox="1"/>
          <p:nvPr/>
        </p:nvSpPr>
        <p:spPr>
          <a:xfrm>
            <a:off x="4154430" y="458542"/>
            <a:ext cx="3777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Stanford University School of Engineering</a:t>
            </a:r>
            <a:endParaRPr kumimoji="1"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7EAF3BF-E09A-6D16-DE68-FCF4F3D63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720668"/>
              </p:ext>
            </p:extLst>
          </p:nvPr>
        </p:nvGraphicFramePr>
        <p:xfrm>
          <a:off x="1600361" y="1416971"/>
          <a:ext cx="7086439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651">
                  <a:extLst>
                    <a:ext uri="{9D8B030D-6E8A-4147-A177-3AD203B41FA5}">
                      <a16:colId xmlns:a16="http://schemas.microsoft.com/office/drawing/2014/main" val="1509122359"/>
                    </a:ext>
                  </a:extLst>
                </a:gridCol>
                <a:gridCol w="5870788">
                  <a:extLst>
                    <a:ext uri="{9D8B030D-6E8A-4147-A177-3AD203B41FA5}">
                      <a16:colId xmlns:a16="http://schemas.microsoft.com/office/drawing/2014/main" val="2102718568"/>
                    </a:ext>
                  </a:extLst>
                </a:gridCol>
              </a:tblGrid>
              <a:tr h="187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#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Contents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0674163"/>
                  </a:ext>
                </a:extLst>
              </a:tr>
              <a:tr h="187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Introduction to Convolutional Neural Networks for Visual Recognition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9295088"/>
                  </a:ext>
                </a:extLst>
              </a:tr>
              <a:tr h="187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Image Classification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537647"/>
                  </a:ext>
                </a:extLst>
              </a:tr>
              <a:tr h="187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Loss Functions and Optimization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653723"/>
                  </a:ext>
                </a:extLst>
              </a:tr>
              <a:tr h="187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Introduction to Neural Networks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152789"/>
                  </a:ext>
                </a:extLst>
              </a:tr>
              <a:tr h="187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Convolutional Neural Networks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245680"/>
                  </a:ext>
                </a:extLst>
              </a:tr>
              <a:tr h="187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Training Neural Networks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056728"/>
                  </a:ext>
                </a:extLst>
              </a:tr>
              <a:tr h="187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Training Neural Networks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099417"/>
                  </a:ext>
                </a:extLst>
              </a:tr>
              <a:tr h="187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Deep Learning Software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869069"/>
                  </a:ext>
                </a:extLst>
              </a:tr>
              <a:tr h="187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CNN Architectures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946902"/>
                  </a:ext>
                </a:extLst>
              </a:tr>
              <a:tr h="187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Recurrent Neural Networks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9109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CS231n (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Spring 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2017)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A94FCB-B9FB-002C-DC58-EC595720CCDD}"/>
              </a:ext>
            </a:extLst>
          </p:cNvPr>
          <p:cNvSpPr txBox="1"/>
          <p:nvPr/>
        </p:nvSpPr>
        <p:spPr>
          <a:xfrm>
            <a:off x="1408975" y="922368"/>
            <a:ext cx="584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Convolutional Neural Networks for Visual Recognition</a:t>
            </a:r>
            <a:endParaRPr kumimoji="1" lang="ko-KR" alt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C984C-2F48-850E-EF8A-87A92FEF5C1A}"/>
              </a:ext>
            </a:extLst>
          </p:cNvPr>
          <p:cNvSpPr txBox="1"/>
          <p:nvPr/>
        </p:nvSpPr>
        <p:spPr>
          <a:xfrm>
            <a:off x="4154430" y="458542"/>
            <a:ext cx="3777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Stanford University School of Engineering</a:t>
            </a:r>
            <a:endParaRPr kumimoji="1"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7EAF3BF-E09A-6D16-DE68-FCF4F3D63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723210"/>
              </p:ext>
            </p:extLst>
          </p:nvPr>
        </p:nvGraphicFramePr>
        <p:xfrm>
          <a:off x="1589729" y="1416971"/>
          <a:ext cx="707580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827">
                  <a:extLst>
                    <a:ext uri="{9D8B030D-6E8A-4147-A177-3AD203B41FA5}">
                      <a16:colId xmlns:a16="http://schemas.microsoft.com/office/drawing/2014/main" val="1509122359"/>
                    </a:ext>
                  </a:extLst>
                </a:gridCol>
                <a:gridCol w="5861979">
                  <a:extLst>
                    <a:ext uri="{9D8B030D-6E8A-4147-A177-3AD203B41FA5}">
                      <a16:colId xmlns:a16="http://schemas.microsoft.com/office/drawing/2014/main" val="2102718568"/>
                    </a:ext>
                  </a:extLst>
                </a:gridCol>
              </a:tblGrid>
              <a:tr h="187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#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Contents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0674163"/>
                  </a:ext>
                </a:extLst>
              </a:tr>
              <a:tr h="187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Detection and Segmentation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9295088"/>
                  </a:ext>
                </a:extLst>
              </a:tr>
              <a:tr h="187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Visualizing and Understanding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537647"/>
                  </a:ext>
                </a:extLst>
              </a:tr>
              <a:tr h="187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Generative Models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653723"/>
                  </a:ext>
                </a:extLst>
              </a:tr>
              <a:tr h="187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Deep Reinforcement Learning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152789"/>
                  </a:ext>
                </a:extLst>
              </a:tr>
              <a:tr h="187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Efficient Methods and Hardware for Deep Learning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245680"/>
                  </a:ext>
                </a:extLst>
              </a:tr>
              <a:tr h="1872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16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Adversarial Examples and Adversarial Training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0567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9CA1B3-59F9-A07E-54F2-6A1CB14EA016}"/>
              </a:ext>
            </a:extLst>
          </p:cNvPr>
          <p:cNvSpPr txBox="1"/>
          <p:nvPr/>
        </p:nvSpPr>
        <p:spPr>
          <a:xfrm>
            <a:off x="1589729" y="3706620"/>
            <a:ext cx="734162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lang="en" altLang="ko-KR" b="1" i="0" dirty="0">
                <a:solidFill>
                  <a:schemeClr val="tx1"/>
                </a:solidFill>
                <a:effectLst/>
                <a:latin typeface="-apple-system"/>
              </a:rPr>
              <a:t>CNN(Convolutional Neural Network)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-apple-system"/>
              </a:rPr>
              <a:t>을 중심으로 </a:t>
            </a:r>
            <a:r>
              <a:rPr lang="en" altLang="ko-KR" b="1" i="0" dirty="0">
                <a:solidFill>
                  <a:schemeClr val="tx1"/>
                </a:solidFill>
                <a:effectLst/>
                <a:latin typeface="-apple-system"/>
              </a:rPr>
              <a:t>Deep Learning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-apple-system"/>
              </a:rPr>
              <a:t>을 배우는 강의</a:t>
            </a:r>
            <a:endParaRPr lang="en-US" altLang="ko-KR" b="1" i="0" dirty="0">
              <a:solidFill>
                <a:schemeClr val="tx1"/>
              </a:solidFill>
              <a:effectLst/>
              <a:latin typeface="-apple-system"/>
            </a:endParaRPr>
          </a:p>
          <a:p>
            <a:endParaRPr lang="en-US" altLang="ko-KR" b="1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285750" indent="-285750">
              <a:buFont typeface="Wingdings" pitchFamily="2" charset="2"/>
              <a:buChar char="è"/>
            </a:pPr>
            <a:r>
              <a:rPr lang="en-US" altLang="ko-KR" b="1" dirty="0" err="1">
                <a:solidFill>
                  <a:schemeClr val="tx1"/>
                </a:solidFill>
                <a:latin typeface="-apple-system"/>
              </a:rPr>
              <a:t>Youtube</a:t>
            </a:r>
            <a:r>
              <a:rPr lang="ko-KR" altLang="en-US" b="1" dirty="0">
                <a:solidFill>
                  <a:schemeClr val="tx1"/>
                </a:solidFill>
                <a:latin typeface="-apple-system"/>
              </a:rPr>
              <a:t>에서 강의 제공 </a:t>
            </a:r>
            <a:r>
              <a:rPr lang="en-US" altLang="ko-KR" b="1" dirty="0">
                <a:solidFill>
                  <a:schemeClr val="tx1"/>
                </a:solidFill>
                <a:latin typeface="-apple-system"/>
              </a:rPr>
              <a:t>:</a:t>
            </a:r>
            <a:r>
              <a:rPr lang="ko-KR" altLang="en-US" b="1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en" altLang="ko-KR" b="1" dirty="0">
                <a:solidFill>
                  <a:schemeClr val="tx1"/>
                </a:solidFill>
                <a:latin typeface="-apple-system"/>
                <a:hlinkClick r:id="rId4"/>
              </a:rPr>
              <a:t>https://www.youtube.com/watch?v=vT1JzLTH4G4&amp;list=PL3FW7Lu3i5JvHM8ljYj-zLfQRF3EO8sYv&amp;index=1</a:t>
            </a:r>
            <a:r>
              <a:rPr lang="ko-KR" altLang="en-US" b="1" dirty="0">
                <a:solidFill>
                  <a:schemeClr val="tx1"/>
                </a:solidFill>
                <a:latin typeface="-apple-system"/>
              </a:rPr>
              <a:t>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84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A94FCB-B9FB-002C-DC58-EC595720CCDD}"/>
              </a:ext>
            </a:extLst>
          </p:cNvPr>
          <p:cNvSpPr txBox="1"/>
          <p:nvPr/>
        </p:nvSpPr>
        <p:spPr>
          <a:xfrm>
            <a:off x="1440871" y="897025"/>
            <a:ext cx="6778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3/10</a:t>
            </a:r>
            <a:r>
              <a:rPr kumimoji="1" lang="ko-KR" altLang="en-US" sz="1600" b="1" dirty="0"/>
              <a:t>일 금요일 오후 </a:t>
            </a:r>
            <a:r>
              <a:rPr kumimoji="1" lang="en-US" altLang="ko-KR" sz="1600" b="1" dirty="0"/>
              <a:t>1</a:t>
            </a:r>
            <a:r>
              <a:rPr kumimoji="1" lang="ko-KR" altLang="en-US" sz="1600" b="1" dirty="0"/>
              <a:t>시 </a:t>
            </a:r>
            <a:r>
              <a:rPr kumimoji="1" lang="en-US" altLang="ko-KR" sz="1600" b="1" dirty="0"/>
              <a:t>30</a:t>
            </a:r>
            <a:r>
              <a:rPr kumimoji="1" lang="ko-KR" altLang="en-US" sz="1600" b="1" dirty="0"/>
              <a:t>분 </a:t>
            </a:r>
            <a:r>
              <a:rPr kumimoji="1" lang="en-US" altLang="ko-KR" sz="1600" b="1" dirty="0"/>
              <a:t>zoom meeting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:</a:t>
            </a:r>
            <a:r>
              <a:rPr kumimoji="1" lang="ko-KR" altLang="en-US" sz="1600" b="1" dirty="0"/>
              <a:t> 스터디 진행 방식 회의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E3AE2C-5167-7EDE-ACE3-FB38EE07C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059" y="1402767"/>
            <a:ext cx="4530382" cy="28224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470719-5E51-78C2-0CEF-2B07E762B20C}"/>
              </a:ext>
            </a:extLst>
          </p:cNvPr>
          <p:cNvSpPr txBox="1"/>
          <p:nvPr/>
        </p:nvSpPr>
        <p:spPr>
          <a:xfrm>
            <a:off x="1440871" y="4311423"/>
            <a:ext cx="66611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-apple-system"/>
                <a:sym typeface="Wingdings" pitchFamily="2" charset="2"/>
              </a:rPr>
              <a:t>1</a:t>
            </a:r>
            <a:r>
              <a:rPr lang="ko-KR" altLang="en-US" b="1" dirty="0">
                <a:solidFill>
                  <a:schemeClr val="tx1"/>
                </a:solidFill>
                <a:latin typeface="-apple-system"/>
                <a:sym typeface="Wingdings" pitchFamily="2" charset="2"/>
              </a:rPr>
              <a:t>주일동안 강의 </a:t>
            </a:r>
            <a:r>
              <a:rPr lang="en-US" altLang="ko-KR" b="1" dirty="0">
                <a:solidFill>
                  <a:schemeClr val="tx1"/>
                </a:solidFill>
                <a:latin typeface="-apple-system"/>
                <a:sym typeface="Wingdings" pitchFamily="2" charset="2"/>
              </a:rPr>
              <a:t>2</a:t>
            </a:r>
            <a:r>
              <a:rPr lang="ko-KR" altLang="en-US" b="1" dirty="0">
                <a:solidFill>
                  <a:schemeClr val="tx1"/>
                </a:solidFill>
                <a:latin typeface="-apple-system"/>
                <a:sym typeface="Wingdings" pitchFamily="2" charset="2"/>
              </a:rPr>
              <a:t>개씩 공부 </a:t>
            </a:r>
            <a:r>
              <a:rPr lang="en-US" altLang="ko-KR" b="1" dirty="0">
                <a:solidFill>
                  <a:schemeClr val="tx1"/>
                </a:solidFill>
                <a:latin typeface="-apple-system"/>
                <a:sym typeface="Wingdings" pitchFamily="2" charset="2"/>
              </a:rPr>
              <a:t>(8</a:t>
            </a:r>
            <a:r>
              <a:rPr lang="ko-KR" altLang="en-US" b="1" dirty="0">
                <a:solidFill>
                  <a:schemeClr val="tx1"/>
                </a:solidFill>
                <a:latin typeface="-apple-system"/>
                <a:sym typeface="Wingdings" pitchFamily="2" charset="2"/>
              </a:rPr>
              <a:t>번 진행해서 </a:t>
            </a:r>
            <a:r>
              <a:rPr lang="en-US" altLang="ko-KR" b="1" dirty="0">
                <a:solidFill>
                  <a:schemeClr val="tx1"/>
                </a:solidFill>
                <a:latin typeface="-apple-system"/>
                <a:sym typeface="Wingdings" pitchFamily="2" charset="2"/>
              </a:rPr>
              <a:t>16</a:t>
            </a:r>
            <a:r>
              <a:rPr lang="ko-KR" altLang="en-US" b="1" dirty="0">
                <a:solidFill>
                  <a:schemeClr val="tx1"/>
                </a:solidFill>
                <a:latin typeface="-apple-system"/>
                <a:sym typeface="Wingdings" pitchFamily="2" charset="2"/>
              </a:rPr>
              <a:t>강까지 완강 목표</a:t>
            </a:r>
            <a:r>
              <a:rPr lang="en-US" altLang="ko-KR" b="1" dirty="0">
                <a:solidFill>
                  <a:schemeClr val="tx1"/>
                </a:solidFill>
                <a:latin typeface="-apple-system"/>
                <a:sym typeface="Wingdings" pitchFamily="2" charset="2"/>
              </a:rPr>
              <a:t>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-apple-system"/>
                <a:sym typeface="Wingdings" pitchFamily="2" charset="2"/>
              </a:rPr>
              <a:t>Notion</a:t>
            </a:r>
            <a:r>
              <a:rPr lang="ko-KR" altLang="en-US" b="1" dirty="0">
                <a:solidFill>
                  <a:schemeClr val="tx1"/>
                </a:solidFill>
                <a:latin typeface="-apple-system"/>
                <a:sym typeface="Wingdings" pitchFamily="2" charset="2"/>
              </a:rPr>
              <a:t>을 이용하여 공부한 내용 정리 및 공유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Google Shape;83;p16">
            <a:extLst>
              <a:ext uri="{FF2B5EF4-FFF2-40B4-BE49-F238E27FC236}">
                <a16:creationId xmlns:a16="http://schemas.microsoft.com/office/drawing/2014/main" id="{DBB1892A-A0CB-B378-6ED3-E1DB7043A98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진행상황 및 스터디 계획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24750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계획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A94FCB-B9FB-002C-DC58-EC595720CCDD}"/>
              </a:ext>
            </a:extLst>
          </p:cNvPr>
          <p:cNvSpPr txBox="1"/>
          <p:nvPr/>
        </p:nvSpPr>
        <p:spPr>
          <a:xfrm>
            <a:off x="1440871" y="897025"/>
            <a:ext cx="6778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스터디 시간</a:t>
            </a:r>
            <a:r>
              <a:rPr kumimoji="1" lang="en-US" altLang="ko-KR" sz="1600" b="1" dirty="0"/>
              <a:t>:</a:t>
            </a:r>
            <a:r>
              <a:rPr kumimoji="1" lang="ko-KR" altLang="en-US" sz="1600" b="1" dirty="0"/>
              <a:t> 매주 목요일 </a:t>
            </a:r>
            <a:r>
              <a:rPr kumimoji="1" lang="en-US" altLang="ko-KR" sz="1600" b="1" dirty="0"/>
              <a:t>7</a:t>
            </a:r>
            <a:r>
              <a:rPr kumimoji="1" lang="ko-KR" altLang="en-US" sz="1600" b="1" dirty="0"/>
              <a:t>시 </a:t>
            </a:r>
            <a:r>
              <a:rPr kumimoji="1" lang="en-US" altLang="ko-KR" sz="1600" b="1" dirty="0"/>
              <a:t>(</a:t>
            </a:r>
            <a:r>
              <a:rPr kumimoji="1" lang="ko-KR" altLang="en-US" sz="1600" b="1" dirty="0"/>
              <a:t>학교 근처에서 대면으로 진행</a:t>
            </a:r>
            <a:r>
              <a:rPr kumimoji="1" lang="en-US" altLang="ko-KR" sz="1600" b="1" dirty="0"/>
              <a:t>)</a:t>
            </a:r>
            <a:endParaRPr kumimoji="1" lang="ko-KR" altLang="en-US" sz="1600" b="1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49ED7448-C029-D4DC-D056-460E76CC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788219"/>
              </p:ext>
            </p:extLst>
          </p:nvPr>
        </p:nvGraphicFramePr>
        <p:xfrm>
          <a:off x="1917405" y="1431661"/>
          <a:ext cx="6067648" cy="2795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777">
                  <a:extLst>
                    <a:ext uri="{9D8B030D-6E8A-4147-A177-3AD203B41FA5}">
                      <a16:colId xmlns:a16="http://schemas.microsoft.com/office/drawing/2014/main" val="4046975429"/>
                    </a:ext>
                  </a:extLst>
                </a:gridCol>
                <a:gridCol w="4758871">
                  <a:extLst>
                    <a:ext uri="{9D8B030D-6E8A-4147-A177-3AD203B41FA5}">
                      <a16:colId xmlns:a16="http://schemas.microsoft.com/office/drawing/2014/main" val="4287285619"/>
                    </a:ext>
                  </a:extLst>
                </a:gridCol>
              </a:tblGrid>
              <a:tr h="3106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스터디 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스터디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373096"/>
                  </a:ext>
                </a:extLst>
              </a:tr>
              <a:tr h="310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3/16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1, 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461951"/>
                  </a:ext>
                </a:extLst>
              </a:tr>
              <a:tr h="310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3/23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3, 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278941"/>
                  </a:ext>
                </a:extLst>
              </a:tr>
              <a:tr h="310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3/30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5, 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421820"/>
                  </a:ext>
                </a:extLst>
              </a:tr>
              <a:tr h="310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4/6(or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4/27)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7, 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89574"/>
                  </a:ext>
                </a:extLst>
              </a:tr>
              <a:tr h="310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5/4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9, 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453967"/>
                  </a:ext>
                </a:extLst>
              </a:tr>
              <a:tr h="310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5/11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11, 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190320"/>
                  </a:ext>
                </a:extLst>
              </a:tr>
              <a:tr h="310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5/18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13, 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829716"/>
                  </a:ext>
                </a:extLst>
              </a:tr>
              <a:tr h="310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5/25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Lecture 15, 16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2824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BB6028F-8ED3-7AFD-BE5A-0B72506F1104}"/>
              </a:ext>
            </a:extLst>
          </p:cNvPr>
          <p:cNvSpPr txBox="1"/>
          <p:nvPr/>
        </p:nvSpPr>
        <p:spPr>
          <a:xfrm>
            <a:off x="1440871" y="4311423"/>
            <a:ext cx="66611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-apple-system"/>
                <a:sym typeface="Wingdings" pitchFamily="2" charset="2"/>
              </a:rPr>
              <a:t>매주 스터디 내용을 </a:t>
            </a:r>
            <a:r>
              <a:rPr lang="en-US" altLang="ko-KR" b="1" dirty="0">
                <a:solidFill>
                  <a:schemeClr val="tx1"/>
                </a:solidFill>
                <a:latin typeface="-apple-system"/>
                <a:sym typeface="Wingdings" pitchFamily="2" charset="2"/>
              </a:rPr>
              <a:t>4</a:t>
            </a:r>
            <a:r>
              <a:rPr lang="ko-KR" altLang="en-US" b="1" dirty="0">
                <a:solidFill>
                  <a:schemeClr val="tx1"/>
                </a:solidFill>
                <a:latin typeface="-apple-system"/>
                <a:sym typeface="Wingdings" pitchFamily="2" charset="2"/>
              </a:rPr>
              <a:t> 부분으로 나눠서 스터디 때 각자 </a:t>
            </a:r>
            <a:r>
              <a:rPr lang="en-US" altLang="ko-KR" b="1" dirty="0">
                <a:solidFill>
                  <a:schemeClr val="tx1"/>
                </a:solidFill>
                <a:latin typeface="-apple-system"/>
                <a:sym typeface="Wingdings" pitchFamily="2" charset="2"/>
              </a:rPr>
              <a:t>1</a:t>
            </a:r>
            <a:r>
              <a:rPr lang="ko-KR" altLang="en-US" b="1" dirty="0">
                <a:solidFill>
                  <a:schemeClr val="tx1"/>
                </a:solidFill>
                <a:latin typeface="-apple-system"/>
                <a:sym typeface="Wingdings" pitchFamily="2" charset="2"/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  <a:latin typeface="-apple-system"/>
                <a:sym typeface="Wingdings" pitchFamily="2" charset="2"/>
              </a:rPr>
              <a:t>부분씩</a:t>
            </a:r>
            <a:r>
              <a:rPr lang="ko-KR" altLang="en-US" b="1" dirty="0">
                <a:solidFill>
                  <a:schemeClr val="tx1"/>
                </a:solidFill>
                <a:latin typeface="-apple-system"/>
                <a:sym typeface="Wingdings" pitchFamily="2" charset="2"/>
              </a:rPr>
              <a:t> 정리</a:t>
            </a:r>
            <a:endParaRPr lang="en-US" altLang="ko-KR" b="1" dirty="0">
              <a:solidFill>
                <a:schemeClr val="tx1"/>
              </a:solidFill>
              <a:latin typeface="-apple-system"/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-apple-system"/>
                <a:sym typeface="Wingdings" pitchFamily="2" charset="2"/>
              </a:rPr>
              <a:t>공부하면서 궁금했던 내용들 </a:t>
            </a:r>
            <a:r>
              <a:rPr lang="en-US" altLang="ko-KR" b="1" dirty="0">
                <a:solidFill>
                  <a:schemeClr val="tx1"/>
                </a:solidFill>
                <a:latin typeface="-apple-system"/>
                <a:sym typeface="Wingdings" pitchFamily="2" charset="2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6010731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350</Words>
  <Application>Microsoft Macintosh PowerPoint</Application>
  <PresentationFormat>화면 슬라이드 쇼(16:9)</PresentationFormat>
  <Paragraphs>91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-apple-system</vt:lpstr>
      <vt:lpstr>NanumGothic ExtraBold</vt:lpstr>
      <vt:lpstr>Arial</vt:lpstr>
      <vt:lpstr>Wingdings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김 벼리</cp:lastModifiedBy>
  <cp:revision>17</cp:revision>
  <dcterms:modified xsi:type="dcterms:W3CDTF">2023-03-13T08:13:08Z</dcterms:modified>
</cp:coreProperties>
</file>