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22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4" r:id="rId6"/>
    <p:sldId id="262" r:id="rId7"/>
    <p:sldId id="266" r:id="rId8"/>
    <p:sldId id="267" r:id="rId9"/>
    <p:sldId id="270" r:id="rId10"/>
    <p:sldId id="275" r:id="rId11"/>
    <p:sldId id="269" r:id="rId12"/>
    <p:sldId id="271" r:id="rId13"/>
    <p:sldId id="280" r:id="rId14"/>
    <p:sldId id="276" r:id="rId15"/>
    <p:sldId id="277" r:id="rId16"/>
    <p:sldId id="278" r:id="rId17"/>
    <p:sldId id="279" r:id="rId18"/>
    <p:sldId id="282" r:id="rId19"/>
    <p:sldId id="281" r:id="rId20"/>
    <p:sldId id="283" r:id="rId21"/>
    <p:sldId id="284" r:id="rId22"/>
    <p:sldId id="285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47" autoAdjust="0"/>
  </p:normalViewPr>
  <p:slideViewPr>
    <p:cSldViewPr snapToGrid="0">
      <p:cViewPr varScale="1">
        <p:scale>
          <a:sx n="114" d="100"/>
          <a:sy n="114" d="100"/>
        </p:scale>
        <p:origin x="152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3T19:08:33.2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1,'994'0,"-927"3,100 17,-99-9,94 2,356 1,-93-7,-111-4,-94 8,98 1,-122-1,2 1,374-12,-549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3T19:32:57.5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1,'13'5,"0"0,1-1,-1-1,1 0,0 0,0-2,14 1,8 1,1011 48,-648-41,-287-7,236 12,76-5,-381-10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3T19:32:59.9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1,'36'8,"1"-1,0-1,0-2,1-2,62-4,-27 1,3061 0,-2839 13,12 0,-256-12,18-2,-1 4,74 11,-66-5,0-3,112-6,-57-2,171 3,-281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3T19:33:01.7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1,'1002'0,"-982"0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3T20:24:20.3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49,'819'-33,"-785"31,1003-12,-653 17,124-5,553 4,-713 10,130 0,9 5,256-9,-426-11,-217 5,112-4,-144-11,-48 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3T20:25:28.9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0,'2871'0,"-2628"12,-19 1,1681-11,-929-5,32 3,-722 11,-43 0,636-10,-867-1,-1-1,0 0,1 0,14-5,-10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3T20:31:23.2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24,'494'-12,"21"1,2467 11,-2963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3T20:32:06.5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0,'1'2,"-1"0,1 0,-1-1,1 1,-1 0,1 0,0-1,0 1,0-1,0 1,0 0,1-1,-1 0,0 1,1-1,-1 0,0 0,1 0,0 0,1 1,38 18,-41-20,46 16,1-3,-1-2,2-1,53 2,10-5,111-9,-66-1,215 3,-351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3T19:12:56.8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0,'355'12,"24"-1,646 30,-292 13,-600-44,82 2,18-15,269 6,-437 6,-42-4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3T19:28:11.7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1,'868'20,"-408"-15,-250-7,2657 2,-2847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3T19:28:14.6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0,'1097'12,"20"-1,462-11,-1282 13,-7-1,121 0,17-1,-29 1,7 0,725-13,-1111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3T19:31:15.9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1,'165'10,"-29"0,1036-5,-632-7,-258-1,304 6,-316 20,93 1,714-25,-1057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3T19:31:18.8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1,'17'1,"0"1,-1 1,0 0,20 7,26 6,212 16,-71-10,795 29,-815-50,406 12,406 19,-274-32,-701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3T19:31:25.0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1,'51'14,"231"27,33 5,-258-37,0-3,0-3,76-5,-35 1,-78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3T19:31:27.6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0,'2682'0,"-2439"12,-5 0,152 14,-160-5,1 0,135 5,1127-27,-1473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3T19:31:29.6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1,'100'9,"-26"0,72 2,201 7,853-19,-1181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RNN</a:t>
            </a:r>
            <a:r>
              <a:rPr lang="ko-KR" altLang="en-US" dirty="0"/>
              <a:t>의 문제를 해결하기위해서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LSTM.</a:t>
            </a:r>
            <a:r>
              <a:rPr lang="ko-KR" altLang="en-US" dirty="0"/>
              <a:t>  입력과 출력에 </a:t>
            </a:r>
            <a:r>
              <a:rPr lang="en-US" altLang="ko-KR" dirty="0"/>
              <a:t>cell</a:t>
            </a:r>
            <a:r>
              <a:rPr lang="ko-KR" altLang="en-US" dirty="0"/>
              <a:t>이 추가되었다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LSTM </a:t>
            </a:r>
            <a:r>
              <a:rPr lang="ko-KR" altLang="en-US" dirty="0"/>
              <a:t>내부에서 어떠한 계산을 거침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 g I o </a:t>
            </a:r>
            <a:r>
              <a:rPr lang="ko-KR" altLang="en-US" dirty="0"/>
              <a:t>값을 통해 </a:t>
            </a:r>
            <a:r>
              <a:rPr lang="en-US" altLang="ko-KR" dirty="0"/>
              <a:t>new cell </a:t>
            </a:r>
            <a:r>
              <a:rPr lang="ko-KR" altLang="en-US" dirty="0"/>
              <a:t>과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 값 계산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12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: </a:t>
            </a:r>
            <a:r>
              <a:rPr lang="ko-KR" altLang="en-US" dirty="0"/>
              <a:t>얼마만큼 다음은닉 상태로 갈지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Forget : </a:t>
            </a:r>
            <a:r>
              <a:rPr lang="ko-KR" altLang="en-US" dirty="0"/>
              <a:t>불필요한 정보를 잊어버림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: </a:t>
            </a:r>
            <a:r>
              <a:rPr lang="ko-KR" altLang="en-US" dirty="0"/>
              <a:t>새로운 정보 추가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:  </a:t>
            </a:r>
            <a:r>
              <a:rPr lang="ko-KR" altLang="en-US" dirty="0"/>
              <a:t>새로운 정보 선택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</a:t>
            </a:r>
            <a:r>
              <a:rPr lang="en-US" altLang="ko-KR" dirty="0"/>
              <a:t>f h I o </a:t>
            </a:r>
            <a:r>
              <a:rPr lang="ko-KR" altLang="en-US" dirty="0"/>
              <a:t>게이트 값들이 </a:t>
            </a:r>
            <a:r>
              <a:rPr lang="ko-KR" altLang="en-US" dirty="0" err="1"/>
              <a:t>역전파</a:t>
            </a:r>
            <a:r>
              <a:rPr lang="ko-KR" altLang="en-US" dirty="0"/>
              <a:t> 시에 계속해서 달라지고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덧셈 노드가 있으므로 기울기 소실 </a:t>
            </a:r>
            <a:r>
              <a:rPr lang="en-US" altLang="ko-KR" dirty="0"/>
              <a:t>x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</a:t>
            </a:r>
            <a:r>
              <a:rPr lang="en-US" altLang="ko-KR" dirty="0"/>
              <a:t>LSTM</a:t>
            </a:r>
            <a:r>
              <a:rPr lang="ko-KR" altLang="en-US" dirty="0"/>
              <a:t>은 아주 긴 시계열도  기울기 소실문제를 완벽하진 않지만 </a:t>
            </a:r>
            <a:r>
              <a:rPr lang="en-US" altLang="ko-KR" dirty="0"/>
              <a:t>, </a:t>
            </a:r>
            <a:r>
              <a:rPr lang="ko-KR" altLang="en-US" dirty="0"/>
              <a:t>잘 학습할 수 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7749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Seq2seq </a:t>
            </a:r>
            <a:r>
              <a:rPr lang="ko-KR" altLang="en-US" dirty="0"/>
              <a:t>두가지 변화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RNN</a:t>
            </a:r>
            <a:r>
              <a:rPr lang="ko-KR" altLang="en-US" dirty="0"/>
              <a:t>은 단어만 예측 이건 문장도 예측</a:t>
            </a:r>
            <a:r>
              <a:rPr lang="en-US" altLang="ko-KR" dirty="0"/>
              <a:t>, </a:t>
            </a:r>
            <a:r>
              <a:rPr lang="ko-KR" altLang="en-US" dirty="0"/>
              <a:t>음성인식</a:t>
            </a:r>
            <a:r>
              <a:rPr lang="en-US" altLang="ko-KR" dirty="0"/>
              <a:t>, </a:t>
            </a:r>
            <a:r>
              <a:rPr lang="ko-KR" altLang="en-US" dirty="0"/>
              <a:t>기계번역</a:t>
            </a:r>
            <a:r>
              <a:rPr lang="en-US" altLang="ko-KR" dirty="0"/>
              <a:t>, </a:t>
            </a:r>
            <a:r>
              <a:rPr lang="ko-KR" altLang="en-US" dirty="0" err="1"/>
              <a:t>챗봇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RNN </a:t>
            </a:r>
            <a:r>
              <a:rPr lang="ko-KR" altLang="en-US" dirty="0"/>
              <a:t>모델을 </a:t>
            </a:r>
            <a:r>
              <a:rPr lang="en-US" altLang="ko-KR" dirty="0"/>
              <a:t>2</a:t>
            </a:r>
            <a:r>
              <a:rPr lang="ko-KR" altLang="en-US" dirty="0"/>
              <a:t>개 사용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146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따라서 단어 </a:t>
            </a:r>
            <a:r>
              <a:rPr lang="en-US" altLang="ko-KR" dirty="0"/>
              <a:t>I </a:t>
            </a:r>
            <a:r>
              <a:rPr lang="ko-KR" altLang="en-US" dirty="0"/>
              <a:t>를 입력하면 </a:t>
            </a:r>
            <a:r>
              <a:rPr lang="en-US" altLang="ko-KR" dirty="0"/>
              <a:t>I  say goodbye and I </a:t>
            </a:r>
            <a:r>
              <a:rPr lang="ko-KR" altLang="en-US" dirty="0"/>
              <a:t>가 예측된다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9975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Encoder : </a:t>
            </a:r>
            <a:r>
              <a:rPr lang="ko-KR" altLang="en-US" dirty="0"/>
              <a:t>시계열</a:t>
            </a:r>
            <a:r>
              <a:rPr lang="en-US" altLang="ko-KR" dirty="0"/>
              <a:t> </a:t>
            </a:r>
            <a:r>
              <a:rPr lang="ko-KR" altLang="en-US" dirty="0"/>
              <a:t>데이터 압축 </a:t>
            </a:r>
            <a:r>
              <a:rPr lang="en-US" altLang="ko-KR" dirty="0"/>
              <a:t>,  decoder : </a:t>
            </a:r>
            <a:r>
              <a:rPr lang="ko-KR" altLang="en-US" dirty="0"/>
              <a:t>압축된 데이터를 시계열데이터로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압축된 것을 </a:t>
            </a:r>
            <a:r>
              <a:rPr lang="en-US" altLang="ko-KR" dirty="0"/>
              <a:t>context vector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Encoder</a:t>
            </a:r>
            <a:r>
              <a:rPr lang="ko-KR" altLang="en-US" dirty="0"/>
              <a:t>가 내놓는 </a:t>
            </a:r>
            <a:r>
              <a:rPr lang="en-US" dirty="0"/>
              <a:t>Context Vector</a:t>
            </a:r>
            <a:r>
              <a:rPr lang="ko-KR" altLang="en-US" dirty="0"/>
              <a:t>는 결국 마지막 </a:t>
            </a:r>
            <a:r>
              <a:rPr lang="en-US" dirty="0"/>
              <a:t>RNN </a:t>
            </a:r>
            <a:r>
              <a:rPr lang="ko-KR" altLang="en-US" dirty="0"/>
              <a:t>셀의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Hidden State</a:t>
            </a:r>
            <a:r>
              <a:rPr lang="ko-KR" altLang="en-US" dirty="0"/>
              <a:t>므로</a:t>
            </a:r>
            <a:r>
              <a:rPr lang="en-US" altLang="ko-KR" dirty="0"/>
              <a:t>, </a:t>
            </a:r>
            <a:r>
              <a:rPr lang="ko-KR" altLang="en-US" dirty="0"/>
              <a:t>고정 길이 벡터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어떤 입력이 와도 고정길이벡터로 바뀐다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3099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Seq2seq </a:t>
            </a:r>
            <a:r>
              <a:rPr lang="ko-KR" altLang="en-US" dirty="0"/>
              <a:t>전체 구조</a:t>
            </a: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Encoder decoder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sentence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18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83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문장을 압축한다는 점이 매우 유사한 지난 연구들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449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RNN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input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output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alignment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가 주어지면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쉽게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sequence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sequence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mapping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시킬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하지만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input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output sequence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가 일정한 규칙 없이 다양한 길이를 갖는 문제에 대해서는 분명하게 해당 방법을 적용시키기 어려워진다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5543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일반적인 길이의 시퀀스를 학습하기 위해서는 앞서 봤던 인코더 </a:t>
            </a:r>
            <a:r>
              <a:rPr lang="ko-KR" altLang="en-US" dirty="0" err="1"/>
              <a:t>디코더</a:t>
            </a:r>
            <a:r>
              <a:rPr lang="ko-KR" altLang="en-US" dirty="0"/>
              <a:t> 방식으로  그리고 가운데에는 고정 크기 벡터의 압축된 </a:t>
            </a:r>
            <a:r>
              <a:rPr lang="en-US" altLang="ko-KR" dirty="0"/>
              <a:t>context vector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Long term dependencies </a:t>
            </a:r>
            <a:r>
              <a:rPr lang="ko-KR" altLang="en-US" dirty="0"/>
              <a:t>즉 거리가 먼 단어들에 대해서 </a:t>
            </a:r>
            <a:r>
              <a:rPr lang="en-US" altLang="ko-KR" dirty="0"/>
              <a:t>gradient vanishing </a:t>
            </a:r>
            <a:r>
              <a:rPr lang="ko-KR" altLang="en-US" dirty="0"/>
              <a:t>이 발생할 수 있는 현상을  </a:t>
            </a:r>
            <a:r>
              <a:rPr lang="en-US" altLang="ko-KR" dirty="0"/>
              <a:t>LSTM </a:t>
            </a:r>
            <a:r>
              <a:rPr lang="ko-KR" altLang="en-US" dirty="0"/>
              <a:t>으로 </a:t>
            </a:r>
            <a:r>
              <a:rPr lang="ko-KR" altLang="en-US" dirty="0" err="1"/>
              <a:t>없애줌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922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목적함수 </a:t>
            </a:r>
            <a:r>
              <a:rPr lang="en-US" altLang="ko-KR" dirty="0"/>
              <a:t>: Log</a:t>
            </a:r>
            <a:r>
              <a:rPr lang="ko-KR" altLang="en-US" dirty="0"/>
              <a:t> </a:t>
            </a:r>
            <a:r>
              <a:rPr lang="en-US" altLang="ko-KR" dirty="0"/>
              <a:t>likelihood </a:t>
            </a:r>
            <a:r>
              <a:rPr lang="ko-KR" altLang="en-US" dirty="0"/>
              <a:t>의 최대화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총합을 최대화 하기 위해 전체로 나눈다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Decoder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통해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Target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문장을 만들 때에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Beam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Serach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기법이 사용된다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Beam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size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만큼 다음 스텝에 대해 확장한다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각 후보마다 확률을 곱한다 점수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3.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가장확률높은것선택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3672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입력을 뒤집는 작업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나 에 </a:t>
            </a:r>
            <a:r>
              <a:rPr lang="ko-KR" altLang="en-US" dirty="0" err="1"/>
              <a:t>전달해야할</a:t>
            </a:r>
            <a:r>
              <a:rPr lang="ko-KR" altLang="en-US" dirty="0"/>
              <a:t> 기울기가 </a:t>
            </a:r>
            <a:r>
              <a:rPr lang="ko-KR" altLang="en-US" dirty="0" err="1"/>
              <a:t>역전파</a:t>
            </a:r>
            <a:r>
              <a:rPr lang="ko-KR" altLang="en-US" dirty="0"/>
              <a:t> 단계를 거치면서 줄어든다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평균 </a:t>
            </a:r>
            <a:r>
              <a:rPr lang="ko-KR" altLang="en-US" dirty="0" err="1"/>
              <a:t>거리값은</a:t>
            </a:r>
            <a:r>
              <a:rPr lang="ko-KR" altLang="en-US" dirty="0"/>
              <a:t> 동일하지만 직관적으로는</a:t>
            </a:r>
            <a:r>
              <a:rPr lang="en-US" altLang="ko-KR" dirty="0"/>
              <a:t>..?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실험적인 결과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302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0495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695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180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가중치 결합으로 이루어진 </a:t>
            </a:r>
            <a:r>
              <a:rPr lang="en-US" dirty="0"/>
              <a:t>DNN</a:t>
            </a:r>
            <a:r>
              <a:rPr lang="ko-KR" altLang="en-US" dirty="0"/>
              <a:t>과 </a:t>
            </a:r>
            <a:r>
              <a:rPr lang="ko-KR" altLang="en-US" dirty="0" err="1"/>
              <a:t>특성맵을</a:t>
            </a:r>
            <a:r>
              <a:rPr lang="ko-KR" altLang="en-US" dirty="0"/>
              <a:t> 추출하는 </a:t>
            </a:r>
            <a:r>
              <a:rPr lang="en-US" altLang="ko-KR" dirty="0"/>
              <a:t>CNN</a:t>
            </a:r>
            <a:r>
              <a:rPr lang="ko-KR" altLang="en-US" dirty="0"/>
              <a:t>은 순차적 데이터를 처리하지 못한다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232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RNN</a:t>
            </a:r>
            <a:r>
              <a:rPr lang="ko-KR" altLang="en-US" dirty="0"/>
              <a:t> 현재의 </a:t>
            </a:r>
            <a:r>
              <a:rPr lang="en-US" altLang="ko-KR" dirty="0"/>
              <a:t>state </a:t>
            </a:r>
            <a:r>
              <a:rPr lang="ko-KR" altLang="en-US" dirty="0"/>
              <a:t>가 다음 </a:t>
            </a:r>
            <a:r>
              <a:rPr lang="en-US" altLang="ko-KR" dirty="0"/>
              <a:t>state</a:t>
            </a:r>
            <a:r>
              <a:rPr lang="ko-KR" altLang="en-US" dirty="0"/>
              <a:t>에 영향을 미친다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가중치 </a:t>
            </a:r>
            <a:r>
              <a:rPr lang="en-US" altLang="ko-KR" dirty="0"/>
              <a:t>share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22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오차역전파 </a:t>
            </a:r>
            <a:r>
              <a:rPr lang="en-US" altLang="ko-KR" dirty="0"/>
              <a:t>BPTT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Tom </a:t>
            </a:r>
            <a:r>
              <a:rPr lang="ko-KR" altLang="en-US" dirty="0"/>
              <a:t>이 예측되길 기대함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erif KR"/>
              </a:rPr>
              <a:t>기본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RNN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erif KR"/>
              </a:rPr>
              <a:t>모델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은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erif KR"/>
              </a:rPr>
              <a:t>아쉽게도 과거의 먼 시간으로 갈수록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gradient vanishing , gradient exp    &gt;  dot, tanh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erif KR"/>
              </a:rPr>
              <a:t>할때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i="0" dirty="0">
              <a:solidFill>
                <a:srgbClr val="000000"/>
              </a:solidFill>
              <a:effectLst/>
              <a:latin typeface="Noto Serif K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i="0" dirty="0">
              <a:solidFill>
                <a:srgbClr val="000000"/>
              </a:solidFill>
              <a:effectLst/>
              <a:latin typeface="Noto Serif K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erif KR"/>
              </a:rPr>
              <a:t>해결방법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: LSTM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i="0" dirty="0">
              <a:solidFill>
                <a:srgbClr val="000000"/>
              </a:solidFill>
              <a:effectLst/>
              <a:latin typeface="Noto Serif K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HelveticaNeue"/>
              </a:rPr>
              <a:t>Affine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Neue"/>
              </a:rPr>
              <a:t>계층은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Neue"/>
              </a:rPr>
              <a:t>Hidden State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Neue"/>
              </a:rPr>
              <a:t>를 입력으로 받아 분류 개수로 출력해주는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HelveticaNeue"/>
              </a:rPr>
              <a:t>피드포워드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Neue"/>
              </a:rPr>
              <a:t> 네트워크</a:t>
            </a:r>
            <a:endParaRPr lang="en-US" altLang="ko-KR" b="1" i="0" dirty="0">
              <a:solidFill>
                <a:srgbClr val="000000"/>
              </a:solidFill>
              <a:effectLst/>
              <a:latin typeface="Noto Serif K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i="0" dirty="0">
              <a:solidFill>
                <a:srgbClr val="000000"/>
              </a:solidFill>
              <a:effectLst/>
              <a:latin typeface="Noto Serif KR"/>
            </a:endParaRPr>
          </a:p>
        </p:txBody>
      </p:sp>
    </p:spTree>
    <p:extLst>
      <p:ext uri="{BB962C8B-B14F-4D97-AF65-F5344CB8AC3E}">
        <p14:creationId xmlns:p14="http://schemas.microsoft.com/office/powerpoint/2010/main" val="306501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ustomXml" Target="../ink/ink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customXml" Target="../ink/ink3.xml"/><Relationship Id="rId4" Type="http://schemas.openxmlformats.org/officeDocument/2006/relationships/image" Target="../media/image31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38.png"/><Relationship Id="rId18" Type="http://schemas.openxmlformats.org/officeDocument/2006/relationships/image" Target="../media/image40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35.png"/><Relationship Id="rId12" Type="http://schemas.openxmlformats.org/officeDocument/2006/relationships/customXml" Target="../ink/ink9.xml"/><Relationship Id="rId17" Type="http://schemas.openxmlformats.org/officeDocument/2006/relationships/customXml" Target="../ink/ink11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customXml" Target="../ink/ink10.xml"/><Relationship Id="rId10" Type="http://schemas.openxmlformats.org/officeDocument/2006/relationships/customXml" Target="../ink/ink8.xml"/><Relationship Id="rId19" Type="http://schemas.openxmlformats.org/officeDocument/2006/relationships/customXml" Target="../ink/ink12.xml"/><Relationship Id="rId4" Type="http://schemas.openxmlformats.org/officeDocument/2006/relationships/customXml" Target="../ink/ink5.xml"/><Relationship Id="rId9" Type="http://schemas.openxmlformats.org/officeDocument/2006/relationships/image" Target="../media/image36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.png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customXml" Target="../ink/ink13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customXml" Target="../ink/ink15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cv </a:t>
            </a:r>
            <a:r>
              <a:rPr lang="ko-KR" altLang="en-US" sz="2500" b="1" dirty="0">
                <a:solidFill>
                  <a:srgbClr val="19264B"/>
                </a:solidFill>
              </a:rPr>
              <a:t>논문리뷰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3.</a:t>
            </a:r>
            <a:r>
              <a:rPr lang="ko" dirty="0">
                <a:solidFill>
                  <a:srgbClr val="19264B"/>
                </a:solidFill>
              </a:rPr>
              <a:t>0</a:t>
            </a:r>
            <a:r>
              <a:rPr lang="en-US" altLang="ko" dirty="0">
                <a:solidFill>
                  <a:srgbClr val="19264B"/>
                </a:solidFill>
              </a:rPr>
              <a:t>3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오용희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A0E53E-5DB2-5A09-FA34-F680C79678A9}"/>
              </a:ext>
            </a:extLst>
          </p:cNvPr>
          <p:cNvSpPr txBox="1"/>
          <p:nvPr/>
        </p:nvSpPr>
        <p:spPr>
          <a:xfrm>
            <a:off x="1434657" y="295340"/>
            <a:ext cx="744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03A16-CD7B-5F58-2986-1FD91FF86E30}"/>
              </a:ext>
            </a:extLst>
          </p:cNvPr>
          <p:cNvSpPr txBox="1"/>
          <p:nvPr/>
        </p:nvSpPr>
        <p:spPr>
          <a:xfrm>
            <a:off x="1434657" y="87802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29B48B-38B0-3227-AF2A-4C28C87E1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575" y="1139639"/>
            <a:ext cx="6434789" cy="17659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186A496-6415-30AA-DE16-DBDB062E77E6}"/>
              </a:ext>
            </a:extLst>
          </p:cNvPr>
          <p:cNvSpPr/>
          <p:nvPr/>
        </p:nvSpPr>
        <p:spPr>
          <a:xfrm>
            <a:off x="2395377" y="1731902"/>
            <a:ext cx="419449" cy="411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464B5E-F768-0D67-4921-981EA812C1BC}"/>
              </a:ext>
            </a:extLst>
          </p:cNvPr>
          <p:cNvSpPr txBox="1"/>
          <p:nvPr/>
        </p:nvSpPr>
        <p:spPr>
          <a:xfrm>
            <a:off x="2160484" y="2165838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old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A0C253-89CC-7BF3-1C85-E4387DA963BB}"/>
              </a:ext>
            </a:extLst>
          </p:cNvPr>
          <p:cNvSpPr/>
          <p:nvPr/>
        </p:nvSpPr>
        <p:spPr>
          <a:xfrm>
            <a:off x="3160173" y="2584504"/>
            <a:ext cx="419449" cy="411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E052F-48D1-64B1-7A7B-BE1CA6E961E7}"/>
              </a:ext>
            </a:extLst>
          </p:cNvPr>
          <p:cNvSpPr txBox="1"/>
          <p:nvPr/>
        </p:nvSpPr>
        <p:spPr>
          <a:xfrm>
            <a:off x="3042726" y="3084315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E991CA-ED49-738A-ACE2-32D47293A0E7}"/>
              </a:ext>
            </a:extLst>
          </p:cNvPr>
          <p:cNvSpPr txBox="1"/>
          <p:nvPr/>
        </p:nvSpPr>
        <p:spPr>
          <a:xfrm>
            <a:off x="3852583" y="1384618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A109E0-AE76-AF3D-4E68-91544431CE4E}"/>
              </a:ext>
            </a:extLst>
          </p:cNvPr>
          <p:cNvSpPr/>
          <p:nvPr/>
        </p:nvSpPr>
        <p:spPr>
          <a:xfrm>
            <a:off x="4248264" y="1705933"/>
            <a:ext cx="419449" cy="411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0EDD86-21AC-AD52-5616-4B732D06181A}"/>
              </a:ext>
            </a:extLst>
          </p:cNvPr>
          <p:cNvSpPr/>
          <p:nvPr/>
        </p:nvSpPr>
        <p:spPr>
          <a:xfrm>
            <a:off x="6124104" y="2584504"/>
            <a:ext cx="419449" cy="411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24DCCF-462B-FC48-267E-69988A817DB1}"/>
              </a:ext>
            </a:extLst>
          </p:cNvPr>
          <p:cNvSpPr txBox="1"/>
          <p:nvPr/>
        </p:nvSpPr>
        <p:spPr>
          <a:xfrm>
            <a:off x="6006657" y="3084315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B91C49-6606-FE05-884B-08AA3459B2EE}"/>
              </a:ext>
            </a:extLst>
          </p:cNvPr>
          <p:cNvSpPr/>
          <p:nvPr/>
        </p:nvSpPr>
        <p:spPr>
          <a:xfrm>
            <a:off x="5485961" y="2032682"/>
            <a:ext cx="419449" cy="411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DDB6C0-CD18-C9A3-2EF9-07F49E87BE4B}"/>
              </a:ext>
            </a:extLst>
          </p:cNvPr>
          <p:cNvSpPr txBox="1"/>
          <p:nvPr/>
        </p:nvSpPr>
        <p:spPr>
          <a:xfrm>
            <a:off x="5251068" y="2466618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old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AEE1ED-04B7-C8F7-05DD-8D48A0396DCD}"/>
              </a:ext>
            </a:extLst>
          </p:cNvPr>
          <p:cNvSpPr/>
          <p:nvPr/>
        </p:nvSpPr>
        <p:spPr>
          <a:xfrm>
            <a:off x="5485521" y="1511435"/>
            <a:ext cx="419449" cy="411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532EDA-8F58-9EC7-FA93-1DB187F674E6}"/>
              </a:ext>
            </a:extLst>
          </p:cNvPr>
          <p:cNvSpPr txBox="1"/>
          <p:nvPr/>
        </p:nvSpPr>
        <p:spPr>
          <a:xfrm>
            <a:off x="5286438" y="1156361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old</a:t>
            </a:r>
            <a:r>
              <a:rPr lang="ko-KR" altLang="en-US" dirty="0"/>
              <a:t> </a:t>
            </a:r>
            <a:r>
              <a:rPr lang="en-US" altLang="ko-KR" dirty="0"/>
              <a:t>cell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59AD5A-ECD1-F92D-80A7-8F0AA684E32A}"/>
              </a:ext>
            </a:extLst>
          </p:cNvPr>
          <p:cNvSpPr/>
          <p:nvPr/>
        </p:nvSpPr>
        <p:spPr>
          <a:xfrm>
            <a:off x="7239700" y="1541193"/>
            <a:ext cx="419449" cy="411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72BE7-6983-1759-6551-F2C9BB5E8CBB}"/>
              </a:ext>
            </a:extLst>
          </p:cNvPr>
          <p:cNvSpPr txBox="1"/>
          <p:nvPr/>
        </p:nvSpPr>
        <p:spPr>
          <a:xfrm>
            <a:off x="7122253" y="1156361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cell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599730-591B-E9A0-DE7E-15D98AC692C3}"/>
              </a:ext>
            </a:extLst>
          </p:cNvPr>
          <p:cNvSpPr/>
          <p:nvPr/>
        </p:nvSpPr>
        <p:spPr>
          <a:xfrm>
            <a:off x="7239700" y="2055558"/>
            <a:ext cx="419449" cy="411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525C83-B6E6-F3E8-A6E2-F3980FD27EBD}"/>
              </a:ext>
            </a:extLst>
          </p:cNvPr>
          <p:cNvSpPr txBox="1"/>
          <p:nvPr/>
        </p:nvSpPr>
        <p:spPr>
          <a:xfrm>
            <a:off x="7122252" y="2533295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B75480-29CC-B5A2-DDBC-2454DBA84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4511" y="3700337"/>
            <a:ext cx="2221343" cy="3885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5390A6-E4B6-8DF6-1591-F3C752F27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095" y="3990808"/>
            <a:ext cx="1457528" cy="485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0A2A73-9A44-0031-0E05-070DD73281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5521" y="3698080"/>
            <a:ext cx="1219370" cy="3810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900683-BF17-A012-11EE-203BC0B696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5487" y="3726954"/>
            <a:ext cx="469922" cy="22861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54B98D7-0B3E-932E-469F-00F08C2C2E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4189" y="3723092"/>
            <a:ext cx="181000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4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A0E53E-5DB2-5A09-FA34-F680C79678A9}"/>
              </a:ext>
            </a:extLst>
          </p:cNvPr>
          <p:cNvSpPr txBox="1"/>
          <p:nvPr/>
        </p:nvSpPr>
        <p:spPr>
          <a:xfrm>
            <a:off x="1434657" y="295340"/>
            <a:ext cx="744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03A16-CD7B-5F58-2986-1FD91FF86E30}"/>
              </a:ext>
            </a:extLst>
          </p:cNvPr>
          <p:cNvSpPr txBox="1"/>
          <p:nvPr/>
        </p:nvSpPr>
        <p:spPr>
          <a:xfrm>
            <a:off x="1434657" y="87802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937F401-1A17-AA1B-086A-C749D977A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861" y="765123"/>
            <a:ext cx="6118327" cy="385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9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A0E53E-5DB2-5A09-FA34-F680C79678A9}"/>
              </a:ext>
            </a:extLst>
          </p:cNvPr>
          <p:cNvSpPr txBox="1"/>
          <p:nvPr/>
        </p:nvSpPr>
        <p:spPr>
          <a:xfrm>
            <a:off x="1434657" y="295340"/>
            <a:ext cx="744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seq2seq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03A16-CD7B-5F58-2986-1FD91FF86E30}"/>
              </a:ext>
            </a:extLst>
          </p:cNvPr>
          <p:cNvSpPr txBox="1"/>
          <p:nvPr/>
        </p:nvSpPr>
        <p:spPr>
          <a:xfrm>
            <a:off x="1434657" y="87802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697930-F507-1632-AF12-89F2AF3C1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585" y="1055550"/>
            <a:ext cx="5182327" cy="2864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D6557F-74BD-2496-E9B5-992583319AB6}"/>
              </a:ext>
            </a:extLst>
          </p:cNvPr>
          <p:cNvSpPr txBox="1"/>
          <p:nvPr/>
        </p:nvSpPr>
        <p:spPr>
          <a:xfrm>
            <a:off x="4328858" y="236072"/>
            <a:ext cx="1181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 word</a:t>
            </a: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B95D353-3B67-3E73-E34D-11EDA77A78F3}"/>
              </a:ext>
            </a:extLst>
          </p:cNvPr>
          <p:cNvSpPr/>
          <p:nvPr/>
        </p:nvSpPr>
        <p:spPr>
          <a:xfrm rot="5400000">
            <a:off x="4806860" y="-1193490"/>
            <a:ext cx="307777" cy="41318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3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A0E53E-5DB2-5A09-FA34-F680C79678A9}"/>
              </a:ext>
            </a:extLst>
          </p:cNvPr>
          <p:cNvSpPr txBox="1"/>
          <p:nvPr/>
        </p:nvSpPr>
        <p:spPr>
          <a:xfrm>
            <a:off x="1434657" y="295340"/>
            <a:ext cx="744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seq2seq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03A16-CD7B-5F58-2986-1FD91FF86E30}"/>
              </a:ext>
            </a:extLst>
          </p:cNvPr>
          <p:cNvSpPr txBox="1"/>
          <p:nvPr/>
        </p:nvSpPr>
        <p:spPr>
          <a:xfrm>
            <a:off x="1434657" y="87802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697930-F507-1632-AF12-89F2AF3C1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170" y="878029"/>
            <a:ext cx="5182327" cy="28642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65C0E2-4908-60B7-1B82-CF48E348F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170" y="878029"/>
            <a:ext cx="5176993" cy="30899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D8B2AB-4EFD-A777-7789-9743BD36B18D}"/>
              </a:ext>
            </a:extLst>
          </p:cNvPr>
          <p:cNvSpPr/>
          <p:nvPr/>
        </p:nvSpPr>
        <p:spPr>
          <a:xfrm>
            <a:off x="4966283" y="878029"/>
            <a:ext cx="830510" cy="21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46A44-F9CE-CE75-2095-CFCB39BE790D}"/>
              </a:ext>
            </a:extLst>
          </p:cNvPr>
          <p:cNvSpPr txBox="1"/>
          <p:nvPr/>
        </p:nvSpPr>
        <p:spPr>
          <a:xfrm>
            <a:off x="3894379" y="562099"/>
            <a:ext cx="244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 sentence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7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A0E53E-5DB2-5A09-FA34-F680C79678A9}"/>
              </a:ext>
            </a:extLst>
          </p:cNvPr>
          <p:cNvSpPr txBox="1"/>
          <p:nvPr/>
        </p:nvSpPr>
        <p:spPr>
          <a:xfrm>
            <a:off x="1434657" y="295340"/>
            <a:ext cx="744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seq2seq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03A16-CD7B-5F58-2986-1FD91FF86E30}"/>
              </a:ext>
            </a:extLst>
          </p:cNvPr>
          <p:cNvSpPr txBox="1"/>
          <p:nvPr/>
        </p:nvSpPr>
        <p:spPr>
          <a:xfrm>
            <a:off x="1434657" y="87802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8E62FF-DC90-83F9-94A5-B5144B233F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20" r="705" b="11796"/>
          <a:stretch/>
        </p:blipFill>
        <p:spPr>
          <a:xfrm>
            <a:off x="2558640" y="692616"/>
            <a:ext cx="4706225" cy="18791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EF95B8-C524-3D4A-AFFC-05A0F08A4947}"/>
              </a:ext>
            </a:extLst>
          </p:cNvPr>
          <p:cNvSpPr txBox="1"/>
          <p:nvPr/>
        </p:nvSpPr>
        <p:spPr>
          <a:xfrm>
            <a:off x="2298583" y="2571750"/>
            <a:ext cx="281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 say goodbye and you say hello.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6203D-7AF8-B01E-8C18-A9A30EF02C45}"/>
              </a:ext>
            </a:extLst>
          </p:cNvPr>
          <p:cNvSpPr txBox="1"/>
          <p:nvPr/>
        </p:nvSpPr>
        <p:spPr>
          <a:xfrm>
            <a:off x="5117284" y="346917"/>
            <a:ext cx="37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나는 작별인사를 하고 너는 인사를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6A2CB2-E2C9-CF65-965D-ECA13C2DB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660" y="3032576"/>
            <a:ext cx="1089697" cy="20349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7466E53-222D-4F17-4137-DA265218F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217" y="3544536"/>
            <a:ext cx="224778" cy="14418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7860A9-DC7F-17DB-EA20-F833F55BC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3515" y="3544536"/>
            <a:ext cx="224778" cy="14418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E0A2C4-0F9E-59A4-8AFD-D2BE38D8E848}"/>
              </a:ext>
            </a:extLst>
          </p:cNvPr>
          <p:cNvSpPr txBox="1"/>
          <p:nvPr/>
        </p:nvSpPr>
        <p:spPr>
          <a:xfrm>
            <a:off x="2336156" y="3434474"/>
            <a:ext cx="281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say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B4176-E38F-975A-781B-294BEA139F64}"/>
              </a:ext>
            </a:extLst>
          </p:cNvPr>
          <p:cNvSpPr txBox="1"/>
          <p:nvPr/>
        </p:nvSpPr>
        <p:spPr>
          <a:xfrm>
            <a:off x="2059306" y="4000066"/>
            <a:ext cx="281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say goodbye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D0D795-DA1B-994C-3107-E34BE8CEE67C}"/>
              </a:ext>
            </a:extLst>
          </p:cNvPr>
          <p:cNvSpPr txBox="1"/>
          <p:nvPr/>
        </p:nvSpPr>
        <p:spPr>
          <a:xfrm>
            <a:off x="1806241" y="4678629"/>
            <a:ext cx="281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say goodbye  and you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34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A0E53E-5DB2-5A09-FA34-F680C79678A9}"/>
              </a:ext>
            </a:extLst>
          </p:cNvPr>
          <p:cNvSpPr txBox="1"/>
          <p:nvPr/>
        </p:nvSpPr>
        <p:spPr>
          <a:xfrm>
            <a:off x="1434657" y="295340"/>
            <a:ext cx="744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seq2seq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03A16-CD7B-5F58-2986-1FD91FF86E30}"/>
              </a:ext>
            </a:extLst>
          </p:cNvPr>
          <p:cNvSpPr txBox="1"/>
          <p:nvPr/>
        </p:nvSpPr>
        <p:spPr>
          <a:xfrm>
            <a:off x="1434657" y="87802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FDC89F-5A2D-803B-EB2E-F82FBF64E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130" y="1444936"/>
            <a:ext cx="7566870" cy="22536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B43BDAB-0B70-D2A0-B002-80C354304975}"/>
              </a:ext>
            </a:extLst>
          </p:cNvPr>
          <p:cNvSpPr/>
          <p:nvPr/>
        </p:nvSpPr>
        <p:spPr>
          <a:xfrm>
            <a:off x="2676088" y="1577130"/>
            <a:ext cx="2969703" cy="565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8FFC3A-9FF4-F3B7-6DE7-827D60185A59}"/>
              </a:ext>
            </a:extLst>
          </p:cNvPr>
          <p:cNvSpPr/>
          <p:nvPr/>
        </p:nvSpPr>
        <p:spPr>
          <a:xfrm>
            <a:off x="5461233" y="2142962"/>
            <a:ext cx="184558" cy="413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14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A0E53E-5DB2-5A09-FA34-F680C79678A9}"/>
              </a:ext>
            </a:extLst>
          </p:cNvPr>
          <p:cNvSpPr txBox="1"/>
          <p:nvPr/>
        </p:nvSpPr>
        <p:spPr>
          <a:xfrm>
            <a:off x="1434657" y="295340"/>
            <a:ext cx="744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03A16-CD7B-5F58-2986-1FD91FF86E30}"/>
              </a:ext>
            </a:extLst>
          </p:cNvPr>
          <p:cNvSpPr txBox="1"/>
          <p:nvPr/>
        </p:nvSpPr>
        <p:spPr>
          <a:xfrm>
            <a:off x="1434657" y="87802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FFF6A-9845-B2AB-7261-73764A8AB691}"/>
              </a:ext>
            </a:extLst>
          </p:cNvPr>
          <p:cNvSpPr txBox="1"/>
          <p:nvPr/>
        </p:nvSpPr>
        <p:spPr>
          <a:xfrm>
            <a:off x="1434657" y="878029"/>
            <a:ext cx="7440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DNNs can only be applied to problems whose inputs and targets can be sensibly encoded with vectors of fixed dimensionality.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D4953-AA36-3041-53E8-D44DA2B2E8B0}"/>
              </a:ext>
            </a:extLst>
          </p:cNvPr>
          <p:cNvSpPr txBox="1"/>
          <p:nvPr/>
        </p:nvSpPr>
        <p:spPr>
          <a:xfrm>
            <a:off x="1434657" y="1558186"/>
            <a:ext cx="75364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 idea is to use one LSTM to read the input sequence, one timestep at a time, to obtain large fixed dimensional vector representation, and then to use another LSTM to extract the output sequence from that vector (fig. 1).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85ED980-CDE0-0FB9-14CD-AAFCA6BDF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095" y="2730847"/>
            <a:ext cx="6529410" cy="210555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A5BCE7-09FD-E2C2-D661-39D5A63CC8CC}"/>
              </a:ext>
            </a:extLst>
          </p:cNvPr>
          <p:cNvSpPr/>
          <p:nvPr/>
        </p:nvSpPr>
        <p:spPr>
          <a:xfrm>
            <a:off x="2902591" y="1558186"/>
            <a:ext cx="939567" cy="295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0E53BB5-72CD-8551-1FE0-B80978932242}"/>
              </a:ext>
            </a:extLst>
          </p:cNvPr>
          <p:cNvCxnSpPr>
            <a:cxnSpLocks/>
            <a:stCxn id="14" idx="2"/>
            <a:endCxn id="20" idx="1"/>
          </p:cNvCxnSpPr>
          <p:nvPr/>
        </p:nvCxnSpPr>
        <p:spPr>
          <a:xfrm rot="5400000">
            <a:off x="2111594" y="2035708"/>
            <a:ext cx="1442522" cy="1079040"/>
          </a:xfrm>
          <a:prstGeom prst="bentConnector4">
            <a:avLst>
              <a:gd name="adj1" fmla="val 40682"/>
              <a:gd name="adj2" fmla="val 1211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8796AA-3663-507B-39CD-1292D4CC9EBF}"/>
              </a:ext>
            </a:extLst>
          </p:cNvPr>
          <p:cNvSpPr/>
          <p:nvPr/>
        </p:nvSpPr>
        <p:spPr>
          <a:xfrm>
            <a:off x="6335086" y="1821579"/>
            <a:ext cx="1223395" cy="2957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A4FE082-B7DF-3E62-1EC6-E45C55B97341}"/>
              </a:ext>
            </a:extLst>
          </p:cNvPr>
          <p:cNvCxnSpPr>
            <a:cxnSpLocks/>
            <a:stCxn id="17" idx="2"/>
            <a:endCxn id="22" idx="3"/>
          </p:cNvCxnSpPr>
          <p:nvPr/>
        </p:nvCxnSpPr>
        <p:spPr>
          <a:xfrm rot="16200000" flipH="1">
            <a:off x="6779853" y="2284290"/>
            <a:ext cx="1229361" cy="895499"/>
          </a:xfrm>
          <a:prstGeom prst="bentConnector4">
            <a:avLst>
              <a:gd name="adj1" fmla="val 37023"/>
              <a:gd name="adj2" fmla="val 125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8EA720-4103-5044-9056-0B82AE67B9A3}"/>
              </a:ext>
            </a:extLst>
          </p:cNvPr>
          <p:cNvSpPr/>
          <p:nvPr/>
        </p:nvSpPr>
        <p:spPr>
          <a:xfrm>
            <a:off x="2293335" y="3027657"/>
            <a:ext cx="2639392" cy="537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E9B6C8-DEC6-4090-6D80-CE10406DA064}"/>
              </a:ext>
            </a:extLst>
          </p:cNvPr>
          <p:cNvSpPr/>
          <p:nvPr/>
        </p:nvSpPr>
        <p:spPr>
          <a:xfrm>
            <a:off x="5202891" y="3027657"/>
            <a:ext cx="2639392" cy="6381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442C581C-89BC-70BF-3937-047305840249}"/>
                  </a:ext>
                </a:extLst>
              </p14:cNvPr>
              <p14:cNvContentPartPr/>
              <p14:nvPr/>
            </p14:nvContentPartPr>
            <p14:xfrm>
              <a:off x="2726316" y="1241085"/>
              <a:ext cx="1527480" cy="428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442C581C-89BC-70BF-3937-0473058402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2316" y="1133445"/>
                <a:ext cx="16351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7D1F4F98-16E8-9AED-3D8E-D4E5D94349B3}"/>
                  </a:ext>
                </a:extLst>
              </p14:cNvPr>
              <p14:cNvContentPartPr/>
              <p14:nvPr/>
            </p14:nvContentPartPr>
            <p14:xfrm>
              <a:off x="1987596" y="1904205"/>
              <a:ext cx="1319040" cy="5580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7D1F4F98-16E8-9AED-3D8E-D4E5D94349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33956" y="1796205"/>
                <a:ext cx="1426680" cy="2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691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A0E53E-5DB2-5A09-FA34-F680C79678A9}"/>
              </a:ext>
            </a:extLst>
          </p:cNvPr>
          <p:cNvSpPr txBox="1"/>
          <p:nvPr/>
        </p:nvSpPr>
        <p:spPr>
          <a:xfrm>
            <a:off x="1434657" y="295340"/>
            <a:ext cx="744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Related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03A16-CD7B-5F58-2986-1FD91FF86E30}"/>
              </a:ext>
            </a:extLst>
          </p:cNvPr>
          <p:cNvSpPr txBox="1"/>
          <p:nvPr/>
        </p:nvSpPr>
        <p:spPr>
          <a:xfrm>
            <a:off x="1434657" y="87802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2C535A-773A-B2E1-BD45-1BE1FBC15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347" y="730741"/>
            <a:ext cx="1714739" cy="16575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7D8B50-FEEC-6BBA-A230-95C133011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651" y="486748"/>
            <a:ext cx="1856506" cy="1829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FC4399-16CC-697F-C8C3-395C88F7377E}"/>
              </a:ext>
            </a:extLst>
          </p:cNvPr>
          <p:cNvSpPr txBox="1"/>
          <p:nvPr/>
        </p:nvSpPr>
        <p:spPr>
          <a:xfrm>
            <a:off x="1434657" y="2420193"/>
            <a:ext cx="3155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Recurrent Continuous Translation Models, </a:t>
            </a:r>
            <a:r>
              <a:rPr lang="en-US" altLang="ko-KR" sz="1000" dirty="0" err="1"/>
              <a:t>Nal</a:t>
            </a:r>
            <a:r>
              <a:rPr lang="en-US" altLang="ko-KR" sz="1000" dirty="0"/>
              <a:t>, 2013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639DAE-295A-86EE-0DA0-6B71A6C4072E}"/>
              </a:ext>
            </a:extLst>
          </p:cNvPr>
          <p:cNvSpPr txBox="1"/>
          <p:nvPr/>
        </p:nvSpPr>
        <p:spPr>
          <a:xfrm>
            <a:off x="5073544" y="2388322"/>
            <a:ext cx="424026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Learning Phrase Representations using RNN Encoder–Decoder for Statistical Machine Translation, </a:t>
            </a:r>
            <a:r>
              <a:rPr lang="en-US" altLang="ko-KR" sz="1100" dirty="0"/>
              <a:t>Cho, 2014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69350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A0E53E-5DB2-5A09-FA34-F680C79678A9}"/>
              </a:ext>
            </a:extLst>
          </p:cNvPr>
          <p:cNvSpPr txBox="1"/>
          <p:nvPr/>
        </p:nvSpPr>
        <p:spPr>
          <a:xfrm>
            <a:off x="1434657" y="295340"/>
            <a:ext cx="744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03A16-CD7B-5F58-2986-1FD91FF86E30}"/>
              </a:ext>
            </a:extLst>
          </p:cNvPr>
          <p:cNvSpPr txBox="1"/>
          <p:nvPr/>
        </p:nvSpPr>
        <p:spPr>
          <a:xfrm>
            <a:off x="1434657" y="86125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085D35-00E7-EEDA-0D8B-5E0B78351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523" y="2221318"/>
            <a:ext cx="3562847" cy="800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EA58F4-14E9-7E4F-B89D-C6FFC85DC99D}"/>
              </a:ext>
            </a:extLst>
          </p:cNvPr>
          <p:cNvSpPr txBox="1"/>
          <p:nvPr/>
        </p:nvSpPr>
        <p:spPr>
          <a:xfrm>
            <a:off x="1524521" y="916744"/>
            <a:ext cx="72606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 Recurrent Neural Network (RNN) [31, 28] is a natural generalization of feedforward neural networks to sequences.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0A523-67F7-BF1F-A1DC-7AD103039355}"/>
              </a:ext>
            </a:extLst>
          </p:cNvPr>
          <p:cNvSpPr txBox="1"/>
          <p:nvPr/>
        </p:nvSpPr>
        <p:spPr>
          <a:xfrm>
            <a:off x="1524521" y="1384471"/>
            <a:ext cx="753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However, it is not clear how to apply an RNN to problems whose input and the output sequences have different lengths with complicated and non-monotonic relationships.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F184E99-6240-AE9B-C43C-CC00341C2071}"/>
                  </a:ext>
                </a:extLst>
              </p14:cNvPr>
              <p14:cNvContentPartPr/>
              <p14:nvPr/>
            </p14:nvContentPartPr>
            <p14:xfrm>
              <a:off x="6719436" y="1543125"/>
              <a:ext cx="1593360" cy="9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F184E99-6240-AE9B-C43C-CC00341C20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65436" y="1435485"/>
                <a:ext cx="17010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4ED0070-644F-54DF-FE75-F98C236FE9F4}"/>
                  </a:ext>
                </a:extLst>
              </p14:cNvPr>
              <p14:cNvContentPartPr/>
              <p14:nvPr/>
            </p14:nvContentPartPr>
            <p14:xfrm>
              <a:off x="1576836" y="1778205"/>
              <a:ext cx="2583360" cy="342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4ED0070-644F-54DF-FE75-F98C236FE9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2836" y="1670205"/>
                <a:ext cx="2691000" cy="24984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FA085845-254E-7A5B-610A-ADC2E06EDB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9099" y="3235810"/>
            <a:ext cx="4050337" cy="17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55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A0E53E-5DB2-5A09-FA34-F680C79678A9}"/>
              </a:ext>
            </a:extLst>
          </p:cNvPr>
          <p:cNvSpPr txBox="1"/>
          <p:nvPr/>
        </p:nvSpPr>
        <p:spPr>
          <a:xfrm>
            <a:off x="1434657" y="295340"/>
            <a:ext cx="744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03A16-CD7B-5F58-2986-1FD91FF86E30}"/>
              </a:ext>
            </a:extLst>
          </p:cNvPr>
          <p:cNvSpPr txBox="1"/>
          <p:nvPr/>
        </p:nvSpPr>
        <p:spPr>
          <a:xfrm>
            <a:off x="1434657" y="86125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0FDAAA-5E05-C2A1-1132-B0D21566BDD8}"/>
              </a:ext>
            </a:extLst>
          </p:cNvPr>
          <p:cNvSpPr txBox="1"/>
          <p:nvPr/>
        </p:nvSpPr>
        <p:spPr>
          <a:xfrm>
            <a:off x="1583244" y="903941"/>
            <a:ext cx="67760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 simplest strategy for general sequence learning is to map the input sequence to a fixed-sized vector using one RNN, and then to map the vector to the target sequence with another RNN.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E047705-D61B-5819-CCC0-01C2762D1B57}"/>
                  </a:ext>
                </a:extLst>
              </p14:cNvPr>
              <p14:cNvContentPartPr/>
              <p14:nvPr/>
            </p14:nvContentPartPr>
            <p14:xfrm>
              <a:off x="6576516" y="1065045"/>
              <a:ext cx="1660320" cy="2592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E047705-D61B-5819-CCC0-01C2762D1B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2876" y="957405"/>
                <a:ext cx="17679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4A75F99-0F2E-59B2-BA0B-831F1632AFE4}"/>
                  </a:ext>
                </a:extLst>
              </p14:cNvPr>
              <p14:cNvContentPartPr/>
              <p14:nvPr/>
            </p14:nvContentPartPr>
            <p14:xfrm>
              <a:off x="1685916" y="1241085"/>
              <a:ext cx="1493280" cy="676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4A75F99-0F2E-59B2-BA0B-831F1632AF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1916" y="1133445"/>
                <a:ext cx="16009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625B0BF-91E8-1C37-3391-7467B703715A}"/>
                  </a:ext>
                </a:extLst>
              </p14:cNvPr>
              <p14:cNvContentPartPr/>
              <p14:nvPr/>
            </p14:nvContentPartPr>
            <p14:xfrm>
              <a:off x="6198876" y="1065045"/>
              <a:ext cx="385560" cy="4320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625B0BF-91E8-1C37-3391-7467B70371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45236" y="957405"/>
                <a:ext cx="4932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D9290AD-7A57-4272-9079-9E51DC0DC46C}"/>
                  </a:ext>
                </a:extLst>
              </p14:cNvPr>
              <p14:cNvContentPartPr/>
              <p14:nvPr/>
            </p14:nvContentPartPr>
            <p14:xfrm>
              <a:off x="5477796" y="1300125"/>
              <a:ext cx="2121840" cy="4284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D9290AD-7A57-4272-9079-9E51DC0DC4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3796" y="1192125"/>
                <a:ext cx="22294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EF2A4EA-2760-45A9-85E4-5E65215374E2}"/>
                  </a:ext>
                </a:extLst>
              </p14:cNvPr>
              <p14:cNvContentPartPr/>
              <p14:nvPr/>
            </p14:nvContentPartPr>
            <p14:xfrm>
              <a:off x="1685916" y="1492725"/>
              <a:ext cx="678960" cy="1728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EF2A4EA-2760-45A9-85E4-5E65215374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31916" y="1385085"/>
                <a:ext cx="786600" cy="23292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CA8C1FDE-C917-2776-560E-AF71B76E4B5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1720" r="705" b="11796"/>
          <a:stretch/>
        </p:blipFill>
        <p:spPr>
          <a:xfrm>
            <a:off x="3062550" y="1593631"/>
            <a:ext cx="3817416" cy="15242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1CF220-8194-E6D9-9A66-7A56469E360E}"/>
              </a:ext>
            </a:extLst>
          </p:cNvPr>
          <p:cNvSpPr txBox="1"/>
          <p:nvPr/>
        </p:nvSpPr>
        <p:spPr>
          <a:xfrm>
            <a:off x="1458045" y="2957703"/>
            <a:ext cx="709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 Long Short-Term Memory (LSTM) [16] is known to learn problems with long range temporal dependencies, so an LSTM may succeed in this setting.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988C3325-F5A8-82CE-164A-F3678D84D0F9}"/>
                  </a:ext>
                </a:extLst>
              </p14:cNvPr>
              <p14:cNvContentPartPr/>
              <p14:nvPr/>
            </p14:nvContentPartPr>
            <p14:xfrm>
              <a:off x="7423956" y="3103365"/>
              <a:ext cx="911880" cy="4284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988C3325-F5A8-82CE-164A-F3678D84D0F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69956" y="2995725"/>
                <a:ext cx="10195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E511173B-45A6-9442-ABA6-036176523040}"/>
                  </a:ext>
                </a:extLst>
              </p14:cNvPr>
              <p14:cNvContentPartPr/>
              <p14:nvPr/>
            </p14:nvContentPartPr>
            <p14:xfrm>
              <a:off x="1459116" y="3338445"/>
              <a:ext cx="1878840" cy="2700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E511173B-45A6-9442-ABA6-03617652304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05476" y="3230805"/>
                <a:ext cx="19864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DD048F89-8205-151E-4F5C-4A4ECD4259B2}"/>
                  </a:ext>
                </a:extLst>
              </p14:cNvPr>
              <p14:cNvContentPartPr/>
              <p14:nvPr/>
            </p14:nvContentPartPr>
            <p14:xfrm>
              <a:off x="4043196" y="3153765"/>
              <a:ext cx="368280" cy="36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DD048F89-8205-151E-4F5C-4A4ECD4259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89556" y="3046125"/>
                <a:ext cx="47592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그림 23">
            <a:extLst>
              <a:ext uri="{FF2B5EF4-FFF2-40B4-BE49-F238E27FC236}">
                <a16:creationId xmlns:a16="http://schemas.microsoft.com/office/drawing/2014/main" id="{545CB4A5-44DE-FFFF-706F-7423F75193D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56512" y="3579038"/>
            <a:ext cx="2230975" cy="1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1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403700" y="2005862"/>
            <a:ext cx="22821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 err="1"/>
              <a:t>국명준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</a:t>
            </a:r>
            <a:r>
              <a:rPr lang="en-US" altLang="ko" dirty="0"/>
              <a:t> </a:t>
            </a:r>
            <a:r>
              <a:rPr lang="ko-KR" altLang="en-US" dirty="0" err="1"/>
              <a:t>박도영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</a:t>
            </a:r>
            <a:r>
              <a:rPr lang="en-US" altLang="ko" dirty="0"/>
              <a:t> </a:t>
            </a:r>
            <a:r>
              <a:rPr lang="ko-KR" altLang="en-US" dirty="0" err="1"/>
              <a:t>설지환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ko" altLang="ko-KR" dirty="0"/>
              <a:t>스터디원 </a:t>
            </a:r>
            <a:r>
              <a:rPr lang="en-US" altLang="ko" dirty="0"/>
              <a:t>4</a:t>
            </a:r>
            <a:r>
              <a:rPr lang="ko" altLang="ko-KR" dirty="0"/>
              <a:t> :</a:t>
            </a:r>
            <a:r>
              <a:rPr lang="en-US" altLang="ko" dirty="0"/>
              <a:t> </a:t>
            </a:r>
            <a:r>
              <a:rPr lang="ko-KR" altLang="en-US" dirty="0" err="1"/>
              <a:t>오용희</a:t>
            </a:r>
            <a:endParaRPr lang="en-US" altLang="ko-KR" dirty="0"/>
          </a:p>
        </p:txBody>
      </p:sp>
      <p:pic>
        <p:nvPicPr>
          <p:cNvPr id="3" name="그림 2" descr="실내, 사람, 그룹이(가) 표시된 사진&#10;&#10;자동 생성된 설명">
            <a:extLst>
              <a:ext uri="{FF2B5EF4-FFF2-40B4-BE49-F238E27FC236}">
                <a16:creationId xmlns:a16="http://schemas.microsoft.com/office/drawing/2014/main" id="{E6249B80-DCDD-8E08-6FD5-6ABBEAE57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726" y="1182800"/>
            <a:ext cx="2972762" cy="344451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A0E53E-5DB2-5A09-FA34-F680C79678A9}"/>
              </a:ext>
            </a:extLst>
          </p:cNvPr>
          <p:cNvSpPr txBox="1"/>
          <p:nvPr/>
        </p:nvSpPr>
        <p:spPr>
          <a:xfrm>
            <a:off x="1434657" y="295340"/>
            <a:ext cx="744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Experiments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82EE0D-56EF-637F-CB61-FDF51CD6D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101" y="803018"/>
            <a:ext cx="2848373" cy="838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610DF4-B3D5-78E7-F7B2-EF3712C273B5}"/>
              </a:ext>
            </a:extLst>
          </p:cNvPr>
          <p:cNvSpPr txBox="1"/>
          <p:nvPr/>
        </p:nvSpPr>
        <p:spPr>
          <a:xfrm>
            <a:off x="1661020" y="914400"/>
            <a:ext cx="1585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2A3EB-F882-3B76-0AD0-268BD2257BAD}"/>
              </a:ext>
            </a:extLst>
          </p:cNvPr>
          <p:cNvSpPr txBox="1"/>
          <p:nvPr/>
        </p:nvSpPr>
        <p:spPr>
          <a:xfrm>
            <a:off x="3540154" y="1487446"/>
            <a:ext cx="1692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set</a:t>
            </a:r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C9F7053-3B67-5D4C-A4B1-040A6B1F800A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3540154" y="1041515"/>
            <a:ext cx="870202" cy="599819"/>
          </a:xfrm>
          <a:prstGeom prst="bentConnector3">
            <a:avLst>
              <a:gd name="adj1" fmla="val 126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573E3F-0D62-1CC3-162C-D3DFBC660E65}"/>
              </a:ext>
            </a:extLst>
          </p:cNvPr>
          <p:cNvSpPr txBox="1"/>
          <p:nvPr/>
        </p:nvSpPr>
        <p:spPr>
          <a:xfrm>
            <a:off x="4865303" y="1533459"/>
            <a:ext cx="1692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Translation result </a:t>
            </a:r>
            <a:endParaRPr lang="ko-KR" altLang="en-US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E3CF2F3-F23D-C014-11E0-65BFF782C5A9}"/>
              </a:ext>
            </a:extLst>
          </p:cNvPr>
          <p:cNvCxnSpPr>
            <a:cxnSpLocks/>
            <a:endCxn id="25" idx="3"/>
          </p:cNvCxnSpPr>
          <p:nvPr/>
        </p:nvCxnSpPr>
        <p:spPr>
          <a:xfrm rot="16200000" flipH="1">
            <a:off x="6202979" y="1332195"/>
            <a:ext cx="427139" cy="283166"/>
          </a:xfrm>
          <a:prstGeom prst="bentConnector4">
            <a:avLst>
              <a:gd name="adj1" fmla="val 31986"/>
              <a:gd name="adj2" fmla="val 180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7B7BA4EA-01D5-D6AB-8E41-DDDD07A63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937" y="2361227"/>
            <a:ext cx="2704855" cy="7965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081B5A3-558A-C6CC-6F75-4D48983B1143}"/>
              </a:ext>
            </a:extLst>
          </p:cNvPr>
          <p:cNvSpPr txBox="1"/>
          <p:nvPr/>
        </p:nvSpPr>
        <p:spPr>
          <a:xfrm>
            <a:off x="6868640" y="360650"/>
            <a:ext cx="1692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sentence</a:t>
            </a:r>
            <a:endParaRPr lang="ko-KR" altLang="en-US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8979314-C060-DB57-0296-352373AD0A19}"/>
              </a:ext>
            </a:extLst>
          </p:cNvPr>
          <p:cNvCxnSpPr>
            <a:cxnSpLocks/>
          </p:cNvCxnSpPr>
          <p:nvPr/>
        </p:nvCxnSpPr>
        <p:spPr>
          <a:xfrm flipV="1">
            <a:off x="6680743" y="705934"/>
            <a:ext cx="1087227" cy="3623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BC0A67-AE02-4B0E-D08A-87205C829F35}"/>
              </a:ext>
            </a:extLst>
          </p:cNvPr>
          <p:cNvSpPr txBox="1"/>
          <p:nvPr/>
        </p:nvSpPr>
        <p:spPr>
          <a:xfrm>
            <a:off x="1795329" y="2571750"/>
            <a:ext cx="1585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inference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332C07-BA2C-EF29-D3DC-4E4411CA394B}"/>
              </a:ext>
            </a:extLst>
          </p:cNvPr>
          <p:cNvSpPr txBox="1"/>
          <p:nvPr/>
        </p:nvSpPr>
        <p:spPr>
          <a:xfrm>
            <a:off x="3309736" y="2870460"/>
            <a:ext cx="1692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Inference result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D5FF31D-3E24-4F28-8B62-4875E26C61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904" y="2879527"/>
            <a:ext cx="1855646" cy="207516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73450BF-5925-3687-D22D-74770A4982CD}"/>
              </a:ext>
            </a:extLst>
          </p:cNvPr>
          <p:cNvSpPr txBox="1"/>
          <p:nvPr/>
        </p:nvSpPr>
        <p:spPr>
          <a:xfrm>
            <a:off x="6248050" y="4782850"/>
            <a:ext cx="1451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Beam size = 3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C46D07-436B-84BA-F6F3-95A2EE55E18A}"/>
              </a:ext>
            </a:extLst>
          </p:cNvPr>
          <p:cNvSpPr txBox="1"/>
          <p:nvPr/>
        </p:nvSpPr>
        <p:spPr>
          <a:xfrm>
            <a:off x="7514993" y="2565464"/>
            <a:ext cx="1268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Beam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Serach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858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A0E53E-5DB2-5A09-FA34-F680C79678A9}"/>
              </a:ext>
            </a:extLst>
          </p:cNvPr>
          <p:cNvSpPr txBox="1"/>
          <p:nvPr/>
        </p:nvSpPr>
        <p:spPr>
          <a:xfrm>
            <a:off x="1434657" y="295340"/>
            <a:ext cx="744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Experiments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37167-5019-BC06-228E-18BFB76625DB}"/>
              </a:ext>
            </a:extLst>
          </p:cNvPr>
          <p:cNvSpPr txBox="1"/>
          <p:nvPr/>
        </p:nvSpPr>
        <p:spPr>
          <a:xfrm>
            <a:off x="1757495" y="3292868"/>
            <a:ext cx="65056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While we do not have a complete explanation to this phenomenon, we believe that it is caused by the introduction of many short term dependencies to the dataset.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86BE0A-F3D3-5C09-86FE-70C58E085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98" y="1022456"/>
            <a:ext cx="4484790" cy="17721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BDB84DC-EC40-6DE0-4244-AB6379ECAAD6}"/>
                  </a:ext>
                </a:extLst>
              </p14:cNvPr>
              <p14:cNvContentPartPr/>
              <p14:nvPr/>
            </p14:nvContentPartPr>
            <p14:xfrm>
              <a:off x="4823316" y="3656325"/>
              <a:ext cx="2382120" cy="1908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BDB84DC-EC40-6DE0-4244-AB6379ECAA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69316" y="3548325"/>
                <a:ext cx="2489760" cy="2347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3549210-6E74-D312-6B02-54945CD59BDC}"/>
              </a:ext>
            </a:extLst>
          </p:cNvPr>
          <p:cNvSpPr txBox="1"/>
          <p:nvPr/>
        </p:nvSpPr>
        <p:spPr>
          <a:xfrm>
            <a:off x="1757483" y="4031532"/>
            <a:ext cx="65056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Thus, backpropagation has an easier time “establishing communication” between the source sentence and the target sentence, which in turn results in substantially improved overall performance.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27697C3-2508-170B-7FC2-5714A3EA47D1}"/>
                  </a:ext>
                </a:extLst>
              </p14:cNvPr>
              <p14:cNvContentPartPr/>
              <p14:nvPr/>
            </p14:nvContentPartPr>
            <p14:xfrm>
              <a:off x="4336956" y="4219365"/>
              <a:ext cx="3140640" cy="1728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27697C3-2508-170B-7FC2-5714A3EA47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82956" y="4111365"/>
                <a:ext cx="3248280" cy="2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008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A0E53E-5DB2-5A09-FA34-F680C79678A9}"/>
              </a:ext>
            </a:extLst>
          </p:cNvPr>
          <p:cNvSpPr txBox="1"/>
          <p:nvPr/>
        </p:nvSpPr>
        <p:spPr>
          <a:xfrm>
            <a:off x="1434657" y="295340"/>
            <a:ext cx="744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Conclusion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EB92CD-4C87-57B6-5E60-EE7A14147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236" y="1055550"/>
            <a:ext cx="5620534" cy="2086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2D55A2-F8CE-C931-F028-A6F2D1521737}"/>
              </a:ext>
            </a:extLst>
          </p:cNvPr>
          <p:cNvSpPr txBox="1"/>
          <p:nvPr/>
        </p:nvSpPr>
        <p:spPr>
          <a:xfrm>
            <a:off x="1640046" y="3141816"/>
            <a:ext cx="7168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We were surprised by the extent of the improvement obtained by reversing the words in the source sentences.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3545BCA3-A338-09DD-C5A5-955D819F5E06}"/>
                  </a:ext>
                </a:extLst>
              </p14:cNvPr>
              <p14:cNvContentPartPr/>
              <p14:nvPr/>
            </p14:nvContentPartPr>
            <p14:xfrm>
              <a:off x="6912036" y="3313245"/>
              <a:ext cx="1444320" cy="86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3545BCA3-A338-09DD-C5A5-955D819F5E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8396" y="3205605"/>
                <a:ext cx="1551960" cy="2242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21B2853-E583-79C7-0DD9-015995CF99CD}"/>
              </a:ext>
            </a:extLst>
          </p:cNvPr>
          <p:cNvSpPr txBox="1"/>
          <p:nvPr/>
        </p:nvSpPr>
        <p:spPr>
          <a:xfrm>
            <a:off x="1564547" y="3920302"/>
            <a:ext cx="7168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We were also surprised by the ability of the LSTM to correctly translate very long sentences.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8559C90-5FB2-F262-E96C-E1FCB40F1045}"/>
                  </a:ext>
                </a:extLst>
              </p14:cNvPr>
              <p14:cNvContentPartPr/>
              <p14:nvPr/>
            </p14:nvContentPartPr>
            <p14:xfrm>
              <a:off x="5091876" y="4068525"/>
              <a:ext cx="443880" cy="4392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8559C90-5FB2-F262-E96C-E1FCB40F10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7876" y="3960525"/>
                <a:ext cx="551520" cy="2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28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2356966A-9A1E-1E0A-1488-5886E6F56F50}"/>
              </a:ext>
            </a:extLst>
          </p:cNvPr>
          <p:cNvSpPr txBox="1"/>
          <p:nvPr/>
        </p:nvSpPr>
        <p:spPr>
          <a:xfrm>
            <a:off x="1532557" y="1181286"/>
            <a:ext cx="49794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rgbClr val="19264B"/>
                </a:solidFill>
              </a:rPr>
              <a:t>스터디 형식</a:t>
            </a:r>
            <a:endParaRPr lang="en-US" altLang="ko-KR" sz="1600" dirty="0">
              <a:solidFill>
                <a:srgbClr val="19264B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19264B"/>
              </a:solidFill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rgbClr val="19264B"/>
                </a:solidFill>
              </a:rPr>
              <a:t>스터디 내용 </a:t>
            </a:r>
            <a:endParaRPr sz="1600" dirty="0">
              <a:solidFill>
                <a:srgbClr val="19264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532799" y="29258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rgbClr val="19264B"/>
                </a:solidFill>
              </a:rPr>
              <a:t>스터디 형식</a:t>
            </a:r>
            <a:endParaRPr lang="en-US" altLang="ko-KR" sz="2000" dirty="0">
              <a:solidFill>
                <a:srgbClr val="19264B"/>
              </a:solidFill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BC51F793-10CE-C8A8-4BDC-F2A474E56120}"/>
              </a:ext>
            </a:extLst>
          </p:cNvPr>
          <p:cNvSpPr txBox="1"/>
          <p:nvPr/>
        </p:nvSpPr>
        <p:spPr>
          <a:xfrm>
            <a:off x="1532799" y="767714"/>
            <a:ext cx="4979400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19264B"/>
                </a:solidFill>
              </a:rPr>
              <a:t>- </a:t>
            </a:r>
            <a:r>
              <a:rPr lang="ko-KR" altLang="en-US" sz="2000" dirty="0">
                <a:solidFill>
                  <a:srgbClr val="19264B"/>
                </a:solidFill>
              </a:rPr>
              <a:t>시간 </a:t>
            </a:r>
            <a:r>
              <a:rPr lang="en-US" altLang="ko-KR" sz="2000" dirty="0">
                <a:solidFill>
                  <a:srgbClr val="19264B"/>
                </a:solidFill>
              </a:rPr>
              <a:t>: </a:t>
            </a:r>
            <a:r>
              <a:rPr lang="ko-KR" altLang="en-US" sz="2000" dirty="0">
                <a:solidFill>
                  <a:srgbClr val="19264B"/>
                </a:solidFill>
              </a:rPr>
              <a:t>월요일 오전 </a:t>
            </a:r>
            <a:r>
              <a:rPr lang="en-US" altLang="ko-KR" sz="2000" dirty="0">
                <a:solidFill>
                  <a:srgbClr val="19264B"/>
                </a:solidFill>
              </a:rPr>
              <a:t>11</a:t>
            </a:r>
            <a:r>
              <a:rPr lang="ko-KR" altLang="en-US" sz="2000" dirty="0">
                <a:solidFill>
                  <a:srgbClr val="19264B"/>
                </a:solidFill>
              </a:rPr>
              <a:t>시</a:t>
            </a:r>
            <a:endParaRPr lang="en-US" altLang="ko-KR" sz="2000" dirty="0">
              <a:solidFill>
                <a:srgbClr val="19264B"/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000" dirty="0">
              <a:solidFill>
                <a:srgbClr val="19264B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19264B"/>
                </a:solidFill>
              </a:rPr>
              <a:t>- </a:t>
            </a:r>
            <a:r>
              <a:rPr lang="ko-KR" altLang="en-US" sz="2000" dirty="0">
                <a:solidFill>
                  <a:srgbClr val="19264B"/>
                </a:solidFill>
              </a:rPr>
              <a:t>진행 </a:t>
            </a:r>
            <a:r>
              <a:rPr lang="en-US" altLang="ko-KR" sz="2000" dirty="0">
                <a:solidFill>
                  <a:srgbClr val="19264B"/>
                </a:solidFill>
              </a:rPr>
              <a:t>: CV</a:t>
            </a:r>
            <a:r>
              <a:rPr lang="ko-KR" altLang="en-US" sz="2000" dirty="0">
                <a:solidFill>
                  <a:srgbClr val="19264B"/>
                </a:solidFill>
              </a:rPr>
              <a:t> 논문 소개</a:t>
            </a:r>
            <a:endParaRPr lang="en-US" altLang="ko-KR" sz="2000" dirty="0">
              <a:solidFill>
                <a:srgbClr val="19264B"/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000" dirty="0">
              <a:solidFill>
                <a:srgbClr val="19264B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19264B"/>
                </a:solidFill>
              </a:rPr>
              <a:t>-  </a:t>
            </a:r>
            <a:r>
              <a:rPr lang="ko-KR" altLang="en-US" sz="2000" dirty="0">
                <a:solidFill>
                  <a:srgbClr val="19264B"/>
                </a:solidFill>
              </a:rPr>
              <a:t>관심 분야 </a:t>
            </a:r>
            <a:r>
              <a:rPr lang="en-US" altLang="ko-KR" sz="2000" dirty="0">
                <a:solidFill>
                  <a:srgbClr val="19264B"/>
                </a:solidFill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</a:rPr>
              <a:t>목표 </a:t>
            </a:r>
            <a:endParaRPr lang="en-US" altLang="ko-KR" sz="2000" dirty="0">
              <a:solidFill>
                <a:srgbClr val="19264B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4022F2E-6DE1-23E8-C8B4-C9F38B99B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20797"/>
              </p:ext>
            </p:extLst>
          </p:nvPr>
        </p:nvGraphicFramePr>
        <p:xfrm>
          <a:off x="1852612" y="2722065"/>
          <a:ext cx="6848476" cy="149447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26294">
                  <a:extLst>
                    <a:ext uri="{9D8B030D-6E8A-4147-A177-3AD203B41FA5}">
                      <a16:colId xmlns:a16="http://schemas.microsoft.com/office/drawing/2014/main" val="245899178"/>
                    </a:ext>
                  </a:extLst>
                </a:gridCol>
                <a:gridCol w="6022182">
                  <a:extLst>
                    <a:ext uri="{9D8B030D-6E8A-4147-A177-3AD203B41FA5}">
                      <a16:colId xmlns:a16="http://schemas.microsoft.com/office/drawing/2014/main" val="2690246923"/>
                    </a:ext>
                  </a:extLst>
                </a:gridCol>
              </a:tblGrid>
              <a:tr h="3736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국명준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memory-efficient training</a:t>
                      </a:r>
                      <a:r>
                        <a:rPr lang="ko-KR" altLang="en-US" dirty="0"/>
                        <a:t>을 위한 방법론 </a:t>
                      </a:r>
                      <a:r>
                        <a:rPr lang="en-US" altLang="ko-KR" dirty="0"/>
                        <a:t>(BERT, MLP-Mixer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837134"/>
                  </a:ext>
                </a:extLst>
              </a:tr>
              <a:tr h="3736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박도영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 detection, segmentation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124814"/>
                  </a:ext>
                </a:extLst>
              </a:tr>
              <a:tr h="3736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설지환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Image Generation, GAN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31529"/>
                  </a:ext>
                </a:extLst>
              </a:tr>
              <a:tr h="3736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오용희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Self attention</a:t>
                      </a:r>
                      <a:r>
                        <a:rPr lang="ko-KR" altLang="en-US" dirty="0"/>
                        <a:t>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이용한 </a:t>
                      </a:r>
                      <a:r>
                        <a:rPr lang="en-US" altLang="ko-KR" dirty="0"/>
                        <a:t>Image segmentation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398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rgbClr val="19264B"/>
                </a:solidFill>
              </a:rPr>
              <a:t>스터디 내용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C3DCEB-F823-5D4A-07B0-FADBF36AD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375" y="1019514"/>
            <a:ext cx="1729370" cy="22468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6866CC-FCFA-69AD-55D6-13ED243D4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245" y="1019514"/>
            <a:ext cx="1732108" cy="22468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2D2C5A-A298-89AD-5414-0F8C6B7965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3853" y="1019514"/>
            <a:ext cx="1742552" cy="2246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CBAEA7-E32F-D1B9-0206-D06AB124F54C}"/>
              </a:ext>
            </a:extLst>
          </p:cNvPr>
          <p:cNvSpPr txBox="1"/>
          <p:nvPr/>
        </p:nvSpPr>
        <p:spPr>
          <a:xfrm>
            <a:off x="1935375" y="3600450"/>
            <a:ext cx="189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ViT</a:t>
            </a:r>
            <a:r>
              <a:rPr lang="en-US" altLang="ko-KR" dirty="0"/>
              <a:t>, Alexey, </a:t>
            </a:r>
          </a:p>
          <a:p>
            <a:r>
              <a:rPr lang="en-US" altLang="ko-KR" dirty="0"/>
              <a:t>ICLR, 2021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BFA54-2B86-C6AC-5425-436D8FC267D0}"/>
              </a:ext>
            </a:extLst>
          </p:cNvPr>
          <p:cNvSpPr txBox="1"/>
          <p:nvPr/>
        </p:nvSpPr>
        <p:spPr>
          <a:xfrm>
            <a:off x="4040166" y="3552825"/>
            <a:ext cx="189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Alexnet</a:t>
            </a:r>
            <a:r>
              <a:rPr lang="en-US" altLang="ko-KR" dirty="0"/>
              <a:t>, Alex, ILSVRC, 2012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A0E53E-5DB2-5A09-FA34-F680C79678A9}"/>
              </a:ext>
            </a:extLst>
          </p:cNvPr>
          <p:cNvSpPr txBox="1"/>
          <p:nvPr/>
        </p:nvSpPr>
        <p:spPr>
          <a:xfrm>
            <a:off x="5983859" y="3600450"/>
            <a:ext cx="1893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LeNet-5, Yann,</a:t>
            </a:r>
          </a:p>
          <a:p>
            <a:r>
              <a:rPr lang="en-US" altLang="ko-KR" dirty="0"/>
              <a:t>IEEE, 1998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294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A0E53E-5DB2-5A09-FA34-F680C79678A9}"/>
              </a:ext>
            </a:extLst>
          </p:cNvPr>
          <p:cNvSpPr txBox="1"/>
          <p:nvPr/>
        </p:nvSpPr>
        <p:spPr>
          <a:xfrm>
            <a:off x="1434657" y="295340"/>
            <a:ext cx="744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Sequence to Sequence Learning with Neural Networks, Ilya </a:t>
            </a:r>
            <a:r>
              <a:rPr lang="en-US" altLang="ko-KR" dirty="0" err="1"/>
              <a:t>Sutskever</a:t>
            </a:r>
            <a:r>
              <a:rPr lang="en-US" altLang="ko-KR" dirty="0"/>
              <a:t>, </a:t>
            </a:r>
            <a:r>
              <a:rPr lang="en-US" altLang="ko-KR" dirty="0" err="1"/>
              <a:t>NeurIPS</a:t>
            </a:r>
            <a:r>
              <a:rPr lang="en-US" altLang="ko-KR" dirty="0"/>
              <a:t>, 2014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03A16-CD7B-5F58-2986-1FD91FF86E30}"/>
              </a:ext>
            </a:extLst>
          </p:cNvPr>
          <p:cNvSpPr txBox="1"/>
          <p:nvPr/>
        </p:nvSpPr>
        <p:spPr>
          <a:xfrm>
            <a:off x="1434657" y="1294888"/>
            <a:ext cx="457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RNN, LSTM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Introduction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Related work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Model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Experiments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Conclusion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355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A0E53E-5DB2-5A09-FA34-F680C79678A9}"/>
              </a:ext>
            </a:extLst>
          </p:cNvPr>
          <p:cNvSpPr txBox="1"/>
          <p:nvPr/>
        </p:nvSpPr>
        <p:spPr>
          <a:xfrm>
            <a:off x="1434657" y="295340"/>
            <a:ext cx="744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03A16-CD7B-5F58-2986-1FD91FF86E30}"/>
              </a:ext>
            </a:extLst>
          </p:cNvPr>
          <p:cNvSpPr txBox="1"/>
          <p:nvPr/>
        </p:nvSpPr>
        <p:spPr>
          <a:xfrm>
            <a:off x="1434657" y="87802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B7DE11-8273-9DA0-B458-DEE6EA2E8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340" y="577617"/>
            <a:ext cx="2223782" cy="17343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0041D0-994A-D406-E318-8A854A973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656" y="643633"/>
            <a:ext cx="4301367" cy="13813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B28A42-A097-7837-15AA-075192D6A40A}"/>
              </a:ext>
            </a:extLst>
          </p:cNvPr>
          <p:cNvSpPr txBox="1"/>
          <p:nvPr/>
        </p:nvSpPr>
        <p:spPr>
          <a:xfrm>
            <a:off x="3746995" y="2594231"/>
            <a:ext cx="231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 am a student.  ???? </a:t>
            </a:r>
          </a:p>
        </p:txBody>
      </p:sp>
    </p:spTree>
    <p:extLst>
      <p:ext uri="{BB962C8B-B14F-4D97-AF65-F5344CB8AC3E}">
        <p14:creationId xmlns:p14="http://schemas.microsoft.com/office/powerpoint/2010/main" val="314076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A0E53E-5DB2-5A09-FA34-F680C79678A9}"/>
              </a:ext>
            </a:extLst>
          </p:cNvPr>
          <p:cNvSpPr txBox="1"/>
          <p:nvPr/>
        </p:nvSpPr>
        <p:spPr>
          <a:xfrm>
            <a:off x="1434657" y="295340"/>
            <a:ext cx="744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03A16-CD7B-5F58-2986-1FD91FF86E30}"/>
              </a:ext>
            </a:extLst>
          </p:cNvPr>
          <p:cNvSpPr txBox="1"/>
          <p:nvPr/>
        </p:nvSpPr>
        <p:spPr>
          <a:xfrm>
            <a:off x="2912451" y="161974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B3F53F-693F-B040-962A-BC2E5716E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534" y="878043"/>
            <a:ext cx="4849601" cy="2103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9E86B0-52D3-7FC4-3C1B-76D2F44F13BD}"/>
              </a:ext>
            </a:extLst>
          </p:cNvPr>
          <p:cNvSpPr txBox="1"/>
          <p:nvPr/>
        </p:nvSpPr>
        <p:spPr>
          <a:xfrm>
            <a:off x="4996334" y="3056781"/>
            <a:ext cx="397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8C4E6-81FE-442F-1271-61EE2C8AD57F}"/>
              </a:ext>
            </a:extLst>
          </p:cNvPr>
          <p:cNvSpPr txBox="1"/>
          <p:nvPr/>
        </p:nvSpPr>
        <p:spPr>
          <a:xfrm>
            <a:off x="5753934" y="3056780"/>
            <a:ext cx="505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C0AEF-A4AB-4452-B5F7-DA180FE0A152}"/>
              </a:ext>
            </a:extLst>
          </p:cNvPr>
          <p:cNvSpPr txBox="1"/>
          <p:nvPr/>
        </p:nvSpPr>
        <p:spPr>
          <a:xfrm>
            <a:off x="6619193" y="3056779"/>
            <a:ext cx="505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76D42-48FE-795D-D878-2522CF6FF70E}"/>
              </a:ext>
            </a:extLst>
          </p:cNvPr>
          <p:cNvSpPr txBox="1"/>
          <p:nvPr/>
        </p:nvSpPr>
        <p:spPr>
          <a:xfrm>
            <a:off x="7484451" y="3056778"/>
            <a:ext cx="865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student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439AFB4-8ECA-5C93-1251-AFF371107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5708" y="295340"/>
            <a:ext cx="780904" cy="4665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EB1D205-E67B-C58C-45A3-517CFC31E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2051" y="3878270"/>
            <a:ext cx="3807142" cy="66588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B3D3B0-D462-ECB3-B44E-0C8F64FAA5D9}"/>
              </a:ext>
            </a:extLst>
          </p:cNvPr>
          <p:cNvSpPr/>
          <p:nvPr/>
        </p:nvSpPr>
        <p:spPr>
          <a:xfrm>
            <a:off x="2940661" y="3993690"/>
            <a:ext cx="419449" cy="411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316753-DBA3-34ED-5A30-D64AC633F22F}"/>
              </a:ext>
            </a:extLst>
          </p:cNvPr>
          <p:cNvSpPr txBox="1"/>
          <p:nvPr/>
        </p:nvSpPr>
        <p:spPr>
          <a:xfrm>
            <a:off x="2613489" y="4490619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589FF7-654C-8F2D-B4DF-571F5524F5EB}"/>
              </a:ext>
            </a:extLst>
          </p:cNvPr>
          <p:cNvSpPr/>
          <p:nvPr/>
        </p:nvSpPr>
        <p:spPr>
          <a:xfrm>
            <a:off x="4232565" y="3993690"/>
            <a:ext cx="813732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722D6-3FC9-2156-1562-3ED2B01F3C7F}"/>
              </a:ext>
            </a:extLst>
          </p:cNvPr>
          <p:cNvSpPr txBox="1"/>
          <p:nvPr/>
        </p:nvSpPr>
        <p:spPr>
          <a:xfrm>
            <a:off x="4306078" y="4484118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old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2D69F9-BF0D-3A5A-4DF0-C780CB56AB1F}"/>
              </a:ext>
            </a:extLst>
          </p:cNvPr>
          <p:cNvSpPr/>
          <p:nvPr/>
        </p:nvSpPr>
        <p:spPr>
          <a:xfrm>
            <a:off x="5244859" y="3975664"/>
            <a:ext cx="673893" cy="4110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84250-AFB0-CBBF-06A1-5EB71A48262F}"/>
              </a:ext>
            </a:extLst>
          </p:cNvPr>
          <p:cNvSpPr txBox="1"/>
          <p:nvPr/>
        </p:nvSpPr>
        <p:spPr>
          <a:xfrm>
            <a:off x="5356829" y="4475434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41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A0E53E-5DB2-5A09-FA34-F680C79678A9}"/>
              </a:ext>
            </a:extLst>
          </p:cNvPr>
          <p:cNvSpPr txBox="1"/>
          <p:nvPr/>
        </p:nvSpPr>
        <p:spPr>
          <a:xfrm>
            <a:off x="1434657" y="295340"/>
            <a:ext cx="744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03A16-CD7B-5F58-2986-1FD91FF86E30}"/>
              </a:ext>
            </a:extLst>
          </p:cNvPr>
          <p:cNvSpPr txBox="1"/>
          <p:nvPr/>
        </p:nvSpPr>
        <p:spPr>
          <a:xfrm>
            <a:off x="1434657" y="87802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A65BD6-B03B-FC47-C5DB-1E9000B34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071" y="0"/>
            <a:ext cx="2281039" cy="1427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331320-924C-D41D-B6EA-D83C5FD68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963" y="1055550"/>
            <a:ext cx="5790321" cy="3462185"/>
          </a:xfrm>
          <a:prstGeom prst="rect">
            <a:avLst/>
          </a:prstGeom>
        </p:spPr>
      </p:pic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29CD6C0-FEB4-F055-6F31-1DCFD5A9BE25}"/>
              </a:ext>
            </a:extLst>
          </p:cNvPr>
          <p:cNvCxnSpPr>
            <a:endCxn id="5" idx="2"/>
          </p:cNvCxnSpPr>
          <p:nvPr/>
        </p:nvCxnSpPr>
        <p:spPr>
          <a:xfrm flipV="1">
            <a:off x="6006657" y="1427291"/>
            <a:ext cx="1912934" cy="1794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554897F-4C45-75FD-C778-452F309F59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200" y="4570609"/>
            <a:ext cx="7261314" cy="3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068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903</Words>
  <Application>Microsoft Office PowerPoint</Application>
  <PresentationFormat>화면 슬라이드 쇼(16:9)</PresentationFormat>
  <Paragraphs>176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-apple-system</vt:lpstr>
      <vt:lpstr>HelveticaNeue</vt:lpstr>
      <vt:lpstr>NanumGothic ExtraBold</vt:lpstr>
      <vt:lpstr>Noto Serif KR</vt:lpstr>
      <vt:lpstr>Arial</vt:lpstr>
      <vt:lpstr>Noto Sans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YONGHEE OH</dc:creator>
  <cp:lastModifiedBy>오용희</cp:lastModifiedBy>
  <cp:revision>56</cp:revision>
  <dcterms:modified xsi:type="dcterms:W3CDTF">2023-03-13T20:35:30Z</dcterms:modified>
</cp:coreProperties>
</file>