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78" r:id="rId5"/>
    <p:sldId id="281" r:id="rId6"/>
    <p:sldId id="275" r:id="rId7"/>
    <p:sldId id="279" r:id="rId8"/>
    <p:sldId id="260" r:id="rId9"/>
    <p:sldId id="262" r:id="rId10"/>
    <p:sldId id="285" r:id="rId11"/>
    <p:sldId id="286" r:id="rId12"/>
    <p:sldId id="266" r:id="rId13"/>
    <p:sldId id="282" r:id="rId14"/>
    <p:sldId id="263" r:id="rId15"/>
    <p:sldId id="284" r:id="rId16"/>
    <p:sldId id="280" r:id="rId17"/>
  </p:sldIdLst>
  <p:sldSz cx="9144000" cy="5143500" type="screen16x9"/>
  <p:notesSz cx="6858000" cy="9144000"/>
  <p:embeddedFontLst>
    <p:embeddedFont>
      <p:font typeface="NanumGothic ExtraBold" panose="020B0600000101010101" charset="-127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Bahnschrift Light SemiCondensed" panose="020B0502040204020203" pitchFamily="34" charset="0"/>
      <p:regular r:id="rId22"/>
    </p:embeddedFont>
    <p:embeddedFont>
      <p:font typeface="HY그래픽M" panose="02030600000101010101" pitchFamily="18" charset="-127"/>
      <p:regular r:id="rId23"/>
    </p:embeddedFont>
    <p:embeddedFont>
      <p:font typeface="경기천년제목 Bold" panose="02020803020101020101" pitchFamily="18" charset="-127"/>
      <p:bold r:id="rId24"/>
    </p:embeddedFont>
    <p:embeddedFont>
      <p:font typeface="에스코어 드림 4 Regular" panose="020B0503030302020204" pitchFamily="34" charset="-127"/>
      <p:regular r:id="rId25"/>
    </p:embeddedFont>
    <p:embeddedFont>
      <p:font typeface="에스코어 드림 5 Medium" panose="020B0503030302020204" pitchFamily="34" charset="-127"/>
      <p:regular r:id="rId26"/>
    </p:embeddedFont>
    <p:embeddedFont>
      <p:font typeface="에스코어 드림 7 ExtraBold" panose="020B0803030302020204" pitchFamily="34" charset="-127"/>
      <p:bold r:id="rId27"/>
    </p:embeddedFont>
    <p:embeddedFont>
      <p:font typeface="에스코어 드림 8 Heavy" panose="020B0903030302020204" pitchFamily="34" charset="-1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서현" initials="정서" lastIdx="1" clrIdx="0">
    <p:extLst>
      <p:ext uri="{19B8F6BF-5375-455C-9EA6-DF929625EA0E}">
        <p15:presenceInfo xmlns:p15="http://schemas.microsoft.com/office/powerpoint/2012/main" userId="ddbe6c90f0baf6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B"/>
    <a:srgbClr val="FF5050"/>
    <a:srgbClr val="FF0000"/>
    <a:srgbClr val="00CC66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27" autoAdjust="0"/>
  </p:normalViewPr>
  <p:slideViewPr>
    <p:cSldViewPr snapToGrid="0">
      <p:cViewPr varScale="1">
        <p:scale>
          <a:sx n="132" d="100"/>
          <a:sy n="132" d="100"/>
        </p:scale>
        <p:origin x="132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이번 </a:t>
            </a:r>
            <a:r>
              <a:rPr lang="en-US" altLang="ko-KR" dirty="0"/>
              <a:t>CUAI </a:t>
            </a:r>
            <a:r>
              <a:rPr lang="ko-KR" altLang="en-US" dirty="0"/>
              <a:t>밑바닥부터 시작하는 딥러닝</a:t>
            </a:r>
            <a:r>
              <a:rPr lang="en-US" altLang="ko-KR" dirty="0"/>
              <a:t>1 </a:t>
            </a:r>
            <a:r>
              <a:rPr lang="ko-KR" altLang="en-US" dirty="0"/>
              <a:t>스터디 발표를 맡게 된 정서현이라고 합니다</a:t>
            </a:r>
            <a:r>
              <a:rPr lang="en-US" altLang="ko-KR" dirty="0"/>
              <a:t>. </a:t>
            </a:r>
            <a:r>
              <a:rPr lang="en-US" altLang="ko-KR" b="1" i="0" dirty="0"/>
              <a:t>(</a:t>
            </a:r>
            <a:r>
              <a:rPr lang="ko-KR" altLang="en-US" b="1" i="0" dirty="0"/>
              <a:t>스페이스바</a:t>
            </a:r>
            <a:r>
              <a:rPr lang="en-US" altLang="ko-KR" b="1" i="0" dirty="0"/>
              <a:t>)</a:t>
            </a:r>
            <a:endParaRPr lang="ko-KR" altLang="en-US" b="1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i="0" dirty="0">
                <a:latin typeface="+mj-ea"/>
                <a:ea typeface="+mj-ea"/>
              </a:rPr>
              <a:t>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</a:t>
            </a:r>
            <a:r>
              <a:rPr lang="ko-KR" altLang="en-US" dirty="0"/>
              <a:t>다음의 </a:t>
            </a:r>
            <a:r>
              <a:rPr lang="ko-KR" altLang="en-US" dirty="0" err="1"/>
              <a:t>퍼셉트론</a:t>
            </a:r>
            <a:r>
              <a:rPr lang="ko-KR" altLang="en-US" dirty="0"/>
              <a:t> 수식은 다음과 같이 작성할 수도 있습니다</a:t>
            </a:r>
            <a:r>
              <a:rPr lang="en-US" altLang="ko-KR" dirty="0"/>
              <a:t>.</a:t>
            </a:r>
            <a:r>
              <a:rPr lang="en-US" altLang="ko-KR" b="1" i="0" dirty="0">
                <a:latin typeface="+mj-ea"/>
                <a:ea typeface="+mj-ea"/>
              </a:rPr>
              <a:t> 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</a:t>
            </a:r>
            <a:r>
              <a:rPr lang="ko-KR" altLang="en-US" dirty="0"/>
              <a:t>이 때 활성화 함수에서 임계치인 </a:t>
            </a:r>
            <a:r>
              <a:rPr lang="ko-KR" altLang="en-US" dirty="0" err="1"/>
              <a:t>세타</a:t>
            </a:r>
            <a:r>
              <a:rPr lang="ko-KR" altLang="en-US" dirty="0"/>
              <a:t> 앞에 마이너스 기호가 있다면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계산실수를</a:t>
            </a:r>
            <a:r>
              <a:rPr lang="ko-KR" altLang="en-US" dirty="0"/>
              <a:t> 범하기 쉬우므로 마이너스 </a:t>
            </a:r>
            <a:r>
              <a:rPr lang="ko-KR" altLang="en-US" dirty="0" err="1"/>
              <a:t>세타를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로 치환합니다</a:t>
            </a:r>
            <a:r>
              <a:rPr lang="en-US" altLang="ko-KR" dirty="0"/>
              <a:t>. </a:t>
            </a:r>
            <a:r>
              <a:rPr lang="en-US" altLang="ko-KR" b="1" i="0" dirty="0">
                <a:latin typeface="+mj-ea"/>
                <a:ea typeface="+mj-ea"/>
              </a:rPr>
              <a:t>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</a:t>
            </a:r>
            <a:r>
              <a:rPr lang="ko-KR" altLang="en-US" dirty="0"/>
              <a:t>이 </a:t>
            </a:r>
            <a:r>
              <a:rPr lang="en-US" altLang="ko-KR" dirty="0"/>
              <a:t>B</a:t>
            </a:r>
            <a:r>
              <a:rPr lang="ko-KR" altLang="en-US" dirty="0"/>
              <a:t>를 바로 편향이라고 하며 이는 노드의 민감도를 조절해주는 역할을 합니다</a:t>
            </a:r>
            <a:r>
              <a:rPr lang="en-US" altLang="ko-KR" dirty="0"/>
              <a:t>. </a:t>
            </a:r>
            <a:r>
              <a:rPr lang="en-US" altLang="ko-KR" b="1" i="0" dirty="0">
                <a:latin typeface="+mj-ea"/>
                <a:ea typeface="+mj-ea"/>
              </a:rPr>
              <a:t>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306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역시 예시를 하나 들어보겠습니다</a:t>
            </a:r>
            <a:r>
              <a:rPr lang="en-US" altLang="ko-KR" dirty="0"/>
              <a:t>. </a:t>
            </a:r>
            <a:r>
              <a:rPr lang="ko-KR" altLang="en-US" dirty="0"/>
              <a:t>결혼을 고민하는 </a:t>
            </a:r>
            <a:r>
              <a:rPr lang="en-US" altLang="ko-KR" dirty="0"/>
              <a:t>‘A’</a:t>
            </a:r>
            <a:r>
              <a:rPr lang="ko-KR" altLang="en-US" dirty="0"/>
              <a:t>와 </a:t>
            </a:r>
            <a:r>
              <a:rPr lang="en-US" altLang="ko-KR" dirty="0"/>
              <a:t>‘B’</a:t>
            </a:r>
            <a:r>
              <a:rPr lang="ko-KR" altLang="en-US" dirty="0"/>
              <a:t>씨가 있다고 했을 때 결혼 전 생각해볼 것들과 중요도입니다</a:t>
            </a:r>
            <a:r>
              <a:rPr lang="en-US" altLang="ko-KR" dirty="0"/>
              <a:t>. </a:t>
            </a:r>
            <a:r>
              <a:rPr lang="ko-KR" altLang="en-US" dirty="0"/>
              <a:t>차</a:t>
            </a:r>
            <a:r>
              <a:rPr lang="en-US" altLang="ko-KR" dirty="0"/>
              <a:t>, </a:t>
            </a:r>
            <a:r>
              <a:rPr lang="ko-KR" altLang="en-US" dirty="0"/>
              <a:t>모아둔 돈</a:t>
            </a:r>
            <a:r>
              <a:rPr lang="en-US" altLang="ko-KR" dirty="0"/>
              <a:t>, </a:t>
            </a:r>
            <a:r>
              <a:rPr lang="ko-KR" altLang="en-US" dirty="0"/>
              <a:t>집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사랑 등 다양한 조건들에 대한 가중치는 </a:t>
            </a:r>
            <a:r>
              <a:rPr lang="en-US" altLang="ko-KR" dirty="0"/>
              <a:t>‘A’</a:t>
            </a:r>
            <a:r>
              <a:rPr lang="ko-KR" altLang="en-US" dirty="0"/>
              <a:t>와 </a:t>
            </a:r>
            <a:r>
              <a:rPr lang="en-US" altLang="ko-KR" dirty="0"/>
              <a:t>‘B’</a:t>
            </a:r>
            <a:r>
              <a:rPr lang="ko-KR" altLang="en-US" dirty="0"/>
              <a:t>씨 모두 같다고 가정해보겠습니다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‘A’</a:t>
            </a:r>
            <a:r>
              <a:rPr lang="ko-KR" altLang="en-US" dirty="0"/>
              <a:t>씨는 서로 사랑한다면 바로 결혼하고 싶은 스타일이기에 나머지 조건들은 결혼 후 하나씩 꾸려 나가려고 한다면 </a:t>
            </a:r>
            <a:r>
              <a:rPr lang="en-US" altLang="ko-KR" dirty="0"/>
              <a:t>‘B’</a:t>
            </a:r>
            <a:r>
              <a:rPr lang="ko-KR" altLang="en-US" dirty="0"/>
              <a:t>씨는</a:t>
            </a:r>
            <a:r>
              <a:rPr lang="en-US" altLang="ko-KR" dirty="0"/>
              <a:t> </a:t>
            </a:r>
            <a:r>
              <a:rPr lang="ko-KR" altLang="en-US" dirty="0"/>
              <a:t>삶의 여유를 좀 더 추구하여 집</a:t>
            </a:r>
            <a:r>
              <a:rPr lang="en-US" altLang="ko-KR" dirty="0"/>
              <a:t>, </a:t>
            </a:r>
            <a:r>
              <a:rPr lang="ko-KR" altLang="en-US" dirty="0"/>
              <a:t>모아둔 돈 등 결혼 전 조금이라도 더 준비를 하고 결혼 생활을 하고 싶어 합니다</a:t>
            </a:r>
            <a:r>
              <a:rPr lang="en-US" altLang="ko-KR" dirty="0"/>
              <a:t>. </a:t>
            </a:r>
            <a:r>
              <a:rPr lang="ko-KR" altLang="en-US" dirty="0"/>
              <a:t>이럴 경우 당연히 </a:t>
            </a:r>
            <a:r>
              <a:rPr lang="en-US" altLang="ko-KR" dirty="0"/>
              <a:t>‘A’</a:t>
            </a:r>
            <a:r>
              <a:rPr lang="ko-KR" altLang="en-US" dirty="0"/>
              <a:t>씨와 </a:t>
            </a:r>
            <a:r>
              <a:rPr lang="en-US" altLang="ko-KR" dirty="0"/>
              <a:t>‘B’</a:t>
            </a:r>
            <a:r>
              <a:rPr lang="ko-KR" altLang="en-US" dirty="0"/>
              <a:t>씨는 똑같은 값을 낼 수 없을 것입니다</a:t>
            </a:r>
            <a:r>
              <a:rPr lang="en-US" altLang="ko-KR" dirty="0"/>
              <a:t>. </a:t>
            </a:r>
            <a:r>
              <a:rPr lang="ko-KR" altLang="en-US" dirty="0"/>
              <a:t>이럴 경우 추가해주는 것이 바로 편향이라는 값이라고 생각하시면 됩니다</a:t>
            </a:r>
            <a:r>
              <a:rPr lang="en-US" altLang="ko-KR" dirty="0"/>
              <a:t>.</a:t>
            </a:r>
            <a:r>
              <a:rPr lang="en-US" altLang="ko-KR" b="1" i="0" dirty="0">
                <a:latin typeface="+mj-ea"/>
                <a:ea typeface="+mj-ea"/>
              </a:rPr>
              <a:t> 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5312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설명한 기존의 단순 </a:t>
            </a:r>
            <a:r>
              <a:rPr lang="ko-KR" altLang="en-US" dirty="0" err="1"/>
              <a:t>퍼셉트론은</a:t>
            </a:r>
            <a:r>
              <a:rPr lang="ko-KR" altLang="en-US" dirty="0"/>
              <a:t> 직선으로 나뉜 두 영역을 만듭니다</a:t>
            </a:r>
            <a:r>
              <a:rPr lang="en-US" altLang="ko-KR" dirty="0"/>
              <a:t>. </a:t>
            </a:r>
            <a:r>
              <a:rPr lang="ko-KR" altLang="en-US" dirty="0"/>
              <a:t>직선으로 나뉜 한쪽 영역은 </a:t>
            </a:r>
            <a:r>
              <a:rPr lang="en-US" altLang="ko-KR" dirty="0"/>
              <a:t>1</a:t>
            </a:r>
            <a:r>
              <a:rPr lang="ko-KR" altLang="en-US" dirty="0"/>
              <a:t>을 출력하고 다른 한쪽은 </a:t>
            </a:r>
            <a:r>
              <a:rPr lang="en-US" altLang="ko-KR" dirty="0"/>
              <a:t>0</a:t>
            </a:r>
            <a:r>
              <a:rPr lang="ko-KR" altLang="en-US" dirty="0"/>
              <a:t>을 출력합니다</a:t>
            </a:r>
            <a:r>
              <a:rPr lang="en-US" altLang="ko-KR" dirty="0"/>
              <a:t>.</a:t>
            </a:r>
            <a:r>
              <a:rPr lang="en-US" altLang="ko-KR" b="1" i="0" dirty="0">
                <a:latin typeface="+mj-ea"/>
                <a:ea typeface="+mj-ea"/>
              </a:rPr>
              <a:t> 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하지만 </a:t>
            </a:r>
            <a:r>
              <a:rPr lang="en-US" altLang="ko-KR" dirty="0"/>
              <a:t>XOR </a:t>
            </a:r>
            <a:r>
              <a:rPr lang="ko-KR" altLang="en-US" dirty="0"/>
              <a:t>게이트와 같은 경우는 </a:t>
            </a:r>
            <a:r>
              <a:rPr lang="en-US" altLang="ko-KR" dirty="0"/>
              <a:t>OR</a:t>
            </a:r>
            <a:r>
              <a:rPr lang="ko-KR" altLang="en-US" dirty="0"/>
              <a:t>게이트 때와는 다르게 직선 하나로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을 나누는 영역을 만들 수 없습니다</a:t>
            </a:r>
            <a:r>
              <a:rPr lang="en-US" altLang="ko-KR" dirty="0"/>
              <a:t>. </a:t>
            </a:r>
            <a:r>
              <a:rPr lang="en-US" altLang="ko-KR" b="1" i="0" dirty="0">
                <a:latin typeface="+mj-ea"/>
                <a:ea typeface="+mj-ea"/>
              </a:rPr>
              <a:t>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</a:t>
            </a:r>
            <a:r>
              <a:rPr lang="ko-KR" altLang="en-US" dirty="0"/>
              <a:t>하지만 </a:t>
            </a:r>
            <a:r>
              <a:rPr lang="en-US" altLang="ko-KR" dirty="0"/>
              <a:t>‘</a:t>
            </a:r>
            <a:r>
              <a:rPr lang="ko-KR" altLang="en-US" dirty="0"/>
              <a:t>직선</a:t>
            </a:r>
            <a:r>
              <a:rPr lang="en-US" altLang="ko-KR" dirty="0"/>
              <a:t>’</a:t>
            </a:r>
            <a:r>
              <a:rPr lang="ko-KR" altLang="en-US" dirty="0"/>
              <a:t>이라는 제약을 없애고 곡선으로 표현한다면 구분이 가능합니다</a:t>
            </a:r>
            <a:r>
              <a:rPr lang="en-US" altLang="ko-KR" dirty="0"/>
              <a:t>. </a:t>
            </a:r>
            <a:r>
              <a:rPr lang="en-US" altLang="ko-KR" b="1" i="0" dirty="0">
                <a:latin typeface="+mj-ea"/>
                <a:ea typeface="+mj-ea"/>
              </a:rPr>
              <a:t>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784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i="0" dirty="0">
                <a:latin typeface="+mj-ea"/>
                <a:ea typeface="+mj-ea"/>
              </a:rPr>
              <a:t>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+mj-ea"/>
                <a:ea typeface="+mj-ea"/>
              </a:rPr>
              <a:t>퍼셉트론을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 여러 층으로 쌓아 다층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+mj-ea"/>
                <a:ea typeface="+mj-ea"/>
              </a:rPr>
              <a:t>퍼셉트론을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 만들면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비선형 영역인 곡선의 영역도 표현할 수 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. </a:t>
            </a:r>
            <a:r>
              <a:rPr lang="en-US" altLang="ko-KR" b="1" i="0" dirty="0">
                <a:latin typeface="+mj-ea"/>
                <a:ea typeface="+mj-ea"/>
              </a:rPr>
              <a:t>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다음 그림은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2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층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+mj-ea"/>
                <a:ea typeface="+mj-ea"/>
              </a:rPr>
              <a:t>퍼셉트론의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 예시입니다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. 0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층에서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층으로 신호가 전달되고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이어서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층에서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2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층으로 신호가 전달되는데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이 과정은 공장 조립라인에서 작업자들이 부품을 전달하는 것과 유사합니다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dirty="0"/>
              <a:t>마지막으로 저희가 간단한 퀴즈 </a:t>
            </a:r>
            <a:r>
              <a:rPr lang="en-US" altLang="ko-KR" dirty="0"/>
              <a:t>2</a:t>
            </a:r>
            <a:r>
              <a:rPr lang="ko-KR" altLang="en-US" dirty="0"/>
              <a:t>개를 준비해보았습니다</a:t>
            </a:r>
            <a:r>
              <a:rPr lang="en-US" altLang="ko-KR" dirty="0"/>
              <a:t>. </a:t>
            </a:r>
            <a:r>
              <a:rPr lang="ko-KR" altLang="en-US" dirty="0"/>
              <a:t>맞추시면 소정의 선물을 드리겠습니다</a:t>
            </a:r>
            <a:r>
              <a:rPr lang="en-US" altLang="ko-KR" dirty="0"/>
              <a:t>. </a:t>
            </a:r>
            <a:r>
              <a:rPr lang="en-US" altLang="ko-KR" b="1" i="0" dirty="0">
                <a:latin typeface="+mj-ea"/>
                <a:ea typeface="+mj-ea"/>
              </a:rPr>
              <a:t>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5756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첫 번째 문제입니다</a:t>
            </a:r>
            <a:r>
              <a:rPr lang="en-US" altLang="ko-KR" dirty="0"/>
              <a:t>. </a:t>
            </a:r>
            <a:r>
              <a:rPr lang="ko-KR" altLang="en-US" dirty="0"/>
              <a:t>하나의 배열의 차원이 </a:t>
            </a:r>
            <a:r>
              <a:rPr lang="en-US" altLang="ko-KR" dirty="0"/>
              <a:t>1</a:t>
            </a:r>
            <a:r>
              <a:rPr lang="ko-KR" altLang="en-US" dirty="0"/>
              <a:t>인 경우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가능하다</a:t>
            </a:r>
            <a:r>
              <a:rPr lang="en-US" altLang="ko-KR" dirty="0"/>
              <a:t>. </a:t>
            </a:r>
            <a:r>
              <a:rPr lang="en-US" altLang="ko-KR" b="1" i="0" dirty="0">
                <a:latin typeface="+mj-ea"/>
                <a:ea typeface="+mj-ea"/>
              </a:rPr>
              <a:t>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</a:t>
            </a:r>
            <a:r>
              <a:rPr lang="ko-KR" altLang="en-US" b="0" i="0" dirty="0">
                <a:latin typeface="+mj-ea"/>
                <a:ea typeface="+mj-ea"/>
              </a:rPr>
              <a:t>정답은 </a:t>
            </a:r>
            <a:r>
              <a:rPr lang="en-US" altLang="ko-KR" b="0" i="0" dirty="0">
                <a:latin typeface="+mj-ea"/>
                <a:ea typeface="+mj-ea"/>
              </a:rPr>
              <a:t>O</a:t>
            </a:r>
            <a:r>
              <a:rPr lang="ko-KR" altLang="en-US" b="0" i="0" dirty="0">
                <a:latin typeface="+mj-ea"/>
                <a:ea typeface="+mj-ea"/>
              </a:rPr>
              <a:t>였습니다</a:t>
            </a:r>
            <a:r>
              <a:rPr lang="en-US" altLang="ko-KR" b="0" i="0" dirty="0">
                <a:latin typeface="+mj-ea"/>
                <a:ea typeface="+mj-ea"/>
              </a:rPr>
              <a:t>. </a:t>
            </a:r>
            <a:r>
              <a:rPr lang="ko-KR" altLang="en-US" b="0" i="0" dirty="0">
                <a:latin typeface="+mj-ea"/>
                <a:ea typeface="+mj-ea"/>
              </a:rPr>
              <a:t>앞서 </a:t>
            </a:r>
            <a:r>
              <a:rPr lang="ko-KR" altLang="en-US" b="0" i="0" dirty="0" err="1">
                <a:latin typeface="+mj-ea"/>
                <a:ea typeface="+mj-ea"/>
              </a:rPr>
              <a:t>설명드린대로</a:t>
            </a:r>
            <a:r>
              <a:rPr lang="ko-KR" altLang="en-US" b="0" i="0" dirty="0">
                <a:latin typeface="+mj-ea"/>
                <a:ea typeface="+mj-ea"/>
              </a:rPr>
              <a:t>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두 배열 중 적어도 하나의 배열의 차원이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이어야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+mj-ea"/>
                <a:ea typeface="+mj-ea"/>
              </a:rPr>
              <a:t>브로드캐스팅이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 가능합니다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.</a:t>
            </a:r>
            <a:r>
              <a:rPr lang="en-US" altLang="ko-KR" b="0" i="0" dirty="0">
                <a:latin typeface="+mj-ea"/>
                <a:ea typeface="+mj-ea"/>
              </a:rPr>
              <a:t> </a:t>
            </a:r>
            <a:r>
              <a:rPr lang="en-US" altLang="ko-KR" b="1" i="0" dirty="0">
                <a:latin typeface="+mj-ea"/>
                <a:ea typeface="+mj-ea"/>
              </a:rPr>
              <a:t>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78445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두 번째 문제입니다</a:t>
            </a:r>
            <a:r>
              <a:rPr lang="en-US" altLang="ko-KR" dirty="0"/>
              <a:t>. </a:t>
            </a:r>
            <a:r>
              <a:rPr lang="ko-KR" altLang="en-US" dirty="0" err="1"/>
              <a:t>퍼셉트론</a:t>
            </a:r>
            <a:r>
              <a:rPr lang="ko-KR" altLang="en-US" dirty="0"/>
              <a:t> 구현 시 사용되는 매개변수 </a:t>
            </a:r>
            <a:r>
              <a:rPr lang="en-US" altLang="ko-KR" dirty="0"/>
              <a:t>2</a:t>
            </a:r>
            <a:r>
              <a:rPr lang="ko-KR" altLang="en-US" dirty="0"/>
              <a:t>가지는 무엇일까요</a:t>
            </a:r>
            <a:r>
              <a:rPr lang="en-US" altLang="ko-KR" dirty="0"/>
              <a:t>? </a:t>
            </a:r>
            <a:r>
              <a:rPr lang="en-US" altLang="ko-KR" b="1" i="0" dirty="0">
                <a:latin typeface="+mj-ea"/>
                <a:ea typeface="+mj-ea"/>
              </a:rPr>
              <a:t>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</a:t>
            </a:r>
            <a:r>
              <a:rPr lang="ko-KR" altLang="en-US" b="0" i="0" dirty="0">
                <a:latin typeface="+mj-ea"/>
                <a:ea typeface="+mj-ea"/>
              </a:rPr>
              <a:t>정답은 가중치와 편향이었습니다</a:t>
            </a:r>
            <a:r>
              <a:rPr lang="en-US" altLang="ko-KR" b="0" i="0" dirty="0">
                <a:latin typeface="+mj-ea"/>
                <a:ea typeface="+mj-ea"/>
              </a:rPr>
              <a:t>. </a:t>
            </a:r>
            <a:r>
              <a:rPr lang="en-US" altLang="ko-KR" b="1" i="0" dirty="0">
                <a:latin typeface="+mj-ea"/>
                <a:ea typeface="+mj-ea"/>
              </a:rPr>
              <a:t>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</a:t>
            </a:r>
            <a:endParaRPr lang="ko-KR" alt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7083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발표를 맡았던 </a:t>
            </a:r>
            <a:r>
              <a:rPr lang="ko-KR" altLang="en-US" dirty="0" err="1"/>
              <a:t>정서현이었습니다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59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스페이스바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저희 </a:t>
            </a:r>
            <a:r>
              <a:rPr lang="en-US" altLang="ko-KR" dirty="0"/>
              <a:t>1</a:t>
            </a:r>
            <a:r>
              <a:rPr lang="ko-KR" altLang="en-US" dirty="0"/>
              <a:t>조는 응용통계학과인 저와 </a:t>
            </a:r>
            <a:r>
              <a:rPr lang="ko-KR" altLang="en-US" dirty="0" err="1"/>
              <a:t>정달민님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r>
              <a:rPr lang="ko-KR" altLang="en-US" dirty="0"/>
              <a:t>학과의 김예원님과 </a:t>
            </a:r>
            <a:r>
              <a:rPr lang="ko-KR" altLang="en-US" dirty="0" err="1"/>
              <a:t>오규안님으로</a:t>
            </a:r>
            <a:r>
              <a:rPr lang="ko-KR" altLang="en-US" dirty="0"/>
              <a:t> 이루어져 있고 </a:t>
            </a:r>
            <a:r>
              <a:rPr lang="en-US" altLang="ko-KR" b="1" dirty="0"/>
              <a:t>(</a:t>
            </a:r>
            <a:r>
              <a:rPr lang="ko-KR" altLang="en-US" b="1" dirty="0"/>
              <a:t>스페이스바</a:t>
            </a:r>
            <a:r>
              <a:rPr lang="en-US" altLang="ko-KR" b="1" dirty="0"/>
              <a:t>) </a:t>
            </a:r>
            <a:r>
              <a:rPr lang="ko-KR" altLang="en-US" dirty="0"/>
              <a:t>저희는 매주 금요일 오후 </a:t>
            </a:r>
            <a:r>
              <a:rPr lang="en-US" altLang="ko-KR" dirty="0"/>
              <a:t>7</a:t>
            </a:r>
            <a:r>
              <a:rPr lang="ko-KR" altLang="en-US" dirty="0"/>
              <a:t>시부터 </a:t>
            </a:r>
            <a:r>
              <a:rPr lang="en-US" altLang="ko-KR" dirty="0"/>
              <a:t>9</a:t>
            </a:r>
            <a:r>
              <a:rPr lang="ko-KR" altLang="en-US" dirty="0"/>
              <a:t>시까지 스터디를 진행하고 있습니다</a:t>
            </a:r>
            <a:r>
              <a:rPr lang="en-US" altLang="ko-KR" dirty="0"/>
              <a:t>. </a:t>
            </a:r>
            <a:r>
              <a:rPr lang="en-US" altLang="ko-KR" b="1" i="0" dirty="0"/>
              <a:t>(</a:t>
            </a:r>
            <a:r>
              <a:rPr lang="ko-KR" altLang="en-US" b="1" i="0" dirty="0"/>
              <a:t>스페이스바</a:t>
            </a:r>
            <a:r>
              <a:rPr lang="en-US" altLang="ko-KR" b="1" i="0" dirty="0"/>
              <a:t>)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이번 발표의 목차는 다음과 같습니다</a:t>
            </a:r>
            <a:r>
              <a:rPr lang="en-US" altLang="ko-KR" dirty="0"/>
              <a:t>. </a:t>
            </a:r>
            <a:r>
              <a:rPr lang="en-US" altLang="ko-KR" b="1" i="0" dirty="0"/>
              <a:t>(</a:t>
            </a:r>
            <a:r>
              <a:rPr lang="ko-KR" altLang="en-US" b="1" i="0" dirty="0"/>
              <a:t>스페이스바</a:t>
            </a:r>
            <a:r>
              <a:rPr lang="en-US" altLang="ko-KR" b="1" i="0" dirty="0"/>
              <a:t>)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>
                <a:latin typeface="+mj-ea"/>
                <a:ea typeface="+mj-ea"/>
              </a:rPr>
              <a:t>저희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스터디 책인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"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밑바닥부터 시작하는 딥러닝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1"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의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장은 파이썬 기본 내용으로 구성되어 있습니다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en-US" altLang="ko-KR" b="1" i="0" dirty="0">
                <a:latin typeface="+mj-ea"/>
                <a:ea typeface="+mj-ea"/>
              </a:rPr>
              <a:t>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오늘은 이 중에서도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+mj-ea"/>
                <a:ea typeface="+mj-ea"/>
              </a:rPr>
              <a:t>브로드캐스트에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 대해서 간단히 살펴보려고 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.</a:t>
            </a:r>
            <a:r>
              <a:rPr lang="en-US" altLang="ko-KR" b="1" i="0" dirty="0">
                <a:latin typeface="+mj-ea"/>
                <a:ea typeface="+mj-ea"/>
              </a:rPr>
              <a:t> 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8498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ko-KR" altLang="en-US" b="0" i="0" dirty="0" err="1">
                <a:solidFill>
                  <a:srgbClr val="D1D5DB"/>
                </a:solidFill>
                <a:effectLst/>
                <a:latin typeface="+mj-ea"/>
                <a:ea typeface="+mj-ea"/>
              </a:rPr>
              <a:t>브로드캐스팅은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b="1" i="0" dirty="0">
                <a:latin typeface="+mj-ea"/>
                <a:ea typeface="+mj-ea"/>
              </a:rPr>
              <a:t>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다른 형상의 배열간 연산을 가능하게 하는 기능입니다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이를 위해서는 다음 두 가지 조건을 만족해야 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. </a:t>
            </a:r>
            <a:r>
              <a:rPr lang="en-US" altLang="ko-KR" b="1" i="0" dirty="0">
                <a:latin typeface="+mj-ea"/>
                <a:ea typeface="+mj-ea"/>
              </a:rPr>
              <a:t>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첫째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두 배열 중 적어도 하나의 배열의 차원이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이어야 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둘째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두 배열 간의 각 차원에 대해 크기가 동일하거나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한쪽이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이어야 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예를 들어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첫 번째 그림에서는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2x2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행렬과 스칼라 값을 곱합니다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이때 스칼라 값은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2x2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행렬로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+mj-ea"/>
                <a:ea typeface="+mj-ea"/>
              </a:rPr>
              <a:t>브로드캐스팅되어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 곱셈 연산이 수행됩니다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두 번째 그림에서는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차원 배열이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2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차원 배열과 같은 모양으로 변형된 후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+mj-ea"/>
                <a:ea typeface="+mj-ea"/>
              </a:rPr>
              <a:t>원소별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 연산이 수행됩니다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. </a:t>
            </a:r>
            <a:r>
              <a:rPr lang="en-US" altLang="ko-KR" b="1" i="0" dirty="0">
                <a:latin typeface="+mj-ea"/>
                <a:ea typeface="+mj-ea"/>
              </a:rPr>
              <a:t>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</a:t>
            </a:r>
            <a:endParaRPr lang="en-US" altLang="ko-KR" b="0" i="0" dirty="0">
              <a:solidFill>
                <a:srgbClr val="D1D5DB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9670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이제 </a:t>
            </a: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장의 </a:t>
            </a:r>
            <a:r>
              <a:rPr lang="ko-KR" altLang="en-US" dirty="0" err="1">
                <a:latin typeface="+mj-ea"/>
                <a:ea typeface="+mj-ea"/>
              </a:rPr>
              <a:t>퍼셉트론에</a:t>
            </a:r>
            <a:r>
              <a:rPr lang="ko-KR" altLang="en-US" dirty="0">
                <a:latin typeface="+mj-ea"/>
                <a:ea typeface="+mj-ea"/>
              </a:rPr>
              <a:t> 대해 이야기해보겠습니다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en-US" altLang="ko-KR" b="1" i="0" dirty="0">
                <a:latin typeface="+mj-ea"/>
                <a:ea typeface="+mj-ea"/>
              </a:rPr>
              <a:t>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+mj-ea"/>
                <a:ea typeface="+mj-ea"/>
              </a:rPr>
              <a:t>퍼셉트론은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 생물학적 뉴런의 작동 원리를 모방하여 만들어진 인공 뉴런으로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다수의 입력 신호를 받아들여 하나의 출력 신호를 생성합니다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. </a:t>
            </a:r>
            <a:r>
              <a:rPr lang="en-US" altLang="ko-KR" b="1" i="0" dirty="0">
                <a:latin typeface="+mj-ea"/>
                <a:ea typeface="+mj-ea"/>
              </a:rPr>
              <a:t>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5838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 err="1">
                <a:solidFill>
                  <a:srgbClr val="D1D5DB"/>
                </a:solidFill>
                <a:effectLst/>
                <a:latin typeface="+mj-ea"/>
                <a:ea typeface="+mj-ea"/>
              </a:rPr>
              <a:t>퍼셉트론은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 여러 개의 입력 신호에 대해 각각 가중치를 부여합니다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. </a:t>
            </a:r>
            <a:r>
              <a:rPr lang="en-US" altLang="ko-KR" b="1" i="0" dirty="0">
                <a:latin typeface="+mj-ea"/>
                <a:ea typeface="+mj-ea"/>
              </a:rPr>
              <a:t>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입력 신호와 가중치의 곱의 총합에 대해 미리 설정된 임계치를 넘으면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1,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그렇지 않으면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0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을 출력하는 구조로 동작합니다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이러한 구조는 다음의 수식으로도 나타낼 수 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.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3737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이러한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+mj-ea"/>
                <a:ea typeface="+mj-ea"/>
              </a:rPr>
              <a:t>퍼셉트론은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AND, NAND, OR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게이트와 같은 논리회로를 구성할 수 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. AND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게이트는 두 입력이 모두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일 때만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을 출력하며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그 외의 경우에는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0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을 출력합니다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. NAND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게이트는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NOT AND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를 의미하며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, AND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게이트의 출력을 뒤집어서 작동합니다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즉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두 입력이 모두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일 때는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0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을 출력하고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그 외의 경우에는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을 출력합니다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마지막으로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OR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게이트는 입력 신호 중 하나 이상이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일 경우에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을 출력하는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+mj-ea"/>
                <a:ea typeface="+mj-ea"/>
              </a:rPr>
              <a:t>논리회로입니다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이러한 게이트들을 통해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+mj-ea"/>
                <a:ea typeface="+mj-ea"/>
              </a:rPr>
              <a:t>퍼셉트론은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 다양한 논리적인 계산을 수행할 수 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+mj-ea"/>
                <a:ea typeface="+mj-ea"/>
              </a:rPr>
              <a:t>. </a:t>
            </a:r>
            <a:r>
              <a:rPr lang="en-US" altLang="ko-KR" b="1" i="0" dirty="0">
                <a:latin typeface="+mj-ea"/>
                <a:ea typeface="+mj-ea"/>
              </a:rPr>
              <a:t>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28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가중치는 앞서 말씀 드렸듯이 </a:t>
            </a:r>
            <a:r>
              <a:rPr lang="ko-KR" altLang="en-US" dirty="0" err="1"/>
              <a:t>입력층</a:t>
            </a:r>
            <a:r>
              <a:rPr lang="ko-KR" altLang="en-US" dirty="0"/>
              <a:t> 데이터를 다음 노드로 넘길 때 중요도를 적용한다고 생각하시면 됩니다</a:t>
            </a:r>
            <a:r>
              <a:rPr lang="en-US" altLang="ko-KR" dirty="0"/>
              <a:t>. </a:t>
            </a:r>
            <a:r>
              <a:rPr lang="en-US" altLang="ko-KR" b="1" i="0" dirty="0">
                <a:latin typeface="+mj-ea"/>
                <a:ea typeface="+mj-ea"/>
              </a:rPr>
              <a:t>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</a:t>
            </a:r>
            <a:r>
              <a:rPr lang="ko-KR" altLang="en-US" dirty="0"/>
              <a:t>가중치가 필요한 이유는 가중치가 없을 경우를 생각해보시면 쉽게 이해할 수 있습니다</a:t>
            </a:r>
            <a:r>
              <a:rPr lang="en-US" altLang="ko-KR" dirty="0"/>
              <a:t>. </a:t>
            </a:r>
            <a:r>
              <a:rPr lang="en-US" altLang="ko-KR" b="1" i="0" dirty="0">
                <a:latin typeface="+mj-ea"/>
                <a:ea typeface="+mj-ea"/>
              </a:rPr>
              <a:t>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</a:t>
            </a:r>
            <a:r>
              <a:rPr lang="ko-KR" altLang="en-US" dirty="0"/>
              <a:t>신경망을 구성하였지만 만약 가중치가 없다면 다음 층에서 각 </a:t>
            </a:r>
            <a:r>
              <a:rPr lang="ko-KR" altLang="en-US" dirty="0" err="1"/>
              <a:t>노드별</a:t>
            </a:r>
            <a:r>
              <a:rPr lang="ko-KR" altLang="en-US" dirty="0"/>
              <a:t> 계속 같은 값이 나올 겁니다</a:t>
            </a:r>
            <a:r>
              <a:rPr lang="en-US" altLang="ko-KR" dirty="0"/>
              <a:t>. </a:t>
            </a:r>
            <a:r>
              <a:rPr lang="en-US" altLang="ko-KR" b="1" i="0" dirty="0">
                <a:latin typeface="+mj-ea"/>
                <a:ea typeface="+mj-ea"/>
              </a:rPr>
              <a:t>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</a:t>
            </a:r>
            <a:r>
              <a:rPr lang="ko-KR" altLang="en-US" dirty="0"/>
              <a:t>금주 로또 </a:t>
            </a:r>
            <a:r>
              <a:rPr lang="en-US" altLang="ko-KR" dirty="0"/>
              <a:t>1</a:t>
            </a:r>
            <a:r>
              <a:rPr lang="ko-KR" altLang="en-US" dirty="0"/>
              <a:t>등 상금을 예측해본다고 가정해 보겠습니다</a:t>
            </a:r>
            <a:r>
              <a:rPr lang="en-US" altLang="ko-KR" dirty="0"/>
              <a:t>. </a:t>
            </a:r>
            <a:r>
              <a:rPr lang="ko-KR" altLang="en-US" dirty="0"/>
              <a:t>상금 예측을 위해서는 학습 데이터가 필요할 것이고 최근 </a:t>
            </a:r>
            <a:r>
              <a:rPr lang="en-US" altLang="ko-KR" dirty="0"/>
              <a:t>6</a:t>
            </a:r>
            <a:r>
              <a:rPr lang="ko-KR" altLang="en-US" dirty="0" err="1"/>
              <a:t>회차에</a:t>
            </a:r>
            <a:r>
              <a:rPr lang="ko-KR" altLang="en-US" dirty="0"/>
              <a:t> 대한 </a:t>
            </a:r>
            <a:r>
              <a:rPr lang="en-US" altLang="ko-KR" dirty="0"/>
              <a:t>1</a:t>
            </a:r>
            <a:r>
              <a:rPr lang="ko-KR" altLang="en-US" dirty="0"/>
              <a:t>등 상금 정보가 바로 입력 데이터가 됩니다</a:t>
            </a:r>
            <a:r>
              <a:rPr lang="en-US" altLang="ko-KR" dirty="0"/>
              <a:t>. 1</a:t>
            </a:r>
            <a:r>
              <a:rPr lang="ko-KR" altLang="en-US" dirty="0"/>
              <a:t>등 당첨자수</a:t>
            </a:r>
            <a:r>
              <a:rPr lang="en-US" altLang="ko-KR" dirty="0"/>
              <a:t>, 1</a:t>
            </a:r>
            <a:r>
              <a:rPr lang="ko-KR" altLang="en-US" dirty="0"/>
              <a:t>등 번호 패턴 등에 따라 몇 명이 </a:t>
            </a:r>
            <a:r>
              <a:rPr lang="en-US" altLang="ko-KR" dirty="0"/>
              <a:t>1</a:t>
            </a:r>
            <a:r>
              <a:rPr lang="ko-KR" altLang="en-US" dirty="0"/>
              <a:t>등에 당첨될 지</a:t>
            </a:r>
            <a:r>
              <a:rPr lang="en-US" altLang="ko-KR" dirty="0"/>
              <a:t>, </a:t>
            </a:r>
            <a:r>
              <a:rPr lang="ko-KR" altLang="en-US" dirty="0"/>
              <a:t>상금이 얼마일지 알 수 있겠지만 본 예시에서는 그냥 가장 최근 정보인 </a:t>
            </a:r>
            <a:r>
              <a:rPr lang="en-US" altLang="ko-KR" dirty="0"/>
              <a:t>1</a:t>
            </a:r>
            <a:r>
              <a:rPr lang="ko-KR" altLang="en-US" dirty="0"/>
              <a:t>등 상금에 대한 중요도가 높다고 가정하겠습니다</a:t>
            </a:r>
            <a:r>
              <a:rPr lang="en-US" altLang="ko-KR" dirty="0"/>
              <a:t>. </a:t>
            </a:r>
            <a:r>
              <a:rPr lang="ko-KR" altLang="en-US" dirty="0"/>
              <a:t>각 </a:t>
            </a:r>
            <a:r>
              <a:rPr lang="ko-KR" altLang="en-US" dirty="0" err="1"/>
              <a:t>회차별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등 상금 정보가 있고 최근 정보에 대한 중요도가 높다고 할 때 이를 가중치라고 이해하시면 됩니다</a:t>
            </a:r>
            <a:r>
              <a:rPr lang="en-US" altLang="ko-KR" dirty="0"/>
              <a:t>.</a:t>
            </a:r>
            <a:r>
              <a:rPr lang="en-US" altLang="ko-KR" b="1" i="0" dirty="0">
                <a:latin typeface="+mj-ea"/>
                <a:ea typeface="+mj-ea"/>
              </a:rPr>
              <a:t> (</a:t>
            </a:r>
            <a:r>
              <a:rPr lang="ko-KR" altLang="en-US" b="1" i="0" dirty="0">
                <a:latin typeface="+mj-ea"/>
                <a:ea typeface="+mj-ea"/>
              </a:rPr>
              <a:t>스페이스바</a:t>
            </a:r>
            <a:r>
              <a:rPr lang="en-US" altLang="ko-KR" b="1" i="0" dirty="0">
                <a:latin typeface="+mj-ea"/>
                <a:ea typeface="+mj-ea"/>
              </a:rPr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26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439374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밑바닥부터 시작하는 딥러닝</a:t>
            </a:r>
            <a:r>
              <a:rPr lang="en-US" altLang="ko-KR" sz="2500" b="1" dirty="0">
                <a:solidFill>
                  <a:srgbClr val="19264B"/>
                </a:solidFill>
              </a:rPr>
              <a:t>1</a:t>
            </a:r>
            <a:r>
              <a:rPr lang="en-US" altLang="ko" sz="2500" b="1" dirty="0">
                <a:solidFill>
                  <a:srgbClr val="19264B"/>
                </a:solidFill>
              </a:rPr>
              <a:t> </a:t>
            </a:r>
            <a:r>
              <a:rPr lang="ko" sz="2500" b="1" dirty="0">
                <a:solidFill>
                  <a:srgbClr val="19264B"/>
                </a:solidFill>
              </a:rPr>
              <a:t>스터</a:t>
            </a:r>
            <a:r>
              <a:rPr lang="ko-KR" altLang="en-US" sz="2500" b="1" dirty="0">
                <a:solidFill>
                  <a:srgbClr val="19264B"/>
                </a:solidFill>
              </a:rPr>
              <a:t>디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" dirty="0">
                <a:solidFill>
                  <a:srgbClr val="19264B"/>
                </a:solidFill>
              </a:rPr>
              <a:t>21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정서현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04.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가중치와 편향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E7FF21-4379-42E5-86A2-F4A485A15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34" y="1139251"/>
            <a:ext cx="3752305" cy="1262795"/>
          </a:xfrm>
          <a:prstGeom prst="rect">
            <a:avLst/>
          </a:prstGeom>
          <a:ln w="28575"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8BD994C-53C2-4CDB-AD75-9660D98BDF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127" r="-768" b="57350"/>
          <a:stretch/>
        </p:blipFill>
        <p:spPr>
          <a:xfrm>
            <a:off x="4447411" y="1244350"/>
            <a:ext cx="635577" cy="538580"/>
          </a:xfrm>
          <a:prstGeom prst="rect">
            <a:avLst/>
          </a:prstGeom>
          <a:ln w="28575">
            <a:noFill/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5CCEA63-1570-4BE4-9E3F-E50E011284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251" r="-768" b="57350"/>
          <a:stretch/>
        </p:blipFill>
        <p:spPr>
          <a:xfrm>
            <a:off x="4447411" y="1183054"/>
            <a:ext cx="844910" cy="538580"/>
          </a:xfrm>
          <a:prstGeom prst="rect">
            <a:avLst/>
          </a:prstGeom>
          <a:ln w="28575">
            <a:noFill/>
          </a:ln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BC0EB05-2178-43AB-83CB-C3114C4BF991}"/>
              </a:ext>
            </a:extLst>
          </p:cNvPr>
          <p:cNvGrpSpPr/>
          <p:nvPr/>
        </p:nvGrpSpPr>
        <p:grpSpPr>
          <a:xfrm>
            <a:off x="4417394" y="1213817"/>
            <a:ext cx="452472" cy="477054"/>
            <a:chOff x="6585727" y="2460719"/>
            <a:chExt cx="452472" cy="47705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7877810-F303-42AB-8A2F-72265A11E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5359" t="15537" r="9146" b="58058"/>
            <a:stretch/>
          </p:blipFill>
          <p:spPr>
            <a:xfrm>
              <a:off x="6832011" y="2604333"/>
              <a:ext cx="206188" cy="333439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D3BB8D-996C-4E17-AF94-D74F75B47FAC}"/>
                </a:ext>
              </a:extLst>
            </p:cNvPr>
            <p:cNvSpPr txBox="1"/>
            <p:nvPr/>
          </p:nvSpPr>
          <p:spPr>
            <a:xfrm>
              <a:off x="6585727" y="2460719"/>
              <a:ext cx="29206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/>
                <a:t>-</a:t>
              </a:r>
              <a:endParaRPr lang="ko-KR" altLang="en-US" sz="25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66F15EF-F70E-4033-AC00-0390DB9D5FF7}"/>
              </a:ext>
            </a:extLst>
          </p:cNvPr>
          <p:cNvGrpSpPr/>
          <p:nvPr/>
        </p:nvGrpSpPr>
        <p:grpSpPr>
          <a:xfrm>
            <a:off x="5022751" y="1183054"/>
            <a:ext cx="844910" cy="538580"/>
            <a:chOff x="5891170" y="2676910"/>
            <a:chExt cx="844910" cy="53858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1D54E26-D83A-4CBB-AFCA-68052D98F9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251" r="-768" b="57350"/>
            <a:stretch/>
          </p:blipFill>
          <p:spPr>
            <a:xfrm>
              <a:off x="5891170" y="2676910"/>
              <a:ext cx="844910" cy="538580"/>
            </a:xfrm>
            <a:prstGeom prst="rect">
              <a:avLst/>
            </a:prstGeom>
            <a:ln w="28575">
              <a:noFill/>
            </a:ln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3CACC1E-D600-4E84-B994-F00EA94CE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41" r="19661" b="7762"/>
            <a:stretch/>
          </p:blipFill>
          <p:spPr>
            <a:xfrm>
              <a:off x="6126469" y="2828544"/>
              <a:ext cx="274320" cy="373380"/>
            </a:xfrm>
            <a:prstGeom prst="rect">
              <a:avLst/>
            </a:prstGeom>
          </p:spPr>
        </p:pic>
      </p:grp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0763CDBE-97AB-49FB-8FE0-831867536F32}"/>
              </a:ext>
            </a:extLst>
          </p:cNvPr>
          <p:cNvSpPr/>
          <p:nvPr/>
        </p:nvSpPr>
        <p:spPr>
          <a:xfrm>
            <a:off x="3268980" y="2450098"/>
            <a:ext cx="693420" cy="491490"/>
          </a:xfrm>
          <a:prstGeom prst="downArrow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B98A8C59-10C8-496F-9673-6BE44A1514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127" r="-768" b="57350"/>
          <a:stretch/>
        </p:blipFill>
        <p:spPr>
          <a:xfrm>
            <a:off x="4430228" y="1830413"/>
            <a:ext cx="635577" cy="538580"/>
          </a:xfrm>
          <a:prstGeom prst="rect">
            <a:avLst/>
          </a:prstGeom>
          <a:ln w="28575">
            <a:noFill/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28C2AB6-4946-4710-A656-FD1D11893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016" y="1870369"/>
            <a:ext cx="616789" cy="405988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86E50177-8EF1-4B15-861C-8DDC7ACD81D6}"/>
              </a:ext>
            </a:extLst>
          </p:cNvPr>
          <p:cNvGrpSpPr/>
          <p:nvPr/>
        </p:nvGrpSpPr>
        <p:grpSpPr>
          <a:xfrm>
            <a:off x="4447411" y="1793342"/>
            <a:ext cx="452472" cy="477054"/>
            <a:chOff x="6585727" y="2460719"/>
            <a:chExt cx="452472" cy="477054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AE0DE48-AD59-4D9A-877C-9AE0EEF50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5359" t="15537" r="9146" b="58058"/>
            <a:stretch/>
          </p:blipFill>
          <p:spPr>
            <a:xfrm>
              <a:off x="6832011" y="2604333"/>
              <a:ext cx="206188" cy="333439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70E62C-A3A5-4482-8B1C-CC71D9A0E579}"/>
                </a:ext>
              </a:extLst>
            </p:cNvPr>
            <p:cNvSpPr txBox="1"/>
            <p:nvPr/>
          </p:nvSpPr>
          <p:spPr>
            <a:xfrm>
              <a:off x="6585727" y="2460719"/>
              <a:ext cx="29206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/>
                <a:t>-</a:t>
              </a:r>
              <a:endParaRPr lang="ko-KR" altLang="en-US" sz="25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9B28B84-56E3-4987-AD6E-0D9843F14DE3}"/>
              </a:ext>
            </a:extLst>
          </p:cNvPr>
          <p:cNvGrpSpPr/>
          <p:nvPr/>
        </p:nvGrpSpPr>
        <p:grpSpPr>
          <a:xfrm>
            <a:off x="5065805" y="1874621"/>
            <a:ext cx="616789" cy="405988"/>
            <a:chOff x="6516042" y="3314266"/>
            <a:chExt cx="616789" cy="40598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7AD75FEB-A26D-4DE3-B3B9-238A4E9C1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6042" y="3314266"/>
              <a:ext cx="616789" cy="405988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07BAC5B-50AC-49F9-8EC1-7C78ED218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41" r="19661" b="7762"/>
            <a:stretch/>
          </p:blipFill>
          <p:spPr>
            <a:xfrm>
              <a:off x="6687276" y="3330570"/>
              <a:ext cx="274320" cy="373380"/>
            </a:xfrm>
            <a:prstGeom prst="rect">
              <a:avLst/>
            </a:prstGeom>
          </p:spPr>
        </p:pic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78C9F483-4BF0-4107-9D34-C0169778C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7238" y="3138572"/>
            <a:ext cx="4359948" cy="112241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F97A74B-E72C-41B9-B051-7521ED1301B7}"/>
              </a:ext>
            </a:extLst>
          </p:cNvPr>
          <p:cNvSpPr txBox="1"/>
          <p:nvPr/>
        </p:nvSpPr>
        <p:spPr>
          <a:xfrm>
            <a:off x="6050280" y="2450098"/>
            <a:ext cx="2842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00206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이때의 </a:t>
            </a:r>
            <a:r>
              <a:rPr lang="en-US" altLang="ko-KR" sz="3000" dirty="0">
                <a:solidFill>
                  <a:srgbClr val="00206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b = </a:t>
            </a:r>
            <a:r>
              <a:rPr lang="ko-KR" altLang="en-US" sz="3000" dirty="0">
                <a:solidFill>
                  <a:srgbClr val="00206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편향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DC09967-253E-4440-A8DF-7EDB4C464AA0}"/>
              </a:ext>
            </a:extLst>
          </p:cNvPr>
          <p:cNvSpPr/>
          <p:nvPr/>
        </p:nvSpPr>
        <p:spPr>
          <a:xfrm>
            <a:off x="4560066" y="3141841"/>
            <a:ext cx="616789" cy="491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+b</a:t>
            </a:r>
            <a:endParaRPr lang="ko-KR" altLang="en-US" sz="2500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6959869-A498-44BF-8C11-6C6D876724B9}"/>
              </a:ext>
            </a:extLst>
          </p:cNvPr>
          <p:cNvSpPr/>
          <p:nvPr/>
        </p:nvSpPr>
        <p:spPr>
          <a:xfrm>
            <a:off x="4572000" y="3734273"/>
            <a:ext cx="616789" cy="491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+b</a:t>
            </a:r>
            <a:endParaRPr lang="ko-KR" altLang="en-US" sz="2500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66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23457E-6 L 0.06285 0.0009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58025E-6 L 0.06754 0.0006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4" grpId="0"/>
      <p:bldP spid="35" grpId="0" animBg="1"/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04.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가중치와 편향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2D17C7-BBF4-4FA0-9F78-B55164311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811" y="865583"/>
            <a:ext cx="5720214" cy="392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5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F483D2-D3AF-4B8A-A4D3-15E719A28E60}"/>
              </a:ext>
            </a:extLst>
          </p:cNvPr>
          <p:cNvSpPr txBox="1"/>
          <p:nvPr/>
        </p:nvSpPr>
        <p:spPr>
          <a:xfrm>
            <a:off x="4681544" y="3949602"/>
            <a:ext cx="341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00206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OR </a:t>
            </a:r>
            <a:r>
              <a:rPr lang="ko-KR" altLang="en-US" sz="3000" dirty="0">
                <a:solidFill>
                  <a:srgbClr val="00206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게이트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9CD64A-0C84-44D1-BB8E-90961CC93167}"/>
              </a:ext>
            </a:extLst>
          </p:cNvPr>
          <p:cNvSpPr txBox="1"/>
          <p:nvPr/>
        </p:nvSpPr>
        <p:spPr>
          <a:xfrm>
            <a:off x="4681532" y="3949602"/>
            <a:ext cx="341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00206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XOR </a:t>
            </a:r>
            <a:r>
              <a:rPr lang="ko-KR" altLang="en-US" sz="3000" dirty="0">
                <a:solidFill>
                  <a:srgbClr val="00206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게이트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9A5ABF-2B68-4CC6-940B-4AD50539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1021045"/>
            <a:ext cx="3495675" cy="3429000"/>
          </a:xfrm>
          <a:prstGeom prst="rect">
            <a:avLst/>
          </a:prstGeom>
        </p:spPr>
      </p:pic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05.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단순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퍼셉트론의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한계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535FB7-CFC9-4D49-9E64-26D5C3D01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8876" y="1023850"/>
            <a:ext cx="3413662" cy="346229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383BCCA-D9AA-4B7C-820A-C51AC683556E}"/>
              </a:ext>
            </a:extLst>
          </p:cNvPr>
          <p:cNvSpPr/>
          <p:nvPr/>
        </p:nvSpPr>
        <p:spPr>
          <a:xfrm>
            <a:off x="-25" y="-37950"/>
            <a:ext cx="9144000" cy="521938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B918F1-FDD8-4633-B96E-C4BE03C9E4F3}"/>
              </a:ext>
            </a:extLst>
          </p:cNvPr>
          <p:cNvSpPr txBox="1"/>
          <p:nvPr/>
        </p:nvSpPr>
        <p:spPr>
          <a:xfrm>
            <a:off x="849138" y="1877096"/>
            <a:ext cx="829486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5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직선 하나로 나눈 영역만 파악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C8DB9-33B8-4463-AC18-791524A79908}"/>
              </a:ext>
            </a:extLst>
          </p:cNvPr>
          <p:cNvSpPr txBox="1"/>
          <p:nvPr/>
        </p:nvSpPr>
        <p:spPr>
          <a:xfrm>
            <a:off x="1181088" y="1872371"/>
            <a:ext cx="757130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‘</a:t>
            </a:r>
            <a:r>
              <a:rPr lang="ko-KR" altLang="en-US" sz="65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직선</a:t>
            </a:r>
            <a:r>
              <a:rPr lang="en-US" altLang="ko-KR" sz="65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’</a:t>
            </a:r>
            <a:r>
              <a:rPr lang="ko-KR" altLang="en-US" sz="65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이란 제약 삭제</a:t>
            </a:r>
          </a:p>
        </p:txBody>
      </p:sp>
    </p:spTree>
    <p:extLst>
      <p:ext uri="{BB962C8B-B14F-4D97-AF65-F5344CB8AC3E}">
        <p14:creationId xmlns:p14="http://schemas.microsoft.com/office/powerpoint/2010/main" val="336975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0" grpId="0" animBg="1"/>
      <p:bldP spid="14" grpId="0"/>
      <p:bldP spid="14" grpId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05.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단순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퍼셉트론의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한계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B7E106-B977-420F-A225-E01359A17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170" y="845454"/>
            <a:ext cx="3296110" cy="33246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3E4F9B-E6C5-48B7-9C3A-15C2AA9CF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350" y="1998140"/>
            <a:ext cx="3315163" cy="217200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A37FCD-CB9A-4679-934F-A95CD17FC46A}"/>
              </a:ext>
            </a:extLst>
          </p:cNvPr>
          <p:cNvSpPr/>
          <p:nvPr/>
        </p:nvSpPr>
        <p:spPr>
          <a:xfrm>
            <a:off x="-25" y="-37950"/>
            <a:ext cx="9144000" cy="521938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2BFFD-F4C8-4004-946E-B4F50B8F7DCE}"/>
              </a:ext>
            </a:extLst>
          </p:cNvPr>
          <p:cNvSpPr txBox="1"/>
          <p:nvPr/>
        </p:nvSpPr>
        <p:spPr>
          <a:xfrm>
            <a:off x="1775731" y="2093215"/>
            <a:ext cx="6393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다층 </a:t>
            </a:r>
            <a:r>
              <a:rPr lang="ko-KR" altLang="en-US" sz="8000" dirty="0" err="1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퍼셉트론</a:t>
            </a:r>
            <a:endParaRPr lang="ko-KR" altLang="en-US" sz="80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63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/>
      <p:bldP spid="1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06.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간단한 퀴즈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6EA34-699F-42D6-8239-AE99B40FA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707757" y="2884435"/>
            <a:ext cx="1952296" cy="1952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3982F3-C281-4853-9D6F-523E8DFAF8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431277" y="2884435"/>
            <a:ext cx="1952296" cy="1952296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5ABC6D4C-61FE-499B-8EBD-A144554E17FF}"/>
              </a:ext>
            </a:extLst>
          </p:cNvPr>
          <p:cNvSpPr txBox="1"/>
          <p:nvPr/>
        </p:nvSpPr>
        <p:spPr>
          <a:xfrm>
            <a:off x="1531014" y="1554720"/>
            <a:ext cx="7029301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35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하나의 배열의 차원이 </a:t>
            </a:r>
            <a:r>
              <a:rPr lang="en-US" altLang="ko-KR" sz="35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35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 경우 </a:t>
            </a:r>
            <a:r>
              <a:rPr lang="ko-KR" altLang="en-US" sz="35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브로드캐스팅이</a:t>
            </a:r>
            <a:r>
              <a:rPr lang="ko-KR" altLang="en-US" sz="35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가능하다</a:t>
            </a:r>
            <a:r>
              <a:rPr lang="en-US" altLang="ko-KR" sz="35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en-US" sz="35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BCE98363-4B77-4B0C-AC7B-4E98D2B4B4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3828272" y="866501"/>
            <a:ext cx="2261515" cy="530428"/>
          </a:xfrm>
          <a:prstGeom prst="rect">
            <a:avLst/>
          </a:prstGeom>
        </p:spPr>
      </p:pic>
      <p:sp>
        <p:nvSpPr>
          <p:cNvPr id="13" name="TextBox 14">
            <a:extLst>
              <a:ext uri="{FF2B5EF4-FFF2-40B4-BE49-F238E27FC236}">
                <a16:creationId xmlns:a16="http://schemas.microsoft.com/office/drawing/2014/main" id="{2BDD570F-3EE2-4194-AA0F-3D1B7A776153}"/>
              </a:ext>
            </a:extLst>
          </p:cNvPr>
          <p:cNvSpPr txBox="1"/>
          <p:nvPr/>
        </p:nvSpPr>
        <p:spPr>
          <a:xfrm>
            <a:off x="4431178" y="929736"/>
            <a:ext cx="1228972" cy="403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28"/>
              </a:lnSpc>
              <a:spcBef>
                <a:spcPct val="0"/>
              </a:spcBef>
            </a:pPr>
            <a:r>
              <a:rPr lang="en-US" sz="2500" spc="29" dirty="0" err="1">
                <a:solidFill>
                  <a:srgbClr val="FFFFFF"/>
                </a:solidFill>
                <a:latin typeface="경기천년제목 Bold" panose="02020803020101020101" pitchFamily="18" charset="-127"/>
                <a:ea typeface="경기천년제목 Bold Bold"/>
              </a:rPr>
              <a:t>문제</a:t>
            </a:r>
            <a:r>
              <a:rPr lang="en-US" sz="2500" spc="29" dirty="0">
                <a:solidFill>
                  <a:srgbClr val="FFFFFF"/>
                </a:solidFill>
                <a:latin typeface="경기천년제목 Bold" panose="02020803020101020101" pitchFamily="18" charset="-127"/>
                <a:ea typeface="경기천년제목 Bold Bold"/>
              </a:rPr>
              <a:t> 01</a:t>
            </a:r>
          </a:p>
        </p:txBody>
      </p:sp>
      <p:pic>
        <p:nvPicPr>
          <p:cNvPr id="17" name="Google Shape;239;p39">
            <a:extLst>
              <a:ext uri="{FF2B5EF4-FFF2-40B4-BE49-F238E27FC236}">
                <a16:creationId xmlns:a16="http://schemas.microsoft.com/office/drawing/2014/main" id="{C95ED5E4-F498-4B36-922D-B7F310633010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b="6820"/>
          <a:stretch/>
        </p:blipFill>
        <p:spPr>
          <a:xfrm>
            <a:off x="4119450" y="3341204"/>
            <a:ext cx="4786425" cy="1391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0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71605E-6 L -0.14549 -0.00062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4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06.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간단한 퀴즈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ABC6D4C-61FE-499B-8EBD-A144554E17FF}"/>
              </a:ext>
            </a:extLst>
          </p:cNvPr>
          <p:cNvSpPr txBox="1"/>
          <p:nvPr/>
        </p:nvSpPr>
        <p:spPr>
          <a:xfrm>
            <a:off x="1531014" y="1554720"/>
            <a:ext cx="7029301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35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퍼셉트론</a:t>
            </a:r>
            <a:r>
              <a:rPr lang="ko-KR" altLang="en-US" sz="35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구현 시 사용되는 매개변수는 무엇인가요</a:t>
            </a:r>
            <a:r>
              <a:rPr lang="en-US" altLang="ko-KR" sz="35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 (2</a:t>
            </a:r>
            <a:r>
              <a:rPr lang="ko-KR" altLang="en-US" sz="35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가지만</a:t>
            </a:r>
            <a:r>
              <a:rPr lang="en-US" altLang="ko-KR" sz="35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en-US" sz="35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BCE98363-4B77-4B0C-AC7B-4E98D2B4B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828272" y="866501"/>
            <a:ext cx="2261515" cy="530428"/>
          </a:xfrm>
          <a:prstGeom prst="rect">
            <a:avLst/>
          </a:prstGeom>
        </p:spPr>
      </p:pic>
      <p:sp>
        <p:nvSpPr>
          <p:cNvPr id="13" name="TextBox 14">
            <a:extLst>
              <a:ext uri="{FF2B5EF4-FFF2-40B4-BE49-F238E27FC236}">
                <a16:creationId xmlns:a16="http://schemas.microsoft.com/office/drawing/2014/main" id="{2BDD570F-3EE2-4194-AA0F-3D1B7A776153}"/>
              </a:ext>
            </a:extLst>
          </p:cNvPr>
          <p:cNvSpPr txBox="1"/>
          <p:nvPr/>
        </p:nvSpPr>
        <p:spPr>
          <a:xfrm>
            <a:off x="4431178" y="929736"/>
            <a:ext cx="1228972" cy="403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28"/>
              </a:lnSpc>
              <a:spcBef>
                <a:spcPct val="0"/>
              </a:spcBef>
            </a:pPr>
            <a:r>
              <a:rPr lang="en-US" sz="2500" spc="29" dirty="0" err="1">
                <a:solidFill>
                  <a:srgbClr val="FFFFFF"/>
                </a:solidFill>
                <a:latin typeface="경기천년제목 Bold" panose="02020803020101020101" pitchFamily="18" charset="-127"/>
                <a:ea typeface="경기천년제목 Bold Bold"/>
              </a:rPr>
              <a:t>문제</a:t>
            </a:r>
            <a:r>
              <a:rPr lang="en-US" sz="2500" spc="29" dirty="0">
                <a:solidFill>
                  <a:srgbClr val="FFFFFF"/>
                </a:solidFill>
                <a:latin typeface="경기천년제목 Bold" panose="02020803020101020101" pitchFamily="18" charset="-127"/>
                <a:ea typeface="경기천년제목 Bold Bold"/>
              </a:rPr>
              <a:t> 02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C98398A0-2F79-4A95-ADE0-07A76811E6F4}"/>
              </a:ext>
            </a:extLst>
          </p:cNvPr>
          <p:cNvSpPr txBox="1"/>
          <p:nvPr/>
        </p:nvSpPr>
        <p:spPr>
          <a:xfrm>
            <a:off x="1531014" y="3123591"/>
            <a:ext cx="7029301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3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답 </a:t>
            </a:r>
            <a:r>
              <a:rPr lang="en-US" altLang="ko-KR" sz="3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3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가중치</a:t>
            </a:r>
            <a:r>
              <a:rPr lang="en-US" altLang="ko-KR" sz="3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3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편향</a:t>
            </a:r>
            <a:endParaRPr lang="en-US" sz="3500" dirty="0">
              <a:solidFill>
                <a:schemeClr val="bg2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77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DA140FF7-92FA-48E5-808C-28613864207C}"/>
              </a:ext>
            </a:extLst>
          </p:cNvPr>
          <p:cNvSpPr/>
          <p:nvPr/>
        </p:nvSpPr>
        <p:spPr>
          <a:xfrm>
            <a:off x="1181088" y="-37950"/>
            <a:ext cx="7962912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968657" y="23024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b="1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4049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083658-7A01-4DD2-98B0-ABB8A50DA39B}"/>
              </a:ext>
            </a:extLst>
          </p:cNvPr>
          <p:cNvGrpSpPr/>
          <p:nvPr/>
        </p:nvGrpSpPr>
        <p:grpSpPr>
          <a:xfrm>
            <a:off x="1408975" y="1040690"/>
            <a:ext cx="3808779" cy="2815895"/>
            <a:chOff x="1408975" y="1040690"/>
            <a:chExt cx="3808779" cy="28158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CEEE7AC-46AD-20C0-AB00-148FEDC81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408975" y="1219958"/>
              <a:ext cx="3443352" cy="2092260"/>
            </a:xfrm>
            <a:prstGeom prst="rect">
              <a:avLst/>
            </a:prstGeom>
            <a:ln w="25400">
              <a:solidFill>
                <a:srgbClr val="002060"/>
              </a:solidFill>
            </a:ln>
          </p:spPr>
        </p:pic>
        <p:sp>
          <p:nvSpPr>
            <p:cNvPr id="8" name="Google Shape;67;p14">
              <a:extLst>
                <a:ext uri="{FF2B5EF4-FFF2-40B4-BE49-F238E27FC236}">
                  <a16:creationId xmlns:a16="http://schemas.microsoft.com/office/drawing/2014/main" id="{DF336D9D-25CB-41C7-92AC-EFF90095C9EC}"/>
                </a:ext>
              </a:extLst>
            </p:cNvPr>
            <p:cNvSpPr txBox="1"/>
            <p:nvPr/>
          </p:nvSpPr>
          <p:spPr>
            <a:xfrm>
              <a:off x="1511209" y="1055550"/>
              <a:ext cx="731180" cy="646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정서현</a:t>
              </a:r>
              <a:endPara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#</a:t>
              </a:r>
              <a:r>
                <a:rPr lang="ko-KR" altLang="en-US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</a:t>
              </a:r>
              <a:r>
                <a:rPr lang="ko-KR" altLang="en-US" sz="900" dirty="0" err="1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응통</a:t>
              </a:r>
              <a:r>
                <a:rPr lang="ko-KR" altLang="en-US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</a:t>
              </a:r>
              <a:r>
                <a:rPr lang="en-US" altLang="ko-KR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19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5A3ABE5-0E11-4C8A-AFC2-9F2A06FF119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1876799" y="1701850"/>
              <a:ext cx="138886" cy="374504"/>
            </a:xfrm>
            <a:prstGeom prst="line">
              <a:avLst/>
            </a:prstGeom>
            <a:ln w="19050">
              <a:solidFill>
                <a:srgbClr val="00206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oogle Shape;67;p14">
              <a:extLst>
                <a:ext uri="{FF2B5EF4-FFF2-40B4-BE49-F238E27FC236}">
                  <a16:creationId xmlns:a16="http://schemas.microsoft.com/office/drawing/2014/main" id="{346B6BA0-9363-40AA-8488-801F96DEAD47}"/>
                </a:ext>
              </a:extLst>
            </p:cNvPr>
            <p:cNvSpPr txBox="1"/>
            <p:nvPr/>
          </p:nvSpPr>
          <p:spPr>
            <a:xfrm>
              <a:off x="1876799" y="3210285"/>
              <a:ext cx="731180" cy="646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정달민</a:t>
              </a:r>
              <a:endPara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#</a:t>
              </a:r>
              <a:r>
                <a:rPr lang="ko-KR" altLang="en-US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</a:t>
              </a:r>
              <a:r>
                <a:rPr lang="ko-KR" altLang="en-US" sz="900" dirty="0" err="1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응통</a:t>
              </a:r>
              <a:r>
                <a:rPr lang="ko-KR" altLang="en-US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</a:t>
              </a:r>
              <a:r>
                <a:rPr lang="en-US" altLang="ko-KR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19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E26E585-515F-446E-B917-D3E2F465113F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1839635" y="2970131"/>
              <a:ext cx="402754" cy="240154"/>
            </a:xfrm>
            <a:prstGeom prst="line">
              <a:avLst/>
            </a:prstGeom>
            <a:ln w="19050">
              <a:solidFill>
                <a:srgbClr val="00206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0AF7080-6BC9-4A93-97F8-5FFA63CB0F6D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3076924" y="1686990"/>
              <a:ext cx="104844" cy="255014"/>
            </a:xfrm>
            <a:prstGeom prst="line">
              <a:avLst/>
            </a:prstGeom>
            <a:ln w="19050">
              <a:solidFill>
                <a:srgbClr val="00206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Google Shape;67;p14">
              <a:extLst>
                <a:ext uri="{FF2B5EF4-FFF2-40B4-BE49-F238E27FC236}">
                  <a16:creationId xmlns:a16="http://schemas.microsoft.com/office/drawing/2014/main" id="{DCF56B69-357A-4CAF-A5C9-7B621281F88F}"/>
                </a:ext>
              </a:extLst>
            </p:cNvPr>
            <p:cNvSpPr txBox="1"/>
            <p:nvPr/>
          </p:nvSpPr>
          <p:spPr>
            <a:xfrm>
              <a:off x="2816178" y="1040690"/>
              <a:ext cx="731180" cy="646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오규안</a:t>
              </a:r>
              <a:endPara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#</a:t>
              </a:r>
              <a:r>
                <a:rPr lang="ko-KR" altLang="en-US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</a:t>
              </a:r>
              <a:r>
                <a:rPr lang="en-US" altLang="ko-KR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AI 23</a:t>
              </a:r>
            </a:p>
          </p:txBody>
        </p:sp>
        <p:sp>
          <p:nvSpPr>
            <p:cNvPr id="21" name="Google Shape;67;p14">
              <a:extLst>
                <a:ext uri="{FF2B5EF4-FFF2-40B4-BE49-F238E27FC236}">
                  <a16:creationId xmlns:a16="http://schemas.microsoft.com/office/drawing/2014/main" id="{1EDE071A-D5C3-409F-A82C-BD82E61EC83D}"/>
                </a:ext>
              </a:extLst>
            </p:cNvPr>
            <p:cNvSpPr txBox="1"/>
            <p:nvPr/>
          </p:nvSpPr>
          <p:spPr>
            <a:xfrm>
              <a:off x="4486574" y="1384646"/>
              <a:ext cx="731180" cy="646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김예원</a:t>
              </a:r>
              <a:endPara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#</a:t>
              </a:r>
              <a:r>
                <a:rPr lang="ko-KR" altLang="en-US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</a:t>
              </a:r>
              <a:r>
                <a:rPr lang="en-US" altLang="ko-KR" sz="900" dirty="0">
                  <a:solidFill>
                    <a:srgbClr val="002060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AI 21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37B805F-5D0E-4380-BF79-F82AD5CF9C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7054" y="1942004"/>
              <a:ext cx="149520" cy="119490"/>
            </a:xfrm>
            <a:prstGeom prst="line">
              <a:avLst/>
            </a:prstGeom>
            <a:ln w="19050">
              <a:solidFill>
                <a:srgbClr val="00206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CEDC6B-F110-4576-A076-000A49027832}"/>
              </a:ext>
            </a:extLst>
          </p:cNvPr>
          <p:cNvGrpSpPr/>
          <p:nvPr/>
        </p:nvGrpSpPr>
        <p:grpSpPr>
          <a:xfrm>
            <a:off x="5864190" y="2571750"/>
            <a:ext cx="2806022" cy="2333555"/>
            <a:chOff x="5864190" y="2571750"/>
            <a:chExt cx="2806022" cy="2333555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FD33E70-D3F3-498A-AC54-E3FED84C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4190" y="2571750"/>
              <a:ext cx="2806022" cy="2333555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013AA98-8D15-43D7-B4B2-FF9673860DB1}"/>
                </a:ext>
              </a:extLst>
            </p:cNvPr>
            <p:cNvSpPr/>
            <p:nvPr/>
          </p:nvSpPr>
          <p:spPr>
            <a:xfrm>
              <a:off x="6565012" y="3856585"/>
              <a:ext cx="1750856" cy="199711"/>
            </a:xfrm>
            <a:prstGeom prst="rect">
              <a:avLst/>
            </a:prstGeom>
            <a:noFill/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3ABDBC44-20C0-2E51-8B79-DD83283242F0}"/>
              </a:ext>
            </a:extLst>
          </p:cNvPr>
          <p:cNvSpPr txBox="1"/>
          <p:nvPr/>
        </p:nvSpPr>
        <p:spPr>
          <a:xfrm>
            <a:off x="1616574" y="1188662"/>
            <a:ext cx="6440225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Bahnschrift Light SemiCondensed" panose="020B0502040204020203" pitchFamily="34" charset="0"/>
              </a:rPr>
              <a:t>01. </a:t>
            </a:r>
            <a:r>
              <a:rPr lang="ko-KR" altLang="en-US" dirty="0">
                <a:latin typeface="Bahnschrift Light SemiCondensed" panose="020B0502040204020203" pitchFamily="34" charset="0"/>
              </a:rPr>
              <a:t>파이썬 기본 내용</a:t>
            </a:r>
            <a:endParaRPr lang="en-US" altLang="ko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ahnschrift Light SemiCondensed" panose="020B0502040204020203" pitchFamily="34" charset="0"/>
              </a:rPr>
              <a:t>02. </a:t>
            </a:r>
            <a:r>
              <a:rPr lang="ko-KR" altLang="en-US" dirty="0" err="1">
                <a:latin typeface="Bahnschrift Light SemiCondensed" panose="020B0502040204020203" pitchFamily="34" charset="0"/>
              </a:rPr>
              <a:t>퍼셉트론이란</a:t>
            </a:r>
            <a:r>
              <a:rPr lang="en-US" altLang="ko-KR" dirty="0">
                <a:latin typeface="Bahnschrift Light SemiCondensed" panose="020B0502040204020203" pitchFamily="34" charset="0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03. AND, NAND, OR </a:t>
            </a:r>
            <a:r>
              <a:rPr lang="ko-KR" altLang="en-US" dirty="0" err="1">
                <a:latin typeface="Bahnschrift Light SemiCondensed" panose="020B0502040204020203" pitchFamily="34" charset="0"/>
              </a:rPr>
              <a:t>게이트란</a:t>
            </a:r>
            <a:r>
              <a:rPr lang="en-US" altLang="ko-KR" dirty="0">
                <a:latin typeface="Bahnschrift Light SemiCondensed" panose="020B0502040204020203" pitchFamily="34" charset="0"/>
              </a:rPr>
              <a:t>?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04. </a:t>
            </a:r>
            <a:r>
              <a:rPr lang="ko-KR" altLang="en-US" dirty="0">
                <a:latin typeface="Bahnschrift Light SemiCondensed" panose="020B0502040204020203" pitchFamily="34" charset="0"/>
              </a:rPr>
              <a:t>가중치와 편향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05. </a:t>
            </a:r>
            <a:r>
              <a:rPr lang="ko-KR" altLang="en-US" dirty="0">
                <a:latin typeface="Bahnschrift Light SemiCondensed" panose="020B0502040204020203" pitchFamily="34" charset="0"/>
              </a:rPr>
              <a:t>단순 </a:t>
            </a:r>
            <a:r>
              <a:rPr lang="ko-KR" altLang="en-US" dirty="0" err="1">
                <a:latin typeface="Bahnschrift Light SemiCondensed" panose="020B0502040204020203" pitchFamily="34" charset="0"/>
              </a:rPr>
              <a:t>퍼셉트론의</a:t>
            </a:r>
            <a:r>
              <a:rPr lang="ko-KR" altLang="en-US" dirty="0">
                <a:latin typeface="Bahnschrift Light SemiCondensed" panose="020B0502040204020203" pitchFamily="34" charset="0"/>
              </a:rPr>
              <a:t> 한계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06. </a:t>
            </a:r>
            <a:r>
              <a:rPr lang="ko-KR" altLang="en-US" dirty="0">
                <a:latin typeface="Bahnschrift Light SemiCondensed" panose="020B0502040204020203" pitchFamily="34" charset="0"/>
              </a:rPr>
              <a:t>간단한 퀴즈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 Light Semi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01.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파이썬 기본 내용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Google Shape;126;p28">
            <a:extLst>
              <a:ext uri="{FF2B5EF4-FFF2-40B4-BE49-F238E27FC236}">
                <a16:creationId xmlns:a16="http://schemas.microsoft.com/office/drawing/2014/main" id="{EE29D13E-66BF-4820-9422-57EBFF64770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963" y="845454"/>
            <a:ext cx="3685551" cy="374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7;p28">
            <a:extLst>
              <a:ext uri="{FF2B5EF4-FFF2-40B4-BE49-F238E27FC236}">
                <a16:creationId xmlns:a16="http://schemas.microsoft.com/office/drawing/2014/main" id="{83AE2F8E-1CCC-4E53-AD37-7542071B930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4514" y="1055550"/>
            <a:ext cx="3556000" cy="242787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8;p28">
            <a:extLst>
              <a:ext uri="{FF2B5EF4-FFF2-40B4-BE49-F238E27FC236}">
                <a16:creationId xmlns:a16="http://schemas.microsoft.com/office/drawing/2014/main" id="{C7D3FE42-6183-4BC5-96CB-13DF5C09FC20}"/>
              </a:ext>
            </a:extLst>
          </p:cNvPr>
          <p:cNvSpPr/>
          <p:nvPr/>
        </p:nvSpPr>
        <p:spPr>
          <a:xfrm>
            <a:off x="5268714" y="2057400"/>
            <a:ext cx="3291086" cy="220112"/>
          </a:xfrm>
          <a:prstGeom prst="rect">
            <a:avLst/>
          </a:prstGeom>
          <a:noFill/>
          <a:ln w="28575" cap="flat" cmpd="sng">
            <a:solidFill>
              <a:srgbClr val="FF5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95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1CF0E3F5-1DC4-4193-B8C1-4447889C310F}"/>
              </a:ext>
            </a:extLst>
          </p:cNvPr>
          <p:cNvSpPr txBox="1"/>
          <p:nvPr/>
        </p:nvSpPr>
        <p:spPr>
          <a:xfrm>
            <a:off x="1408975" y="2037003"/>
            <a:ext cx="670632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FF5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anumGothic ExtraBold"/>
                <a:sym typeface="NanumGothic ExtraBold"/>
              </a:rPr>
              <a:t>형상이 다른 </a:t>
            </a:r>
            <a:r>
              <a:rPr lang="ko-KR" altLang="en-US" sz="2000" b="1" dirty="0" err="1">
                <a:solidFill>
                  <a:srgbClr val="FF5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anumGothic ExtraBold"/>
                <a:sym typeface="NanumGothic ExtraBold"/>
              </a:rPr>
              <a:t>배열끼리의</a:t>
            </a:r>
            <a:r>
              <a:rPr lang="ko-KR" altLang="en-US" sz="2000" b="1" dirty="0">
                <a:solidFill>
                  <a:srgbClr val="FF5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anumGothic ExtraBold"/>
                <a:sym typeface="NanumGothic ExtraBold"/>
              </a:rPr>
              <a:t> 연산을 할 수 있게끔 해주는 기능</a:t>
            </a:r>
            <a:endParaRPr sz="2000" b="1" dirty="0">
              <a:solidFill>
                <a:srgbClr val="FF505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NanumGothic ExtraBold"/>
              <a:sym typeface="NanumGothic ExtraBold"/>
            </a:endParaRPr>
          </a:p>
        </p:txBody>
      </p:sp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F833AAED-1EC4-4530-9D51-166599F367E7}"/>
              </a:ext>
            </a:extLst>
          </p:cNvPr>
          <p:cNvSpPr txBox="1"/>
          <p:nvPr/>
        </p:nvSpPr>
        <p:spPr>
          <a:xfrm>
            <a:off x="1408975" y="2033171"/>
            <a:ext cx="7277825" cy="114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800" b="1" dirty="0">
                <a:solidFill>
                  <a:srgbClr val="FF5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anumGothic ExtraBold"/>
                <a:sym typeface="NanumGothic ExtraBold"/>
              </a:rPr>
              <a:t>1. </a:t>
            </a:r>
            <a:r>
              <a:rPr lang="ko-KR" altLang="en-US" sz="1800" b="1" dirty="0">
                <a:solidFill>
                  <a:srgbClr val="FF5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anumGothic ExtraBold"/>
                <a:sym typeface="NanumGothic ExtraBold"/>
              </a:rPr>
              <a:t>두 배열 간의 연산에서 최소한 하나의 배열의 차원이 </a:t>
            </a:r>
            <a:r>
              <a:rPr lang="en-US" altLang="ko-KR" sz="1800" b="1" dirty="0">
                <a:solidFill>
                  <a:srgbClr val="FF5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anumGothic ExtraBold"/>
                <a:sym typeface="NanumGothic ExtraBold"/>
              </a:rPr>
              <a:t>1</a:t>
            </a:r>
            <a:r>
              <a:rPr lang="ko-KR" altLang="en-US" sz="1800" b="1" dirty="0">
                <a:solidFill>
                  <a:srgbClr val="FF5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anumGothic ExtraBold"/>
                <a:sym typeface="NanumGothic ExtraBold"/>
              </a:rPr>
              <a:t>이라면 가능</a:t>
            </a:r>
          </a:p>
          <a:p>
            <a:pPr lvl="0">
              <a:lnSpc>
                <a:spcPct val="115000"/>
              </a:lnSpc>
            </a:pPr>
            <a:endParaRPr lang="ko-KR" altLang="en-US" sz="1800" b="1" dirty="0">
              <a:solidFill>
                <a:srgbClr val="FF505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NanumGothic ExtraBold"/>
              <a:sym typeface="NanumGothic ExtraBold"/>
            </a:endParaRPr>
          </a:p>
          <a:p>
            <a:pPr lvl="0">
              <a:lnSpc>
                <a:spcPct val="115000"/>
              </a:lnSpc>
            </a:pPr>
            <a:r>
              <a:rPr lang="en-US" altLang="ko-KR" sz="1800" b="1" dirty="0">
                <a:solidFill>
                  <a:srgbClr val="FF5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anumGothic ExtraBold"/>
                <a:sym typeface="NanumGothic ExtraBold"/>
              </a:rPr>
              <a:t>2. </a:t>
            </a:r>
            <a:r>
              <a:rPr lang="ko-KR" altLang="en-US" sz="1800" b="1" dirty="0">
                <a:solidFill>
                  <a:srgbClr val="FF5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anumGothic ExtraBold"/>
                <a:sym typeface="NanumGothic ExtraBold"/>
              </a:rPr>
              <a:t>차원에 대해 축의 길이가 동일하면 가능</a:t>
            </a:r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01.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파이썬 기본 내용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449C2707-356F-4E45-8DAD-45AA1D935019}"/>
              </a:ext>
            </a:extLst>
          </p:cNvPr>
          <p:cNvSpPr txBox="1"/>
          <p:nvPr/>
        </p:nvSpPr>
        <p:spPr>
          <a:xfrm>
            <a:off x="1408975" y="1073469"/>
            <a:ext cx="4039325" cy="106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 err="1">
                <a:solidFill>
                  <a:srgbClr val="19264B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NanumGothic ExtraBold"/>
                <a:sym typeface="NanumGothic ExtraBold"/>
              </a:rPr>
              <a:t>브로드캐스팅</a:t>
            </a:r>
            <a:endParaRPr sz="5000" b="1" dirty="0">
              <a:solidFill>
                <a:srgbClr val="19264B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3A7B28-5717-4275-A587-675420414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397" y="3173453"/>
            <a:ext cx="5248275" cy="819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263884-E61E-4518-A818-E7B4387BA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3" y="4039652"/>
            <a:ext cx="51911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7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02.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퍼셉트론이란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딥러닝의 뿌리, 퍼셉트론이란? 퍼셉트론 예시 및 동작 – Onds' ML Notes">
            <a:extLst>
              <a:ext uri="{FF2B5EF4-FFF2-40B4-BE49-F238E27FC236}">
                <a16:creationId xmlns:a16="http://schemas.microsoft.com/office/drawing/2014/main" id="{60FD1BB5-1594-B7AC-620F-19DD19429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75" y="1062478"/>
            <a:ext cx="7490530" cy="3275807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713445C-BB1B-9708-0D47-8BD21856F493}"/>
              </a:ext>
            </a:extLst>
          </p:cNvPr>
          <p:cNvSpPr/>
          <p:nvPr/>
        </p:nvSpPr>
        <p:spPr>
          <a:xfrm>
            <a:off x="0" y="-37950"/>
            <a:ext cx="9144000" cy="521938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 descr="딥러닝의 뿌리, 퍼셉트론이란? 퍼셉트론 예시 및 동작 – Onds' ML Notes">
            <a:extLst>
              <a:ext uri="{FF2B5EF4-FFF2-40B4-BE49-F238E27FC236}">
                <a16:creationId xmlns:a16="http://schemas.microsoft.com/office/drawing/2014/main" id="{E0755093-A519-6C35-F8CD-8910CEF1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" t="33669" r="5082" b="40419"/>
          <a:stretch>
            <a:fillRect/>
          </a:stretch>
        </p:blipFill>
        <p:spPr bwMode="auto">
          <a:xfrm>
            <a:off x="1640614" y="2158475"/>
            <a:ext cx="6878249" cy="848847"/>
          </a:xfrm>
          <a:custGeom>
            <a:avLst/>
            <a:gdLst/>
            <a:ahLst/>
            <a:cxnLst/>
            <a:rect l="l" t="t" r="r" b="b"/>
            <a:pathLst>
              <a:path w="6878249" h="848847">
                <a:moveTo>
                  <a:pt x="4983660" y="189440"/>
                </a:moveTo>
                <a:lnTo>
                  <a:pt x="4983660" y="384230"/>
                </a:lnTo>
                <a:lnTo>
                  <a:pt x="5073348" y="384230"/>
                </a:lnTo>
                <a:cubicBezTo>
                  <a:pt x="5104497" y="384464"/>
                  <a:pt x="5128065" y="376858"/>
                  <a:pt x="5144053" y="361411"/>
                </a:cubicBezTo>
                <a:cubicBezTo>
                  <a:pt x="5160041" y="345965"/>
                  <a:pt x="5168067" y="321276"/>
                  <a:pt x="5168131" y="287345"/>
                </a:cubicBezTo>
                <a:cubicBezTo>
                  <a:pt x="5168067" y="252479"/>
                  <a:pt x="5160041" y="227366"/>
                  <a:pt x="5144053" y="212004"/>
                </a:cubicBezTo>
                <a:cubicBezTo>
                  <a:pt x="5128065" y="196643"/>
                  <a:pt x="5104497" y="189122"/>
                  <a:pt x="5073348" y="189440"/>
                </a:cubicBezTo>
                <a:close/>
                <a:moveTo>
                  <a:pt x="3631111" y="189440"/>
                </a:moveTo>
                <a:lnTo>
                  <a:pt x="3631111" y="384230"/>
                </a:lnTo>
                <a:lnTo>
                  <a:pt x="3720798" y="384230"/>
                </a:lnTo>
                <a:cubicBezTo>
                  <a:pt x="3751947" y="384400"/>
                  <a:pt x="3775515" y="376666"/>
                  <a:pt x="3791503" y="361029"/>
                </a:cubicBezTo>
                <a:cubicBezTo>
                  <a:pt x="3807492" y="345391"/>
                  <a:pt x="3815518" y="320830"/>
                  <a:pt x="3815582" y="287345"/>
                </a:cubicBezTo>
                <a:cubicBezTo>
                  <a:pt x="3815518" y="252925"/>
                  <a:pt x="3807492" y="227939"/>
                  <a:pt x="3791503" y="212387"/>
                </a:cubicBezTo>
                <a:cubicBezTo>
                  <a:pt x="3775515" y="196834"/>
                  <a:pt x="3751947" y="189185"/>
                  <a:pt x="3720798" y="189440"/>
                </a:cubicBezTo>
                <a:close/>
                <a:moveTo>
                  <a:pt x="1535611" y="189440"/>
                </a:moveTo>
                <a:lnTo>
                  <a:pt x="1535611" y="384230"/>
                </a:lnTo>
                <a:lnTo>
                  <a:pt x="1625298" y="384230"/>
                </a:lnTo>
                <a:cubicBezTo>
                  <a:pt x="1656447" y="384464"/>
                  <a:pt x="1680015" y="376858"/>
                  <a:pt x="1696004" y="361411"/>
                </a:cubicBezTo>
                <a:cubicBezTo>
                  <a:pt x="1711992" y="345965"/>
                  <a:pt x="1720018" y="321276"/>
                  <a:pt x="1720082" y="287345"/>
                </a:cubicBezTo>
                <a:cubicBezTo>
                  <a:pt x="1720018" y="252479"/>
                  <a:pt x="1711992" y="227366"/>
                  <a:pt x="1696004" y="212004"/>
                </a:cubicBezTo>
                <a:cubicBezTo>
                  <a:pt x="1680015" y="196643"/>
                  <a:pt x="1656447" y="189122"/>
                  <a:pt x="1625298" y="189440"/>
                </a:cubicBezTo>
                <a:close/>
                <a:moveTo>
                  <a:pt x="221161" y="189440"/>
                </a:moveTo>
                <a:lnTo>
                  <a:pt x="221161" y="384230"/>
                </a:lnTo>
                <a:lnTo>
                  <a:pt x="310848" y="384230"/>
                </a:lnTo>
                <a:cubicBezTo>
                  <a:pt x="341997" y="384400"/>
                  <a:pt x="365565" y="376666"/>
                  <a:pt x="381554" y="361029"/>
                </a:cubicBezTo>
                <a:cubicBezTo>
                  <a:pt x="397542" y="345391"/>
                  <a:pt x="405568" y="320830"/>
                  <a:pt x="405631" y="287345"/>
                </a:cubicBezTo>
                <a:cubicBezTo>
                  <a:pt x="405568" y="252925"/>
                  <a:pt x="397542" y="227939"/>
                  <a:pt x="381554" y="212387"/>
                </a:cubicBezTo>
                <a:cubicBezTo>
                  <a:pt x="365565" y="196834"/>
                  <a:pt x="341997" y="189185"/>
                  <a:pt x="310848" y="189440"/>
                </a:cubicBezTo>
                <a:close/>
                <a:moveTo>
                  <a:pt x="5815593" y="176191"/>
                </a:moveTo>
                <a:cubicBezTo>
                  <a:pt x="5795847" y="176106"/>
                  <a:pt x="5778776" y="179589"/>
                  <a:pt x="5764380" y="186640"/>
                </a:cubicBezTo>
                <a:cubicBezTo>
                  <a:pt x="5749984" y="193690"/>
                  <a:pt x="5737499" y="204819"/>
                  <a:pt x="5726925" y="220025"/>
                </a:cubicBezTo>
                <a:cubicBezTo>
                  <a:pt x="5714376" y="237696"/>
                  <a:pt x="5705586" y="262502"/>
                  <a:pt x="5700554" y="294444"/>
                </a:cubicBezTo>
                <a:cubicBezTo>
                  <a:pt x="5695522" y="326387"/>
                  <a:pt x="5693101" y="369543"/>
                  <a:pt x="5693292" y="423913"/>
                </a:cubicBezTo>
                <a:cubicBezTo>
                  <a:pt x="5693101" y="479197"/>
                  <a:pt x="5695522" y="522820"/>
                  <a:pt x="5700554" y="554784"/>
                </a:cubicBezTo>
                <a:cubicBezTo>
                  <a:pt x="5705586" y="586747"/>
                  <a:pt x="5714376" y="611766"/>
                  <a:pt x="5726925" y="629840"/>
                </a:cubicBezTo>
                <a:cubicBezTo>
                  <a:pt x="5737499" y="645047"/>
                  <a:pt x="5749984" y="656176"/>
                  <a:pt x="5764380" y="663227"/>
                </a:cubicBezTo>
                <a:cubicBezTo>
                  <a:pt x="5778776" y="670278"/>
                  <a:pt x="5795847" y="673761"/>
                  <a:pt x="5815593" y="673676"/>
                </a:cubicBezTo>
                <a:cubicBezTo>
                  <a:pt x="5835382" y="673761"/>
                  <a:pt x="5852623" y="670278"/>
                  <a:pt x="5867316" y="663227"/>
                </a:cubicBezTo>
                <a:cubicBezTo>
                  <a:pt x="5882010" y="656176"/>
                  <a:pt x="5894664" y="645047"/>
                  <a:pt x="5905281" y="629840"/>
                </a:cubicBezTo>
                <a:cubicBezTo>
                  <a:pt x="5917341" y="611766"/>
                  <a:pt x="5925834" y="586747"/>
                  <a:pt x="5930760" y="554784"/>
                </a:cubicBezTo>
                <a:cubicBezTo>
                  <a:pt x="5935686" y="522820"/>
                  <a:pt x="5938064" y="479197"/>
                  <a:pt x="5937895" y="423913"/>
                </a:cubicBezTo>
                <a:cubicBezTo>
                  <a:pt x="5938064" y="369543"/>
                  <a:pt x="5935686" y="326387"/>
                  <a:pt x="5930760" y="294444"/>
                </a:cubicBezTo>
                <a:cubicBezTo>
                  <a:pt x="5925834" y="262502"/>
                  <a:pt x="5917341" y="237696"/>
                  <a:pt x="5905281" y="220025"/>
                </a:cubicBezTo>
                <a:cubicBezTo>
                  <a:pt x="5894664" y="204819"/>
                  <a:pt x="5882010" y="193690"/>
                  <a:pt x="5867316" y="186640"/>
                </a:cubicBezTo>
                <a:cubicBezTo>
                  <a:pt x="5852623" y="179589"/>
                  <a:pt x="5835382" y="176106"/>
                  <a:pt x="5815593" y="176191"/>
                </a:cubicBezTo>
                <a:close/>
                <a:moveTo>
                  <a:pt x="6248400" y="14270"/>
                </a:moveTo>
                <a:lnTo>
                  <a:pt x="6461407" y="14270"/>
                </a:lnTo>
                <a:lnTo>
                  <a:pt x="6665243" y="463655"/>
                </a:lnTo>
                <a:lnTo>
                  <a:pt x="6665243" y="14270"/>
                </a:lnTo>
                <a:lnTo>
                  <a:pt x="6878249" y="14270"/>
                </a:lnTo>
                <a:lnTo>
                  <a:pt x="6878249" y="834578"/>
                </a:lnTo>
                <a:lnTo>
                  <a:pt x="6665243" y="834578"/>
                </a:lnTo>
                <a:lnTo>
                  <a:pt x="6461407" y="386210"/>
                </a:lnTo>
                <a:lnTo>
                  <a:pt x="6461407" y="834578"/>
                </a:lnTo>
                <a:lnTo>
                  <a:pt x="6248400" y="834578"/>
                </a:lnTo>
                <a:close/>
                <a:moveTo>
                  <a:pt x="4762499" y="14270"/>
                </a:moveTo>
                <a:lnTo>
                  <a:pt x="5118192" y="14270"/>
                </a:lnTo>
                <a:cubicBezTo>
                  <a:pt x="5207518" y="15286"/>
                  <a:pt x="5274996" y="38205"/>
                  <a:pt x="5320625" y="83027"/>
                </a:cubicBezTo>
                <a:cubicBezTo>
                  <a:pt x="5366254" y="127849"/>
                  <a:pt x="5389144" y="188476"/>
                  <a:pt x="5389292" y="264908"/>
                </a:cubicBezTo>
                <a:cubicBezTo>
                  <a:pt x="5388762" y="320593"/>
                  <a:pt x="5376064" y="365748"/>
                  <a:pt x="5351200" y="400373"/>
                </a:cubicBezTo>
                <a:cubicBezTo>
                  <a:pt x="5326337" y="434998"/>
                  <a:pt x="5292491" y="458473"/>
                  <a:pt x="5249665" y="470798"/>
                </a:cubicBezTo>
                <a:cubicBezTo>
                  <a:pt x="5291451" y="478031"/>
                  <a:pt x="5322026" y="495644"/>
                  <a:pt x="5341391" y="523637"/>
                </a:cubicBezTo>
                <a:cubicBezTo>
                  <a:pt x="5360755" y="551629"/>
                  <a:pt x="5371966" y="592427"/>
                  <a:pt x="5375024" y="646031"/>
                </a:cubicBezTo>
                <a:lnTo>
                  <a:pt x="5382158" y="757121"/>
                </a:lnTo>
                <a:cubicBezTo>
                  <a:pt x="5383198" y="773852"/>
                  <a:pt x="5385195" y="788545"/>
                  <a:pt x="5388146" y="801200"/>
                </a:cubicBezTo>
                <a:cubicBezTo>
                  <a:pt x="5391097" y="813855"/>
                  <a:pt x="5394877" y="824981"/>
                  <a:pt x="5399484" y="834578"/>
                </a:cubicBezTo>
                <a:lnTo>
                  <a:pt x="5179342" y="834578"/>
                </a:lnTo>
                <a:cubicBezTo>
                  <a:pt x="5174820" y="825533"/>
                  <a:pt x="5171380" y="814067"/>
                  <a:pt x="5169023" y="800181"/>
                </a:cubicBezTo>
                <a:cubicBezTo>
                  <a:pt x="5166666" y="786295"/>
                  <a:pt x="5165010" y="772281"/>
                  <a:pt x="5164055" y="758140"/>
                </a:cubicBezTo>
                <a:lnTo>
                  <a:pt x="5157939" y="656223"/>
                </a:lnTo>
                <a:cubicBezTo>
                  <a:pt x="5156220" y="620084"/>
                  <a:pt x="5148448" y="594775"/>
                  <a:pt x="5134626" y="580294"/>
                </a:cubicBezTo>
                <a:cubicBezTo>
                  <a:pt x="5120803" y="565813"/>
                  <a:pt x="5099018" y="558849"/>
                  <a:pt x="5069271" y="559401"/>
                </a:cubicBezTo>
                <a:lnTo>
                  <a:pt x="4983660" y="559401"/>
                </a:lnTo>
                <a:lnTo>
                  <a:pt x="4983660" y="834578"/>
                </a:lnTo>
                <a:lnTo>
                  <a:pt x="4762499" y="834578"/>
                </a:lnTo>
                <a:close/>
                <a:moveTo>
                  <a:pt x="4066546" y="14270"/>
                </a:moveTo>
                <a:lnTo>
                  <a:pt x="4698435" y="14270"/>
                </a:lnTo>
                <a:lnTo>
                  <a:pt x="4698435" y="189440"/>
                </a:lnTo>
                <a:lnTo>
                  <a:pt x="4493581" y="189440"/>
                </a:lnTo>
                <a:lnTo>
                  <a:pt x="4493581" y="834578"/>
                </a:lnTo>
                <a:lnTo>
                  <a:pt x="4272420" y="834578"/>
                </a:lnTo>
                <a:lnTo>
                  <a:pt x="4272420" y="189440"/>
                </a:lnTo>
                <a:lnTo>
                  <a:pt x="4066546" y="189440"/>
                </a:lnTo>
                <a:close/>
                <a:moveTo>
                  <a:pt x="3409950" y="14270"/>
                </a:moveTo>
                <a:lnTo>
                  <a:pt x="3754431" y="14270"/>
                </a:lnTo>
                <a:cubicBezTo>
                  <a:pt x="3846454" y="14819"/>
                  <a:pt x="3916437" y="38673"/>
                  <a:pt x="3964381" y="85832"/>
                </a:cubicBezTo>
                <a:cubicBezTo>
                  <a:pt x="4012324" y="132991"/>
                  <a:pt x="4036445" y="200162"/>
                  <a:pt x="4036742" y="287345"/>
                </a:cubicBezTo>
                <a:cubicBezTo>
                  <a:pt x="4036445" y="374931"/>
                  <a:pt x="4012325" y="442060"/>
                  <a:pt x="3964381" y="488731"/>
                </a:cubicBezTo>
                <a:cubicBezTo>
                  <a:pt x="3916437" y="535401"/>
                  <a:pt x="3846454" y="558958"/>
                  <a:pt x="3754431" y="559401"/>
                </a:cubicBezTo>
                <a:lnTo>
                  <a:pt x="3631111" y="559401"/>
                </a:lnTo>
                <a:lnTo>
                  <a:pt x="3631111" y="834578"/>
                </a:lnTo>
                <a:lnTo>
                  <a:pt x="3409950" y="834578"/>
                </a:lnTo>
                <a:close/>
                <a:moveTo>
                  <a:pt x="2790825" y="14270"/>
                </a:moveTo>
                <a:lnTo>
                  <a:pt x="3324873" y="14270"/>
                </a:lnTo>
                <a:lnTo>
                  <a:pt x="3324873" y="189440"/>
                </a:lnTo>
                <a:lnTo>
                  <a:pt x="3011986" y="189440"/>
                </a:lnTo>
                <a:lnTo>
                  <a:pt x="3011986" y="326137"/>
                </a:lnTo>
                <a:lnTo>
                  <a:pt x="3283086" y="326137"/>
                </a:lnTo>
                <a:lnTo>
                  <a:pt x="3283086" y="502327"/>
                </a:lnTo>
                <a:lnTo>
                  <a:pt x="3011986" y="502327"/>
                </a:lnTo>
                <a:lnTo>
                  <a:pt x="3011986" y="660427"/>
                </a:lnTo>
                <a:lnTo>
                  <a:pt x="3330988" y="660427"/>
                </a:lnTo>
                <a:lnTo>
                  <a:pt x="3330988" y="834578"/>
                </a:lnTo>
                <a:lnTo>
                  <a:pt x="2790825" y="834578"/>
                </a:lnTo>
                <a:close/>
                <a:moveTo>
                  <a:pt x="1314450" y="14270"/>
                </a:moveTo>
                <a:lnTo>
                  <a:pt x="1670142" y="14270"/>
                </a:lnTo>
                <a:cubicBezTo>
                  <a:pt x="1759469" y="15286"/>
                  <a:pt x="1826946" y="38205"/>
                  <a:pt x="1872576" y="83027"/>
                </a:cubicBezTo>
                <a:cubicBezTo>
                  <a:pt x="1918205" y="127849"/>
                  <a:pt x="1941094" y="188476"/>
                  <a:pt x="1941243" y="264908"/>
                </a:cubicBezTo>
                <a:cubicBezTo>
                  <a:pt x="1940712" y="320593"/>
                  <a:pt x="1928015" y="365748"/>
                  <a:pt x="1903151" y="400373"/>
                </a:cubicBezTo>
                <a:cubicBezTo>
                  <a:pt x="1878287" y="434998"/>
                  <a:pt x="1844442" y="458473"/>
                  <a:pt x="1801616" y="470798"/>
                </a:cubicBezTo>
                <a:cubicBezTo>
                  <a:pt x="1843402" y="478031"/>
                  <a:pt x="1873977" y="495644"/>
                  <a:pt x="1893341" y="523637"/>
                </a:cubicBezTo>
                <a:cubicBezTo>
                  <a:pt x="1912706" y="551629"/>
                  <a:pt x="1923917" y="592427"/>
                  <a:pt x="1926974" y="646031"/>
                </a:cubicBezTo>
                <a:lnTo>
                  <a:pt x="1934108" y="757121"/>
                </a:lnTo>
                <a:cubicBezTo>
                  <a:pt x="1935149" y="773852"/>
                  <a:pt x="1937145" y="788545"/>
                  <a:pt x="1940096" y="801200"/>
                </a:cubicBezTo>
                <a:cubicBezTo>
                  <a:pt x="1943047" y="813855"/>
                  <a:pt x="1946827" y="824981"/>
                  <a:pt x="1951434" y="834578"/>
                </a:cubicBezTo>
                <a:lnTo>
                  <a:pt x="1731293" y="834578"/>
                </a:lnTo>
                <a:cubicBezTo>
                  <a:pt x="1726770" y="825533"/>
                  <a:pt x="1723330" y="814067"/>
                  <a:pt x="1720973" y="800181"/>
                </a:cubicBezTo>
                <a:cubicBezTo>
                  <a:pt x="1718617" y="786295"/>
                  <a:pt x="1716960" y="772281"/>
                  <a:pt x="1716005" y="758140"/>
                </a:cubicBezTo>
                <a:lnTo>
                  <a:pt x="1709890" y="656223"/>
                </a:lnTo>
                <a:cubicBezTo>
                  <a:pt x="1708170" y="620084"/>
                  <a:pt x="1700399" y="594775"/>
                  <a:pt x="1686576" y="580294"/>
                </a:cubicBezTo>
                <a:cubicBezTo>
                  <a:pt x="1672754" y="565813"/>
                  <a:pt x="1650969" y="558849"/>
                  <a:pt x="1621222" y="559401"/>
                </a:cubicBezTo>
                <a:lnTo>
                  <a:pt x="1535611" y="559401"/>
                </a:lnTo>
                <a:lnTo>
                  <a:pt x="1535611" y="834578"/>
                </a:lnTo>
                <a:lnTo>
                  <a:pt x="1314450" y="834578"/>
                </a:lnTo>
                <a:close/>
                <a:moveTo>
                  <a:pt x="695325" y="14270"/>
                </a:moveTo>
                <a:lnTo>
                  <a:pt x="1229373" y="14270"/>
                </a:lnTo>
                <a:lnTo>
                  <a:pt x="1229373" y="189440"/>
                </a:lnTo>
                <a:lnTo>
                  <a:pt x="916486" y="189440"/>
                </a:lnTo>
                <a:lnTo>
                  <a:pt x="916486" y="326137"/>
                </a:lnTo>
                <a:lnTo>
                  <a:pt x="1187587" y="326137"/>
                </a:lnTo>
                <a:lnTo>
                  <a:pt x="1187587" y="502327"/>
                </a:lnTo>
                <a:lnTo>
                  <a:pt x="916486" y="502327"/>
                </a:lnTo>
                <a:lnTo>
                  <a:pt x="916486" y="660427"/>
                </a:lnTo>
                <a:lnTo>
                  <a:pt x="1235488" y="660427"/>
                </a:lnTo>
                <a:lnTo>
                  <a:pt x="1235488" y="834578"/>
                </a:lnTo>
                <a:lnTo>
                  <a:pt x="695325" y="834578"/>
                </a:lnTo>
                <a:close/>
                <a:moveTo>
                  <a:pt x="0" y="14270"/>
                </a:moveTo>
                <a:lnTo>
                  <a:pt x="344481" y="14270"/>
                </a:lnTo>
                <a:cubicBezTo>
                  <a:pt x="436504" y="14819"/>
                  <a:pt x="506488" y="38673"/>
                  <a:pt x="554431" y="85832"/>
                </a:cubicBezTo>
                <a:cubicBezTo>
                  <a:pt x="602375" y="132991"/>
                  <a:pt x="626495" y="200162"/>
                  <a:pt x="626793" y="287345"/>
                </a:cubicBezTo>
                <a:cubicBezTo>
                  <a:pt x="626495" y="374931"/>
                  <a:pt x="602375" y="442060"/>
                  <a:pt x="554431" y="488731"/>
                </a:cubicBezTo>
                <a:cubicBezTo>
                  <a:pt x="506488" y="535401"/>
                  <a:pt x="436504" y="558958"/>
                  <a:pt x="344481" y="559401"/>
                </a:cubicBezTo>
                <a:lnTo>
                  <a:pt x="221161" y="559401"/>
                </a:lnTo>
                <a:lnTo>
                  <a:pt x="221161" y="834578"/>
                </a:lnTo>
                <a:lnTo>
                  <a:pt x="0" y="834578"/>
                </a:lnTo>
                <a:close/>
                <a:moveTo>
                  <a:pt x="5815593" y="1"/>
                </a:moveTo>
                <a:cubicBezTo>
                  <a:pt x="5870735" y="-20"/>
                  <a:pt x="5919697" y="8170"/>
                  <a:pt x="5962482" y="24571"/>
                </a:cubicBezTo>
                <a:cubicBezTo>
                  <a:pt x="6005266" y="40972"/>
                  <a:pt x="6041234" y="65711"/>
                  <a:pt x="6070387" y="98789"/>
                </a:cubicBezTo>
                <a:cubicBezTo>
                  <a:pt x="6103064" y="137089"/>
                  <a:pt x="6126123" y="183493"/>
                  <a:pt x="6139564" y="238004"/>
                </a:cubicBezTo>
                <a:cubicBezTo>
                  <a:pt x="6153004" y="292514"/>
                  <a:pt x="6159501" y="354484"/>
                  <a:pt x="6159055" y="423913"/>
                </a:cubicBezTo>
                <a:cubicBezTo>
                  <a:pt x="6159501" y="494277"/>
                  <a:pt x="6153004" y="556672"/>
                  <a:pt x="6139564" y="611099"/>
                </a:cubicBezTo>
                <a:cubicBezTo>
                  <a:pt x="6126123" y="665525"/>
                  <a:pt x="6103064" y="711845"/>
                  <a:pt x="6070387" y="750059"/>
                </a:cubicBezTo>
                <a:cubicBezTo>
                  <a:pt x="6041234" y="783137"/>
                  <a:pt x="6005266" y="807876"/>
                  <a:pt x="5962482" y="824277"/>
                </a:cubicBezTo>
                <a:cubicBezTo>
                  <a:pt x="5919697" y="840678"/>
                  <a:pt x="5870735" y="848868"/>
                  <a:pt x="5815593" y="848847"/>
                </a:cubicBezTo>
                <a:cubicBezTo>
                  <a:pt x="5760494" y="848868"/>
                  <a:pt x="5711701" y="840678"/>
                  <a:pt x="5669214" y="824277"/>
                </a:cubicBezTo>
                <a:cubicBezTo>
                  <a:pt x="5626727" y="807876"/>
                  <a:pt x="5590929" y="783137"/>
                  <a:pt x="5561819" y="750059"/>
                </a:cubicBezTo>
                <a:cubicBezTo>
                  <a:pt x="5528653" y="711845"/>
                  <a:pt x="5505297" y="665524"/>
                  <a:pt x="5491750" y="611099"/>
                </a:cubicBezTo>
                <a:cubicBezTo>
                  <a:pt x="5478203" y="556672"/>
                  <a:pt x="5471664" y="494277"/>
                  <a:pt x="5472131" y="423913"/>
                </a:cubicBezTo>
                <a:cubicBezTo>
                  <a:pt x="5471664" y="354484"/>
                  <a:pt x="5478203" y="292514"/>
                  <a:pt x="5491750" y="238004"/>
                </a:cubicBezTo>
                <a:cubicBezTo>
                  <a:pt x="5505297" y="183493"/>
                  <a:pt x="5528653" y="137089"/>
                  <a:pt x="5561819" y="98789"/>
                </a:cubicBezTo>
                <a:cubicBezTo>
                  <a:pt x="5590929" y="65711"/>
                  <a:pt x="5626727" y="40972"/>
                  <a:pt x="5669214" y="24571"/>
                </a:cubicBezTo>
                <a:cubicBezTo>
                  <a:pt x="5711701" y="8170"/>
                  <a:pt x="5760494" y="-20"/>
                  <a:pt x="5815593" y="1"/>
                </a:cubicBezTo>
                <a:close/>
                <a:moveTo>
                  <a:pt x="2367543" y="1"/>
                </a:moveTo>
                <a:cubicBezTo>
                  <a:pt x="2473028" y="847"/>
                  <a:pt x="2554562" y="27926"/>
                  <a:pt x="2612145" y="81237"/>
                </a:cubicBezTo>
                <a:cubicBezTo>
                  <a:pt x="2669729" y="134548"/>
                  <a:pt x="2700304" y="209016"/>
                  <a:pt x="2703871" y="304639"/>
                </a:cubicBezTo>
                <a:lnTo>
                  <a:pt x="2484748" y="304639"/>
                </a:lnTo>
                <a:cubicBezTo>
                  <a:pt x="2483368" y="264053"/>
                  <a:pt x="2473134" y="232578"/>
                  <a:pt x="2454046" y="210214"/>
                </a:cubicBezTo>
                <a:cubicBezTo>
                  <a:pt x="2434957" y="187851"/>
                  <a:pt x="2406123" y="176510"/>
                  <a:pt x="2367543" y="176191"/>
                </a:cubicBezTo>
                <a:cubicBezTo>
                  <a:pt x="2347797" y="176106"/>
                  <a:pt x="2330726" y="179589"/>
                  <a:pt x="2316330" y="186640"/>
                </a:cubicBezTo>
                <a:cubicBezTo>
                  <a:pt x="2301934" y="193690"/>
                  <a:pt x="2289449" y="204819"/>
                  <a:pt x="2278875" y="220025"/>
                </a:cubicBezTo>
                <a:cubicBezTo>
                  <a:pt x="2266327" y="237632"/>
                  <a:pt x="2257536" y="262311"/>
                  <a:pt x="2252504" y="294062"/>
                </a:cubicBezTo>
                <a:cubicBezTo>
                  <a:pt x="2247472" y="325813"/>
                  <a:pt x="2245051" y="369097"/>
                  <a:pt x="2245243" y="423913"/>
                </a:cubicBezTo>
                <a:cubicBezTo>
                  <a:pt x="2245051" y="479643"/>
                  <a:pt x="2247472" y="523394"/>
                  <a:pt x="2252504" y="555166"/>
                </a:cubicBezTo>
                <a:cubicBezTo>
                  <a:pt x="2257536" y="586939"/>
                  <a:pt x="2266327" y="611830"/>
                  <a:pt x="2278875" y="629840"/>
                </a:cubicBezTo>
                <a:cubicBezTo>
                  <a:pt x="2289449" y="645047"/>
                  <a:pt x="2301934" y="656176"/>
                  <a:pt x="2316330" y="663227"/>
                </a:cubicBezTo>
                <a:cubicBezTo>
                  <a:pt x="2330726" y="670278"/>
                  <a:pt x="2347797" y="673761"/>
                  <a:pt x="2367543" y="673676"/>
                </a:cubicBezTo>
                <a:cubicBezTo>
                  <a:pt x="2406187" y="673294"/>
                  <a:pt x="2435149" y="661825"/>
                  <a:pt x="2454428" y="639270"/>
                </a:cubicBezTo>
                <a:cubicBezTo>
                  <a:pt x="2473707" y="616715"/>
                  <a:pt x="2483814" y="585367"/>
                  <a:pt x="2484748" y="545227"/>
                </a:cubicBezTo>
                <a:lnTo>
                  <a:pt x="2703871" y="545227"/>
                </a:lnTo>
                <a:cubicBezTo>
                  <a:pt x="2700304" y="640808"/>
                  <a:pt x="2669729" y="715106"/>
                  <a:pt x="2612145" y="768120"/>
                </a:cubicBezTo>
                <a:cubicBezTo>
                  <a:pt x="2554562" y="821134"/>
                  <a:pt x="2473028" y="848043"/>
                  <a:pt x="2367543" y="848847"/>
                </a:cubicBezTo>
                <a:cubicBezTo>
                  <a:pt x="2312444" y="848868"/>
                  <a:pt x="2263651" y="840678"/>
                  <a:pt x="2221164" y="824277"/>
                </a:cubicBezTo>
                <a:cubicBezTo>
                  <a:pt x="2178677" y="807876"/>
                  <a:pt x="2142879" y="783137"/>
                  <a:pt x="2113769" y="750059"/>
                </a:cubicBezTo>
                <a:cubicBezTo>
                  <a:pt x="2080603" y="711845"/>
                  <a:pt x="2057247" y="665524"/>
                  <a:pt x="2043701" y="611099"/>
                </a:cubicBezTo>
                <a:cubicBezTo>
                  <a:pt x="2030154" y="556672"/>
                  <a:pt x="2023614" y="494277"/>
                  <a:pt x="2024082" y="423913"/>
                </a:cubicBezTo>
                <a:cubicBezTo>
                  <a:pt x="2023614" y="354484"/>
                  <a:pt x="2030154" y="292514"/>
                  <a:pt x="2043701" y="238004"/>
                </a:cubicBezTo>
                <a:cubicBezTo>
                  <a:pt x="2057247" y="183493"/>
                  <a:pt x="2080603" y="137089"/>
                  <a:pt x="2113769" y="98789"/>
                </a:cubicBezTo>
                <a:cubicBezTo>
                  <a:pt x="2142879" y="65711"/>
                  <a:pt x="2178677" y="40972"/>
                  <a:pt x="2221164" y="24571"/>
                </a:cubicBezTo>
                <a:cubicBezTo>
                  <a:pt x="2263651" y="8170"/>
                  <a:pt x="2312444" y="-20"/>
                  <a:pt x="2367543" y="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0DE445-236F-9427-A23E-37D3097B29C2}"/>
              </a:ext>
            </a:extLst>
          </p:cNvPr>
          <p:cNvSpPr txBox="1"/>
          <p:nvPr/>
        </p:nvSpPr>
        <p:spPr>
          <a:xfrm>
            <a:off x="4232563" y="3214302"/>
            <a:ext cx="4432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다수의 신호를 입력으로 받아 하나의 신호를 출력한다</a:t>
            </a:r>
          </a:p>
        </p:txBody>
      </p:sp>
    </p:spTree>
    <p:extLst>
      <p:ext uri="{BB962C8B-B14F-4D97-AF65-F5344CB8AC3E}">
        <p14:creationId xmlns:p14="http://schemas.microsoft.com/office/powerpoint/2010/main" val="14776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02.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퍼셉트론이란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0880FD-EF6B-4694-A7D2-7C6C50E00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373" y="1070869"/>
            <a:ext cx="3516024" cy="3267416"/>
          </a:xfrm>
          <a:prstGeom prst="rect">
            <a:avLst/>
          </a:prstGeom>
          <a:ln w="28575"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9FCE60-A3A4-40BF-8A19-3A3C40F55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818" y="3030802"/>
            <a:ext cx="3752305" cy="126279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1EB19DB8-A96B-4953-85E1-EA83C9FFD464}"/>
              </a:ext>
            </a:extLst>
          </p:cNvPr>
          <p:cNvSpPr txBox="1"/>
          <p:nvPr/>
        </p:nvSpPr>
        <p:spPr>
          <a:xfrm>
            <a:off x="4825568" y="2887927"/>
            <a:ext cx="677000" cy="50318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anumGothic ExtraBold"/>
                <a:sym typeface="NanumGothic ExtraBold"/>
              </a:rPr>
              <a:t>수식</a:t>
            </a:r>
            <a:endParaRPr sz="1800" b="1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38537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03. AND, NAND, OR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게이트란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63ACFDD-8EAD-4243-8685-C3EFDD75D3B1}"/>
              </a:ext>
            </a:extLst>
          </p:cNvPr>
          <p:cNvGrpSpPr/>
          <p:nvPr/>
        </p:nvGrpSpPr>
        <p:grpSpPr>
          <a:xfrm>
            <a:off x="1751568" y="1290385"/>
            <a:ext cx="1800225" cy="2371815"/>
            <a:chOff x="1751568" y="1290385"/>
            <a:chExt cx="1800225" cy="2371815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C02552F-C0A1-4608-B098-054B7F81B457}"/>
                </a:ext>
              </a:extLst>
            </p:cNvPr>
            <p:cNvSpPr/>
            <p:nvPr/>
          </p:nvSpPr>
          <p:spPr>
            <a:xfrm>
              <a:off x="1751568" y="1938175"/>
              <a:ext cx="1800225" cy="1724025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64DC90B-5B76-4CD4-B3A0-541DE66E9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6216" y="1290385"/>
              <a:ext cx="1019317" cy="647790"/>
            </a:xfrm>
            <a:prstGeom prst="rect">
              <a:avLst/>
            </a:prstGeom>
            <a:ln w="28575">
              <a:solidFill>
                <a:srgbClr val="002060"/>
              </a:solidFill>
            </a:ln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69FF05-FFDB-4F07-BFBB-853BB8AE0A6E}"/>
              </a:ext>
            </a:extLst>
          </p:cNvPr>
          <p:cNvGrpSpPr/>
          <p:nvPr/>
        </p:nvGrpSpPr>
        <p:grpSpPr>
          <a:xfrm>
            <a:off x="4235727" y="1324926"/>
            <a:ext cx="1800225" cy="2337274"/>
            <a:chOff x="4138611" y="1324926"/>
            <a:chExt cx="1800225" cy="233727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1C61A64-D636-40BD-AD77-29B284EDFFC5}"/>
                </a:ext>
              </a:extLst>
            </p:cNvPr>
            <p:cNvSpPr/>
            <p:nvPr/>
          </p:nvSpPr>
          <p:spPr>
            <a:xfrm>
              <a:off x="4138611" y="1938175"/>
              <a:ext cx="1800225" cy="1724025"/>
            </a:xfrm>
            <a:prstGeom prst="roundRect">
              <a:avLst/>
            </a:prstGeom>
            <a:blipFill>
              <a:blip r:embed="rId6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DF7B46B-5A3E-460A-AC92-2868F5B5D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57644" y="1324926"/>
              <a:ext cx="962159" cy="628738"/>
            </a:xfrm>
            <a:prstGeom prst="rect">
              <a:avLst/>
            </a:prstGeom>
            <a:ln w="28575">
              <a:solidFill>
                <a:srgbClr val="002060"/>
              </a:solidFill>
            </a:ln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8A53974-9FDB-4D82-A480-443A284C7BF6}"/>
              </a:ext>
            </a:extLst>
          </p:cNvPr>
          <p:cNvGrpSpPr/>
          <p:nvPr/>
        </p:nvGrpSpPr>
        <p:grpSpPr>
          <a:xfrm>
            <a:off x="6719886" y="1324926"/>
            <a:ext cx="1800225" cy="2352763"/>
            <a:chOff x="6719886" y="1324926"/>
            <a:chExt cx="1800225" cy="235276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9D301C9-9E46-4215-81AF-54D02F0A8B2A}"/>
                </a:ext>
              </a:extLst>
            </p:cNvPr>
            <p:cNvSpPr/>
            <p:nvPr/>
          </p:nvSpPr>
          <p:spPr>
            <a:xfrm>
              <a:off x="6719886" y="1953664"/>
              <a:ext cx="1800225" cy="1724025"/>
            </a:xfrm>
            <a:prstGeom prst="roundRect">
              <a:avLst/>
            </a:prstGeom>
            <a:blipFill>
              <a:blip r:embed="rId8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AC29067-06C7-47A7-A4AA-D551A5C72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77023" y="1324926"/>
              <a:ext cx="885949" cy="628738"/>
            </a:xfrm>
            <a:prstGeom prst="rect">
              <a:avLst/>
            </a:prstGeom>
            <a:ln w="28575">
              <a:solidFill>
                <a:srgbClr val="19264B"/>
              </a:solidFill>
            </a:ln>
          </p:spPr>
        </p:pic>
      </p:grpSp>
      <p:sp>
        <p:nvSpPr>
          <p:cNvPr id="21" name="TextBox 10">
            <a:extLst>
              <a:ext uri="{FF2B5EF4-FFF2-40B4-BE49-F238E27FC236}">
                <a16:creationId xmlns:a16="http://schemas.microsoft.com/office/drawing/2014/main" id="{C835C187-88E1-449D-9361-2FFCBA9F522F}"/>
              </a:ext>
            </a:extLst>
          </p:cNvPr>
          <p:cNvSpPr txBox="1"/>
          <p:nvPr/>
        </p:nvSpPr>
        <p:spPr>
          <a:xfrm>
            <a:off x="1313790" y="3887882"/>
            <a:ext cx="2664168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두 입력이 모두 </a:t>
            </a:r>
            <a:r>
              <a:rPr lang="en-US" altLang="ko-KR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 때만 </a:t>
            </a:r>
            <a:endParaRPr lang="en-US" altLang="ko-KR" sz="1500" dirty="0">
              <a:solidFill>
                <a:schemeClr val="bg2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spcBef>
                <a:spcPct val="0"/>
              </a:spcBef>
            </a:pPr>
            <a:r>
              <a:rPr lang="en-US" altLang="ko-KR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 </a:t>
            </a:r>
            <a:r>
              <a:rPr lang="ko-KR" alt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출력</a:t>
            </a:r>
            <a:endParaRPr lang="en-US" sz="1500" dirty="0">
              <a:solidFill>
                <a:schemeClr val="bg2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F56F0600-EAE6-4C77-98BC-85214E0C06A0}"/>
              </a:ext>
            </a:extLst>
          </p:cNvPr>
          <p:cNvSpPr txBox="1"/>
          <p:nvPr/>
        </p:nvSpPr>
        <p:spPr>
          <a:xfrm>
            <a:off x="3901625" y="3887882"/>
            <a:ext cx="2664168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두 입력이 모두 </a:t>
            </a:r>
            <a:r>
              <a:rPr lang="en-US" altLang="ko-KR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 때만</a:t>
            </a:r>
            <a:endParaRPr lang="en-US" altLang="ko-KR" sz="1500" dirty="0">
              <a:solidFill>
                <a:schemeClr val="bg2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spcBef>
                <a:spcPct val="0"/>
              </a:spcBef>
            </a:pPr>
            <a:r>
              <a:rPr lang="en-US" altLang="ko-KR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 </a:t>
            </a:r>
            <a:r>
              <a:rPr lang="ko-KR" alt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출력</a:t>
            </a:r>
            <a:endParaRPr lang="en-US" sz="1500" dirty="0">
              <a:solidFill>
                <a:schemeClr val="bg2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EFA75EC6-D96A-495D-B6E2-473B7FF9ED72}"/>
              </a:ext>
            </a:extLst>
          </p:cNvPr>
          <p:cNvSpPr txBox="1"/>
          <p:nvPr/>
        </p:nvSpPr>
        <p:spPr>
          <a:xfrm>
            <a:off x="6479832" y="3887882"/>
            <a:ext cx="2664168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입력신호 중 하나 이상 </a:t>
            </a:r>
            <a:r>
              <a:rPr lang="en-US" altLang="ko-KR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이면</a:t>
            </a:r>
            <a:endParaRPr lang="en-US" altLang="ko-KR" sz="1500" dirty="0">
              <a:solidFill>
                <a:schemeClr val="bg2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spcBef>
                <a:spcPct val="0"/>
              </a:spcBef>
            </a:pPr>
            <a:r>
              <a:rPr lang="en-US" altLang="ko-KR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 </a:t>
            </a:r>
            <a:r>
              <a:rPr lang="ko-KR" alt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출력</a:t>
            </a:r>
            <a:endParaRPr lang="en-US" sz="1500" dirty="0">
              <a:solidFill>
                <a:schemeClr val="bg2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CDDA62DE-2A66-478F-A213-0EA402126EA9}"/>
              </a:ext>
            </a:extLst>
          </p:cNvPr>
          <p:cNvSpPr txBox="1"/>
          <p:nvPr/>
        </p:nvSpPr>
        <p:spPr>
          <a:xfrm>
            <a:off x="3689162" y="2704945"/>
            <a:ext cx="430107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VS.</a:t>
            </a: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BF023691-3388-464F-B4A2-570FF9DFD400}"/>
              </a:ext>
            </a:extLst>
          </p:cNvPr>
          <p:cNvSpPr txBox="1"/>
          <p:nvPr/>
        </p:nvSpPr>
        <p:spPr>
          <a:xfrm>
            <a:off x="6173321" y="2700260"/>
            <a:ext cx="430107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48197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04.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가중치와 편향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C0C45C-F894-4411-A103-D589E0DED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753" y="1055550"/>
            <a:ext cx="3715268" cy="3581900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CA85E23E-2CB8-46D9-B050-4687B086CB2B}"/>
              </a:ext>
            </a:extLst>
          </p:cNvPr>
          <p:cNvSpPr txBox="1"/>
          <p:nvPr/>
        </p:nvSpPr>
        <p:spPr>
          <a:xfrm>
            <a:off x="5727698" y="3945940"/>
            <a:ext cx="2835729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가중치가 없다면 다음 층에서</a:t>
            </a:r>
            <a:endParaRPr lang="en-US" altLang="ko-KR" sz="1500" dirty="0">
              <a:solidFill>
                <a:schemeClr val="bg2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spcBef>
                <a:spcPct val="0"/>
              </a:spcBef>
            </a:pPr>
            <a:r>
              <a:rPr lang="ko-KR" altLang="en-US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각 노드 별 계속 같은 값이 나온다</a:t>
            </a:r>
            <a:r>
              <a:rPr lang="en-US" altLang="ko-KR" sz="1500" dirty="0">
                <a:solidFill>
                  <a:schemeClr val="bg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en-US" sz="1500" dirty="0">
              <a:solidFill>
                <a:schemeClr val="bg2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AAEC4-A4A0-413F-BC78-976F05BDFBDD}"/>
              </a:ext>
            </a:extLst>
          </p:cNvPr>
          <p:cNvSpPr txBox="1"/>
          <p:nvPr/>
        </p:nvSpPr>
        <p:spPr>
          <a:xfrm>
            <a:off x="1669337" y="2025446"/>
            <a:ext cx="705513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500" dirty="0">
                <a:solidFill>
                  <a:srgbClr val="00206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가중치가 없다면</a:t>
            </a:r>
            <a:r>
              <a:rPr lang="en-US" altLang="ko-KR" sz="6500" dirty="0">
                <a:solidFill>
                  <a:srgbClr val="00206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..?</a:t>
            </a:r>
            <a:endParaRPr lang="ko-KR" altLang="en-US" sz="6500" dirty="0">
              <a:solidFill>
                <a:srgbClr val="002060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11" name="Google Shape;203;p35">
            <a:extLst>
              <a:ext uri="{FF2B5EF4-FFF2-40B4-BE49-F238E27FC236}">
                <a16:creationId xmlns:a16="http://schemas.microsoft.com/office/drawing/2014/main" id="{12563C89-2106-4534-8C2F-88124BCBB8F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2021" y="2359953"/>
            <a:ext cx="3715268" cy="15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C4F354-8735-43A1-8759-5A460635E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975" y="845454"/>
            <a:ext cx="5814048" cy="403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6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1149</Words>
  <Application>Microsoft Office PowerPoint</Application>
  <PresentationFormat>화면 슬라이드 쇼(16:9)</PresentationFormat>
  <Paragraphs>89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에스코어 드림 7 ExtraBold</vt:lpstr>
      <vt:lpstr>경기천년제목 Bold</vt:lpstr>
      <vt:lpstr>HY그래픽M</vt:lpstr>
      <vt:lpstr>Arial</vt:lpstr>
      <vt:lpstr>에스코어 드림 8 Heavy</vt:lpstr>
      <vt:lpstr>에스코어 드림 5 Medium</vt:lpstr>
      <vt:lpstr>에스코어 드림 4 Regular</vt:lpstr>
      <vt:lpstr>NanumGothic ExtraBold</vt:lpstr>
      <vt:lpstr>맑은 고딕</vt:lpstr>
      <vt:lpstr>Bahnschrift Light SemiCondensed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JoungSeoHyeon</dc:creator>
  <cp:lastModifiedBy>정 서현</cp:lastModifiedBy>
  <cp:revision>89</cp:revision>
  <dcterms:modified xsi:type="dcterms:W3CDTF">2023-03-20T14:22:00Z</dcterms:modified>
</cp:coreProperties>
</file>