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89" r:id="rId4"/>
    <p:sldId id="297" r:id="rId5"/>
    <p:sldId id="317" r:id="rId6"/>
    <p:sldId id="318" r:id="rId7"/>
    <p:sldId id="320" r:id="rId8"/>
    <p:sldId id="321" r:id="rId9"/>
    <p:sldId id="300" r:id="rId10"/>
    <p:sldId id="302" r:id="rId11"/>
    <p:sldId id="303" r:id="rId12"/>
    <p:sldId id="322" r:id="rId13"/>
    <p:sldId id="323" r:id="rId14"/>
    <p:sldId id="305" r:id="rId15"/>
    <p:sldId id="306" r:id="rId16"/>
    <p:sldId id="307" r:id="rId17"/>
    <p:sldId id="310" r:id="rId18"/>
    <p:sldId id="311" r:id="rId19"/>
    <p:sldId id="313" r:id="rId20"/>
    <p:sldId id="314" r:id="rId21"/>
    <p:sldId id="316" r:id="rId22"/>
    <p:sldId id="280" r:id="rId23"/>
  </p:sldIdLst>
  <p:sldSz cx="9144000" cy="5143500" type="screen16x9"/>
  <p:notesSz cx="6858000" cy="9144000"/>
  <p:embeddedFontLst>
    <p:embeddedFont>
      <p:font typeface="NanumGothic ExtraBold" panose="020B0600000101010101" charset="0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서현" initials="정서" lastIdx="1" clrIdx="0">
    <p:extLst>
      <p:ext uri="{19B8F6BF-5375-455C-9EA6-DF929625EA0E}">
        <p15:presenceInfo xmlns:p15="http://schemas.microsoft.com/office/powerpoint/2012/main" userId="ddbe6c90f0baf6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64B"/>
    <a:srgbClr val="FF5050"/>
    <a:srgbClr val="FF0000"/>
    <a:srgbClr val="00CC66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69503" autoAdjust="0"/>
  </p:normalViewPr>
  <p:slideViewPr>
    <p:cSldViewPr snapToGrid="0">
      <p:cViewPr varScale="1">
        <p:scale>
          <a:sx n="47" d="100"/>
          <a:sy n="47" d="100"/>
        </p:scale>
        <p:origin x="40" y="9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8:58.57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8:59.53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7:25.91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1 305,'92'1,"106"-3,-188 1,0 0,0-1,-1 0,1 0,-1-1,0-1,13-6,5-4,26-20,-7 4,60-30,138-59,-234 115,-1 0,0 1,1 0,-1 0,1 1,15-1,-23 3,0 0,0 0,0 1,0-1,-1 0,1 1,0-1,0 1,-1-1,1 1,0 0,-1 0,1 0,-1 0,1 0,-1 0,2 2,-1-2,-1 2,0-1,0 0,0 0,0 0,0 0,0 1,-1-1,1 0,-1 1,0-1,1 0,-1 1,0-1,0 1,-1 3,-1 4,1-1,-1 1,-1-1,0 0,0 0,-8 15,-34 49,30-50,-59 83,-136 150,172-211,2 0,2 3,3 1,-43 87,24-42,-66 90,8-12,106-169,1-1,-1 1,1-1,0 1,0 0,0 0,0 4,1-6,0-1,0 1,0 0,0-1,0 1,0 0,0-1,0 1,0 0,0-1,1 1,-1 0,0-1,0 1,1-1,-1 1,0 0,1-1,-1 1,1-1,-1 1,1 0,2 0,0 0,0 0,0-1,-1 1,1-1,0 1,0-1,0 0,0 0,0 0,0 0,0-1,0 1,5-3,53-13,-1-2,101-47,-156 63,335-174,-91 41,56-46,-213 121,-43 33,2 3,0 1,96-27,-101 35,-26 8,-10 2,1 1,0 1,0 0,1 0,-1 1,0 1,1 0,21 0,-32 2,1-1,0 0,-1 1,1-1,-1 1,1-1,-1 1,0 0,1-1,-1 1,0 0,1 0,-1 0,0 0,0 0,0 0,0 1,0-1,0 0,0 0,1 2,-1 0,-1-1,1 1,0 0,-1-1,0 1,1 0,-1-1,0 1,0 0,-1-1,0 5,-1 2,0-1,-1 1,0-1,0 0,-1 0,0-1,-5 8,-10 9,-1-2,0-1,-2 0,-30 21,-29 29,52-39,2 0,2 2,0 0,3 2,1 0,1 2,3 0,1 1,-13 48,26-77,0 0,1 0,0 1,-1 17,3-24,0-1,0 1,1-1,-1 0,1 1,0-1,0 1,0-1,0 0,1 0,-1 1,1-1,0 0,0-1,0 1,0 0,5 4,1-1,-1-1,1 0,0 0,0-1,1 0,0-1,-1 1,1-2,0 1,0-1,10 1,19 1,51-1,-72-3,92 3,-67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7:28.67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1 149,'0'1,"0"-1,0 1,1 0,-1-1,0 1,0-1,1 1,-1-1,0 1,1-1,-1 1,0-1,1 0,-1 1,1-1,-1 1,1-1,-1 0,1 0,-1 1,1-1,-1 0,1 0,-1 1,1-1,1 0,19 4,-17-3,19 1,1-1,0-1,0-1,-1-1,1-1,33-9,138-51,-159 50,35-16,-44 17,54-16,-78 27,0 0,0 0,0 1,0-1,0 1,0 0,0 0,0 0,1 0,-1 0,0 1,0 0,0-1,0 1,0 0,0 0,0 1,0-1,-1 1,1-1,0 1,-1 0,1 0,-1 0,0 0,0 0,0 1,0-1,0 1,0 0,0-1,-1 1,0 0,1 0,0 4,2 7,0-1,-2 1,1 0,-2 0,0 0,0 0,-2 0,0 0,0 0,-1 0,-1 0,0-1,-1 1,-10 22,-3 3,-2-1,-2-1,-40 55,-85 86,38-52,78-88,-69 93,86-111,1 1,0 0,2 1,-13 37,22-56,0-1,0 1,0-1,1 1,-1-1,1 1,0-1,0 1,0-1,0 1,0-1,0 1,1-1,-1 1,1-1,0 1,0-1,0 1,0-1,0 0,2 3,0-3,-1 1,1-2,-1 1,1 0,0-1,-1 1,1-1,0 0,0 0,0 0,0 0,1 0,-1-1,0 1,0-1,0 0,5 0,13-1,0-1,-1 0,1-1,20-7,79-29,-92 29,450-175,-350 127,200-125,-259 136,-1-3,96-92,-19 22,-85 74,-42 32,1 1,1 1,0 0,1 2,0 0,1 1,0 2,26-7,-8 3,-1-2,61-29,-92 38,-1 1,1 0,0 0,-1 1,13-2,-18 3,1 1,-1 0,0 0,0 0,0 0,0 1,0-1,0 0,0 1,0 0,0-1,0 1,0 0,0 0,0 0,0 0,0 0,-1 1,1-1,0 0,-1 1,1 0,-1-1,0 1,3 3,-2-1,0 0,-1 1,1-1,-1 0,0 1,0 0,0-1,0 1,-1-1,0 1,0 0,0-1,-1 1,1 0,-1-1,-3 9,-2 7,-2-1,-14 29,15-34,-165 285,-22-13,180-267,-270 378,218-311,38-51,-45 72,2 13,70-118,0-1,0 1,1 0,-1 0,0-1,1 1,-1 0,1 0,0 0,-1 0,1 0,0 0,0 3,1-4,-1 0,1 0,-1 0,1 0,0 0,-1 0,1 0,0 0,0-1,0 1,-1 0,1 0,0-1,0 1,0 0,0-1,0 1,0-1,1 1,-1-1,0 0,0 0,0 1,2-1,6 1,-1 0,1 0,-1-1,1 0,0-1,15-2,57-18,-69 18,320-112,-8-24,169-107,-413 204,-60 32,1 0,0 1,0 1,1 1,0 1,1 1,35-4,-56 9,0 0,0 0,0 1,0-1,0 0,0 1,0-1,0 1,0-1,0 1,0 0,0 0,0 0,-1 0,1 0,0 1,-1-1,1 0,-1 1,1-1,-1 1,0-1,1 1,-1 0,0 0,0 0,0-1,-1 1,1 0,1 4,0 4,0 1,0 0,-1 0,-1 17,0-18,-3 190,2-155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8:20.93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158 381,'-1'-2,"0"1,0-1,0 1,0-1,0 1,0-1,1 1,-1-1,1 1,-1-1,1 0,0 1,0-1,0 0,0 1,0-1,0 0,0 0,0 1,0-1,1 0,-1 1,1-1,0 1,-1-1,1 1,0-1,1-2,3-3,-1 1,1-1,0 1,0 0,7-6,7-4,1 0,0 2,1 0,1 1,0 1,26-10,149-45,-70 27,-84 24,2 2,-1 2,2 2,-1 1,82-3,-108 12,-1-1,0 1,22 3,-36-2,1 0,-1 0,1 0,-1 0,0 1,0-1,0 1,0 0,0 0,0 1,0-1,-1 1,1 0,3 4,-6-6,0 1,1 0,-1-1,0 1,0 0,0 0,0 0,-1 0,1 0,0 0,-1 0,1 0,-1 0,0 0,0 0,0 4,0-2,-1 0,0 0,0-1,-1 1,1 0,-1 0,1-1,-5 7,-14 17,0-1,-2-1,-29 26,36-36,-319 286,125-119,168-145,-303 301,311-299,1 2,-31 53,61-92,1 0,0 0,0 0,0 0,0 0,1 0,-1 0,1 0,-1 0,1 0,-1 0,1 0,0 3,1-4,-1 0,1 1,-1-1,1 0,0 0,0 0,-1 0,1 0,0 0,0 0,0 0,0 0,0 0,1 0,-1 0,0-1,0 1,0-1,1 1,-1-1,0 1,1-1,-1 0,3 1,22 4,1 0,0-2,0-1,0-2,0 0,28-5,166-31,-218 35,397-92,-332 73,-1-4,0-2,112-64,-157 77,55-32,119-93,-57 12,-10 9,-38 43,-46 40,78-78,-92 80,2 2,1 0,2 3,0 0,41-20,-45 29,0 1,1 2,43-13,166-36,-186 52,-29 5,0 2,1 0,30 0,-55 5,-1 0,1 0,-1 0,1 0,-1 1,1-1,-1 1,0-1,1 1,-1 0,0 0,1 0,-1 0,0 1,0-1,3 3,-4-3,0 1,0-1,0 1,0-1,0 1,-1 0,1-1,0 1,-1 0,1-1,-1 1,0 0,0 0,1 0,-1-1,0 1,-1 3,-1 4,0 0,0 0,-1 0,0-1,-1 1,0-1,-10 15,-318 424,284-389,-431 534,429-531,-80 131,129-190,0-1,0 1,0 0,0-1,1 1,-1 0,0 0,1 0,-1 0,1 2,6-3,11-10,379-273,-130 86,116-54,-104 71,-11 7,-239 156,1 2,0 1,33-10,95-21,-98 30,-2-3,82-35,-23-13,-82 43,1 2,53-22,-80 39,0 1,0-1,1 1,-1 1,16-2,-22 3,0 0,0 0,0 0,0 0,0 0,0 1,1-1,-1 1,0-1,0 1,0 0,0 0,-1 0,1 0,0 0,0 0,0 0,-1 1,1-1,-1 0,1 1,-1 0,1-1,-1 1,0 0,0 0,0 0,1 3,-1-1,0 0,0 0,-1 0,1 0,-1 0,0 1,-1-1,1 0,-1 0,0 0,1 0,-4 8,-4 7,-13 26,18-39,-174 289,-23-8,122-178,32-44,-34 46,-90 168,154-243,2 0,-18 73,30-99,1-7,0 0,0 0,1 0,0 0,-1 0,1 0,0 0,0 1,1-1,-1 0,1 0,-1 0,1 0,2 5,-2-6,1 0,-1 0,1 0,0-1,-1 1,1 0,0-1,0 1,0-1,0 0,0 0,0 0,0 0,0 0,1 0,-1 0,0-1,0 1,1-1,-1 0,4 1,10-1,0-1,0-1,0 0,0-1,0 0,-1-2,1 0,16-8,72-33,162-98,-214 113,375-237,-312 193,-27 22,117-53,100-21,-197 78,-78 34,0 1,0 2,1 0,1 2,45-8,-32 13,-16 2,1 0,-1-2,0-2,47-16,-29 3,82-37,-107 46,-1-2,-1 0,33-27,-37 25,-8 7,0 1,0 0,13-7,-21 14,1-1,0 1,-1-1,1 1,-1 0,1-1,0 1,-1 0,1 0,0-1,-1 1,1 0,0 0,-1 0,1 0,0 0,-1 0,1 0,0 0,-1 0,1 0,0 1,-1-1,1 0,0 0,-1 1,1-1,-1 0,1 1,0-1,-1 0,1 1,-1-1,1 1,-1-1,1 1,-1-1,0 1,1 0,-1-1,0 1,1-1,-1 1,0 0,0-1,1 1,-1 0,1 6,1-1,-1 0,-1 0,1 9,-1-9,4 128,-19 177,3-227,-4-1,-3 0,-52 136,-39 11,55-122,34-65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8:27.15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1 301,'3'2,"1"1,0-1,0 0,0 0,0-1,0 1,0-1,1 0,-1 0,0 0,1-1,-1 1,9-2,0 2,43 4,106-6,-129-2,-1-1,0-2,-1-1,55-19,145-72,-156 65,-45 18,2 2,61-19,160-36,-246 65,39-10,-42 12,-1 1,0-1,1 1,-1 0,0 0,1 0,-1 0,1 1,-1-1,5 2,-7-1,0-1,0 0,0 1,-1-1,1 1,0-1,0 1,-1 0,1-1,0 1,-1 0,1 0,-1-1,1 1,-1 0,1 0,-1 0,1 0,-1-1,0 1,1 0,-1 0,0 0,0 0,0 0,0 0,0 0,0 0,0 0,0 1,-10 31,-4-1,-2-1,-27 42,-50 56,-5 10,-91 122,169-236,0 0,1 1,2 0,0 2,2 0,-16 42,-11 39,22-61,-20 74,34-101,-1 0,-1 0,-1 0,-14 24,-52 70,21-34,-46 66,84-123,16-20,6-6,30-17,-1-2,-1-1,38-32,-17 12,102-67,108-84,-196 129,-33 31,41-31,54-37,53-37,-155 119,0 2,2 1,-1 2,59-19,-23 10,67-32,41-15,-170 68,0 1,0 0,0 0,0 0,0 1,0 0,0-1,5 2,-8-1,1 0,-1 1,1-1,-1 1,1-1,-1 1,0 0,1-1,-1 1,0 0,0 0,0 0,0 0,1 0,-1 0,-1 1,1-1,0 0,0 0,0 1,-1-1,1 0,0 1,-1-1,1 3,1 4,0 1,-1-1,0 1,0 0,-1 0,0-1,-1 1,0 0,0 0,-1-1,0 1,0-1,-1 0,-7 14,-6 11,-2-1,-27 37,21-32,-23 36,-104 145,142-206,0 0,1 1,1 0,0 1,-6 16,-20 73,25-66,2 0,-3 52,7-53,1-31,0 1,1 0,0 0,1 0,-1-1,3 10,-3-13,1 0,0-1,0 1,-1 0,1-1,0 1,0-1,0 1,1-1,-1 0,0 1,1-1,-1 0,0 0,1 0,-1 0,1 0,0 0,-1 0,1 0,0-1,0 1,-1-1,3 1,21 2,0-1,0-1,0-1,28-3,3-1,24 2,182-15,-232 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이번 밑바닥부터 시작하는 딥러닝</a:t>
            </a:r>
            <a:r>
              <a:rPr lang="en-US" altLang="ko-KR" dirty="0"/>
              <a:t> </a:t>
            </a:r>
            <a:r>
              <a:rPr lang="ko-KR" altLang="en-US" dirty="0"/>
              <a:t>스터디 발표를 맡게 된 </a:t>
            </a:r>
            <a:r>
              <a:rPr lang="ko-KR" altLang="en-US" dirty="0" err="1"/>
              <a:t>오규안입니다</a:t>
            </a:r>
            <a:r>
              <a:rPr lang="en-US" altLang="ko-KR" dirty="0"/>
              <a:t>. </a:t>
            </a:r>
            <a:endParaRPr lang="ko-KR" altLang="en-US" b="1" i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552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90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527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5893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4489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9303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182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6765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0517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976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8749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4105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759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52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14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277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633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739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4102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838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10.png"/><Relationship Id="rId12" Type="http://schemas.openxmlformats.org/officeDocument/2006/relationships/customXml" Target="../ink/ink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customXml" Target="../ink/ink5.xml"/><Relationship Id="rId4" Type="http://schemas.openxmlformats.org/officeDocument/2006/relationships/image" Target="../media/image12.png"/><Relationship Id="rId9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6439374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+mn-ea"/>
                <a:ea typeface="+mn-ea"/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  <a:latin typeface="+mn-ea"/>
                <a:ea typeface="+mn-ea"/>
              </a:rPr>
              <a:t>밑바닥부터 시작하는 딥러닝</a:t>
            </a:r>
            <a:r>
              <a:rPr lang="en-US" altLang="ko-KR" sz="2500" b="1" dirty="0">
                <a:solidFill>
                  <a:srgbClr val="19264B"/>
                </a:solidFill>
                <a:latin typeface="+mn-ea"/>
                <a:ea typeface="+mn-ea"/>
              </a:rPr>
              <a:t>1</a:t>
            </a:r>
            <a:r>
              <a:rPr lang="en-US" altLang="ko" sz="2500" b="1" dirty="0">
                <a:solidFill>
                  <a:srgbClr val="19264B"/>
                </a:solidFill>
                <a:latin typeface="+mn-ea"/>
                <a:ea typeface="+mn-ea"/>
              </a:rPr>
              <a:t> </a:t>
            </a:r>
            <a:r>
              <a:rPr lang="ko" sz="2500" b="1" dirty="0">
                <a:solidFill>
                  <a:srgbClr val="19264B"/>
                </a:solidFill>
                <a:latin typeface="+mn-ea"/>
                <a:ea typeface="+mn-ea"/>
              </a:rPr>
              <a:t>스터</a:t>
            </a:r>
            <a:r>
              <a:rPr lang="ko-KR" altLang="en-US" sz="2500" b="1" dirty="0">
                <a:solidFill>
                  <a:srgbClr val="19264B"/>
                </a:solidFill>
                <a:latin typeface="+mn-ea"/>
                <a:ea typeface="+mn-ea"/>
              </a:rPr>
              <a:t>디</a:t>
            </a:r>
            <a:endParaRPr sz="2500" b="1"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+mn-ea"/>
                <a:ea typeface="+mn-ea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+mn-ea"/>
                <a:ea typeface="+mn-ea"/>
              </a:rPr>
              <a:t>3</a:t>
            </a:r>
            <a:r>
              <a:rPr lang="ko" dirty="0">
                <a:solidFill>
                  <a:srgbClr val="19264B"/>
                </a:solidFill>
                <a:latin typeface="+mn-ea"/>
                <a:ea typeface="+mn-ea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+mn-ea"/>
                <a:ea typeface="+mn-ea"/>
              </a:rPr>
              <a:t>5.23</a:t>
            </a:r>
            <a:endParaRPr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>
                <a:solidFill>
                  <a:srgbClr val="19264B"/>
                </a:solidFill>
                <a:latin typeface="+mn-ea"/>
                <a:ea typeface="+mn-ea"/>
              </a:rPr>
              <a:t>발표자 : </a:t>
            </a:r>
            <a:r>
              <a:rPr lang="ko-KR" altLang="en-US" sz="1100" b="1" dirty="0">
                <a:solidFill>
                  <a:srgbClr val="19264B"/>
                </a:solidFill>
                <a:latin typeface="+mn-ea"/>
                <a:ea typeface="+mn-ea"/>
              </a:rPr>
              <a:t>김예원</a:t>
            </a:r>
            <a:endParaRPr sz="1100" b="1" dirty="0">
              <a:solidFill>
                <a:srgbClr val="19264B"/>
              </a:solidFill>
              <a:latin typeface="+mn-ea"/>
              <a:ea typeface="+mn-ea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233522" y="439271"/>
            <a:ext cx="7818426" cy="376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000" b="1" dirty="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오차역전파법</a:t>
            </a:r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  <a:ea typeface="+mn-ea"/>
              </a:rPr>
              <a:t> 통한 기울기 계산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2400" b="1" dirty="0">
                <a:solidFill>
                  <a:schemeClr val="tx1"/>
                </a:solidFill>
                <a:latin typeface="+mn-ea"/>
                <a:ea typeface="+mn-ea"/>
              </a:rPr>
              <a:t>-&gt;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  <a:ea typeface="+mn-ea"/>
              </a:rPr>
              <a:t>손실함수의 기울기를 계산하는 효과적인 방법</a:t>
            </a:r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2400" b="1" dirty="0">
                <a:solidFill>
                  <a:schemeClr val="tx1"/>
                </a:solidFill>
                <a:latin typeface="+mn-ea"/>
                <a:ea typeface="+mn-ea"/>
              </a:rPr>
              <a:t>복잡한 미분 계산을 </a:t>
            </a:r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  <a:ea typeface="+mn-ea"/>
              </a:rPr>
              <a:t>“chain rule”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  <a:ea typeface="+mn-ea"/>
              </a:rPr>
              <a:t>을 이용해서 간소화</a:t>
            </a:r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58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317844" y="570645"/>
            <a:ext cx="7818426" cy="279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Chain rule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연쇄법칙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합성함수 미분법의 성질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꼬리에 꼬리를 물며 겉함수에서 속함수를 곱하는 과정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78D65-D6B8-F26C-F3F7-F07FC909A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108" y="3187288"/>
            <a:ext cx="3768949" cy="14104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AC51C8-73A9-562E-71B9-A1B03B94C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065" y="3156908"/>
            <a:ext cx="2903723" cy="13910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6161C9E-12F5-0F16-BEBC-51F902CD3A5F}"/>
                  </a:ext>
                </a:extLst>
              </p14:cNvPr>
              <p14:cNvContentPartPr/>
              <p14:nvPr/>
            </p14:nvContentPartPr>
            <p14:xfrm>
              <a:off x="3092358" y="1012828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6161C9E-12F5-0F16-BEBC-51F902CD3A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74718" y="90518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11CC4DB-2887-30DE-4C8E-0D633D123655}"/>
                  </a:ext>
                </a:extLst>
              </p14:cNvPr>
              <p14:cNvContentPartPr/>
              <p14:nvPr/>
            </p14:nvContentPartPr>
            <p14:xfrm>
              <a:off x="3128718" y="887548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11CC4DB-2887-30DE-4C8E-0D633D1236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10718" y="779548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756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304417" y="260705"/>
            <a:ext cx="7818426" cy="376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오차역전파법</a:t>
            </a:r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이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  <a:ea typeface="+mn-ea"/>
              </a:rPr>
              <a:t> 효과적인 이유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BFD5E5-3520-E420-A5B7-09B15C044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016" y="963602"/>
            <a:ext cx="7547227" cy="17862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50F714-0919-15C0-9FA8-6E369013F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605" y="2797808"/>
            <a:ext cx="5803034" cy="10353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19B3B0-0262-D8E8-71CD-81A4F2009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5592" y="4025219"/>
            <a:ext cx="5736074" cy="977741"/>
          </a:xfrm>
          <a:prstGeom prst="rect">
            <a:avLst/>
          </a:prstGeom>
          <a:ln w="666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7975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304417" y="260705"/>
            <a:ext cx="7818426" cy="376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오차역전파법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B2285A-2F06-E636-9101-BC894807A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309" y="1306540"/>
            <a:ext cx="5634602" cy="36786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E93749-C712-F8D4-DBCD-8A3102011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310" y="346613"/>
            <a:ext cx="3714549" cy="633163"/>
          </a:xfrm>
          <a:prstGeom prst="rect">
            <a:avLst/>
          </a:prstGeom>
          <a:ln w="66675">
            <a:solidFill>
              <a:srgbClr val="C00000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F9D82E3-8088-548B-63F6-99FC5F95222C}"/>
                  </a:ext>
                </a:extLst>
              </p14:cNvPr>
              <p14:cNvContentPartPr/>
              <p14:nvPr/>
            </p14:nvContentPartPr>
            <p14:xfrm>
              <a:off x="2482765" y="1477228"/>
              <a:ext cx="705600" cy="5446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F9D82E3-8088-548B-63F6-99FC5F9522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29125" y="1369228"/>
                <a:ext cx="813240" cy="7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4235F7A0-A22A-0009-A1EA-88F087D4BA8E}"/>
                  </a:ext>
                </a:extLst>
              </p14:cNvPr>
              <p14:cNvContentPartPr/>
              <p14:nvPr/>
            </p14:nvContentPartPr>
            <p14:xfrm>
              <a:off x="3746725" y="2339788"/>
              <a:ext cx="1141560" cy="6141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4235F7A0-A22A-0009-A1EA-88F087D4BA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93085" y="2232148"/>
                <a:ext cx="1249200" cy="8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0C4B830D-53E4-C678-3299-77CF93216E07}"/>
                  </a:ext>
                </a:extLst>
              </p14:cNvPr>
              <p14:cNvContentPartPr/>
              <p14:nvPr/>
            </p14:nvContentPartPr>
            <p14:xfrm>
              <a:off x="3573925" y="3251668"/>
              <a:ext cx="2284200" cy="63144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0C4B830D-53E4-C678-3299-77CF93216E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9925" y="3143668"/>
                <a:ext cx="2391840" cy="8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9567020D-21C0-04BB-34D9-D23930161640}"/>
                  </a:ext>
                </a:extLst>
              </p14:cNvPr>
              <p14:cNvContentPartPr/>
              <p14:nvPr/>
            </p14:nvContentPartPr>
            <p14:xfrm>
              <a:off x="2429485" y="2303068"/>
              <a:ext cx="839160" cy="62424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9567020D-21C0-04BB-34D9-D239301616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75845" y="2195428"/>
                <a:ext cx="946800" cy="83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0911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206487" y="649103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500" b="1" dirty="0">
                <a:solidFill>
                  <a:schemeClr val="tx1"/>
                </a:solidFill>
                <a:latin typeface="+mj-ea"/>
                <a:ea typeface="+mj-ea"/>
              </a:rPr>
              <a:t>가중치를</a:t>
            </a:r>
            <a:r>
              <a:rPr lang="en-US" altLang="ko-KR" sz="25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500" b="1" dirty="0">
                <a:solidFill>
                  <a:schemeClr val="tx1"/>
                </a:solidFill>
                <a:latin typeface="+mj-ea"/>
                <a:ea typeface="+mj-ea"/>
              </a:rPr>
              <a:t>갱신하는 법</a:t>
            </a:r>
            <a:endParaRPr lang="en-US" altLang="ko-KR" sz="2500" b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571500" indent="-457200" algn="l">
              <a:buAutoNum type="arabicPeriod"/>
            </a:pP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weight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의 초기값들로 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forward pass</a:t>
            </a:r>
          </a:p>
          <a:p>
            <a:pPr marL="571500" indent="-457200" algn="l"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571500" indent="-457200" algn="l">
              <a:buAutoNum type="arabicPeriod"/>
            </a:pP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Back propagation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을 통해 각 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weight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에 대한 손실함수를 미분한 값을 계산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571500" indent="-457200" algn="l"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571500" indent="-457200" algn="l">
              <a:buAutoNum type="arabicPeriod"/>
            </a:pP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Weight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를 업데이트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AA426C-FABA-15F2-A5FA-541E644B8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704" y="3962399"/>
            <a:ext cx="3855305" cy="806277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48631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001793" y="1294561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활성화함수 계층 구현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571500" indent="-457200">
              <a:buAutoNum type="arabicPeriod"/>
            </a:pPr>
            <a:r>
              <a:rPr lang="en-US" altLang="ko-KR" sz="2000" b="1" dirty="0" err="1">
                <a:solidFill>
                  <a:schemeClr val="tx1"/>
                </a:solidFill>
                <a:latin typeface="+mj-ea"/>
                <a:ea typeface="+mj-ea"/>
              </a:rPr>
              <a:t>ReLU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계층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571500" indent="-457200"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571500" indent="-457200">
              <a:buAutoNum type="arabicPeriod"/>
            </a:pP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Sigmoid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계층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9679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 err="1">
                <a:solidFill>
                  <a:schemeClr val="tx1"/>
                </a:solidFill>
                <a:latin typeface="+mj-ea"/>
                <a:ea typeface="+mj-ea"/>
              </a:rPr>
              <a:t>ReLU</a:t>
            </a:r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함수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25852-1A23-AB3E-C3AC-D484A7A7C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571" y="1138915"/>
            <a:ext cx="2346168" cy="12941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18E86A-BF13-3580-D12B-C7AEDB2BC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850" y="2484181"/>
            <a:ext cx="6749610" cy="236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30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 err="1">
                <a:solidFill>
                  <a:schemeClr val="tx1"/>
                </a:solidFill>
                <a:latin typeface="+mj-ea"/>
                <a:ea typeface="+mj-ea"/>
              </a:rPr>
              <a:t>ReLU</a:t>
            </a:r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 구현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EECBE4-3867-7DA4-BE30-08B2C91B7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006" y="1052727"/>
            <a:ext cx="3074199" cy="3940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B54F9C-FB6C-6587-A0A3-B9E558DAA188}"/>
              </a:ext>
            </a:extLst>
          </p:cNvPr>
          <p:cNvSpPr txBox="1"/>
          <p:nvPr/>
        </p:nvSpPr>
        <p:spPr>
          <a:xfrm>
            <a:off x="5061912" y="1951407"/>
            <a:ext cx="37906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0" i="0" dirty="0" err="1">
                <a:solidFill>
                  <a:srgbClr val="EE2323"/>
                </a:solidFill>
                <a:effectLst/>
                <a:latin typeface="+mn-ea"/>
                <a:ea typeface="+mn-ea"/>
              </a:rPr>
              <a:t>입력값이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x &lt;= 0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인 인덱스를</a:t>
            </a:r>
            <a:endParaRPr lang="en-US" altLang="ko-KR" sz="2000" b="0" i="0" dirty="0">
              <a:solidFill>
                <a:srgbClr val="EE2323"/>
              </a:solidFill>
              <a:effectLst/>
              <a:latin typeface="+mn-ea"/>
              <a:ea typeface="+mn-ea"/>
            </a:endParaRPr>
          </a:p>
          <a:p>
            <a:endParaRPr lang="en-US" altLang="ko-KR" sz="2000" dirty="0">
              <a:solidFill>
                <a:srgbClr val="EE2323"/>
              </a:solidFill>
              <a:latin typeface="+mn-ea"/>
              <a:ea typeface="+mn-ea"/>
            </a:endParaRPr>
          </a:p>
          <a:p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* </a:t>
            </a:r>
            <a:r>
              <a:rPr lang="ko-KR" altLang="en-US" sz="2000" b="0" i="0" dirty="0" err="1">
                <a:solidFill>
                  <a:srgbClr val="EE2323"/>
                </a:solidFill>
                <a:effectLst/>
                <a:latin typeface="+mn-ea"/>
                <a:ea typeface="+mn-ea"/>
              </a:rPr>
              <a:t>순전파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 때 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0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으로 만들고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, </a:t>
            </a:r>
          </a:p>
          <a:p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* </a:t>
            </a:r>
            <a:r>
              <a:rPr lang="ko-KR" altLang="en-US" sz="2000" b="0" i="0" dirty="0" err="1">
                <a:solidFill>
                  <a:srgbClr val="EE2323"/>
                </a:solidFill>
                <a:effectLst/>
                <a:latin typeface="+mn-ea"/>
                <a:ea typeface="+mn-ea"/>
              </a:rPr>
              <a:t>역전파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 때도 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0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으로 만들어</a:t>
            </a:r>
            <a:endParaRPr lang="en-US" altLang="ko-KR" sz="2000" b="0" i="0" dirty="0">
              <a:solidFill>
                <a:srgbClr val="EE2323"/>
              </a:solidFill>
              <a:effectLst/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EE2323"/>
              </a:solidFill>
              <a:latin typeface="+mn-ea"/>
              <a:ea typeface="+mn-ea"/>
            </a:endParaRPr>
          </a:p>
          <a:p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활성화되지 않도록 만든다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1776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Sigmoid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함수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7594DF-5F43-B883-2825-34AC10822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012" y="1412383"/>
            <a:ext cx="2560588" cy="12518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66F53F-B27A-C7F4-3268-7D907BEC8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203" y="2879010"/>
            <a:ext cx="7543827" cy="156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06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Sigmoid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함수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01395B-A0BE-FCD6-38BE-D0BBE434E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575" y="1635104"/>
            <a:ext cx="7942437" cy="226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C64E74-8895-E247-DCBB-338DB9D3E5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456"/>
          <a:stretch/>
        </p:blipFill>
        <p:spPr>
          <a:xfrm>
            <a:off x="3033490" y="1642908"/>
            <a:ext cx="3908776" cy="2185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000508-C8A2-4735-A6C1-06A70F4DA65C}"/>
              </a:ext>
            </a:extLst>
          </p:cNvPr>
          <p:cNvSpPr txBox="1"/>
          <p:nvPr/>
        </p:nvSpPr>
        <p:spPr>
          <a:xfrm>
            <a:off x="3530104" y="1136232"/>
            <a:ext cx="128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AI 23 </a:t>
            </a:r>
            <a:r>
              <a:rPr lang="ko-KR" altLang="en-US" dirty="0">
                <a:latin typeface="+mn-ea"/>
                <a:ea typeface="+mn-ea"/>
              </a:rPr>
              <a:t>오규안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47F6B-031C-669B-B8B9-AC77E9A9CCB6}"/>
              </a:ext>
            </a:extLst>
          </p:cNvPr>
          <p:cNvSpPr txBox="1"/>
          <p:nvPr/>
        </p:nvSpPr>
        <p:spPr>
          <a:xfrm>
            <a:off x="5240662" y="1125035"/>
            <a:ext cx="128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AI 21 </a:t>
            </a:r>
            <a:r>
              <a:rPr lang="ko-KR" altLang="en-US" dirty="0">
                <a:latin typeface="+mn-ea"/>
                <a:ea typeface="+mn-ea"/>
              </a:rPr>
              <a:t>김예원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A1C7B-0F7A-CCE5-9026-67DA51B62C95}"/>
              </a:ext>
            </a:extLst>
          </p:cNvPr>
          <p:cNvSpPr txBox="1"/>
          <p:nvPr/>
        </p:nvSpPr>
        <p:spPr>
          <a:xfrm>
            <a:off x="3480179" y="4038319"/>
            <a:ext cx="138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응통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19 </a:t>
            </a:r>
            <a:r>
              <a:rPr lang="ko-KR" altLang="en-US" dirty="0">
                <a:latin typeface="+mn-ea"/>
                <a:ea typeface="+mn-ea"/>
              </a:rPr>
              <a:t>정서현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07285-F066-62C4-B48C-FA3E3D5F8354}"/>
              </a:ext>
            </a:extLst>
          </p:cNvPr>
          <p:cNvSpPr txBox="1"/>
          <p:nvPr/>
        </p:nvSpPr>
        <p:spPr>
          <a:xfrm>
            <a:off x="5190737" y="4038319"/>
            <a:ext cx="138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응통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19 </a:t>
            </a:r>
            <a:r>
              <a:rPr lang="ko-KR" altLang="en-US" dirty="0" err="1">
                <a:latin typeface="+mn-ea"/>
                <a:ea typeface="+mn-ea"/>
              </a:rPr>
              <a:t>정달민</a:t>
            </a:r>
            <a:r>
              <a:rPr lang="ko-KR" altLang="en-US" dirty="0">
                <a:latin typeface="+mn-ea"/>
                <a:ea typeface="+mn-ea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Sigmoid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함수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1FF333-69CA-3D80-4878-2F107B0DF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350" y="1055550"/>
            <a:ext cx="6018453" cy="29832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6C831E-6B63-3091-1718-81F970B96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139" y="3099965"/>
            <a:ext cx="3313731" cy="191979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8BAF42-4BF1-84B8-CC47-6CA93C5E9631}"/>
              </a:ext>
            </a:extLst>
          </p:cNvPr>
          <p:cNvSpPr/>
          <p:nvPr/>
        </p:nvSpPr>
        <p:spPr>
          <a:xfrm>
            <a:off x="3110752" y="3146349"/>
            <a:ext cx="1524001" cy="941601"/>
          </a:xfrm>
          <a:prstGeom prst="rect">
            <a:avLst/>
          </a:prstGeom>
          <a:noFill/>
          <a:ln w="857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F7F29-9E17-7E1E-0F22-9DD91882B9C0}"/>
              </a:ext>
            </a:extLst>
          </p:cNvPr>
          <p:cNvSpPr txBox="1"/>
          <p:nvPr/>
        </p:nvSpPr>
        <p:spPr>
          <a:xfrm>
            <a:off x="1367587" y="4087950"/>
            <a:ext cx="3114768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역전파는</a:t>
            </a:r>
            <a:endParaRPr lang="en-US" altLang="ko-KR" sz="1700" b="0" i="0" dirty="0">
              <a:solidFill>
                <a:srgbClr val="EE2323"/>
              </a:solidFill>
              <a:effectLst/>
              <a:latin typeface="+mn-ea"/>
              <a:ea typeface="+mn-ea"/>
            </a:endParaRPr>
          </a:p>
          <a:p>
            <a:r>
              <a:rPr lang="ko-KR" altLang="en-US" sz="17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순전파의 출력</a:t>
            </a:r>
            <a:r>
              <a:rPr lang="en-US" altLang="ko-KR" sz="17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(y)</a:t>
            </a:r>
            <a:r>
              <a:rPr lang="ko-KR" altLang="en-US" sz="17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만으로 계산할 수 있다</a:t>
            </a:r>
            <a:r>
              <a:rPr lang="en-US" altLang="ko-KR" sz="17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17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1202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Sigmoid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 구현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06119E-797B-E02B-7F46-55CBD6DAB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575" y="1403724"/>
            <a:ext cx="4707405" cy="34029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9CB014-9095-DB73-BE4A-68054C05B31C}"/>
              </a:ext>
            </a:extLst>
          </p:cNvPr>
          <p:cNvSpPr txBox="1"/>
          <p:nvPr/>
        </p:nvSpPr>
        <p:spPr>
          <a:xfrm>
            <a:off x="6109915" y="2325176"/>
            <a:ext cx="31147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* 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순전파의 </a:t>
            </a:r>
            <a:r>
              <a:rPr lang="ko-KR" altLang="en-US" sz="2000" b="0" i="0" dirty="0" err="1">
                <a:solidFill>
                  <a:srgbClr val="EE2323"/>
                </a:solidFill>
                <a:effectLst/>
                <a:latin typeface="+mn-ea"/>
                <a:ea typeface="+mn-ea"/>
              </a:rPr>
              <a:t>출력값을</a:t>
            </a:r>
            <a:endParaRPr lang="en-US" altLang="ko-KR" sz="2000" dirty="0">
              <a:solidFill>
                <a:srgbClr val="EE2323"/>
              </a:solidFill>
              <a:latin typeface="+mn-ea"/>
              <a:ea typeface="+mn-ea"/>
            </a:endParaRPr>
          </a:p>
          <a:p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out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에 담아서 역전파에서 활용한다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5912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0;p16">
            <a:extLst>
              <a:ext uri="{FF2B5EF4-FFF2-40B4-BE49-F238E27FC236}">
                <a16:creationId xmlns:a16="http://schemas.microsoft.com/office/drawing/2014/main" id="{DA140FF7-92FA-48E5-808C-28613864207C}"/>
              </a:ext>
            </a:extLst>
          </p:cNvPr>
          <p:cNvSpPr/>
          <p:nvPr/>
        </p:nvSpPr>
        <p:spPr>
          <a:xfrm>
            <a:off x="1181088" y="-37950"/>
            <a:ext cx="7962912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968657" y="230246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2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2000" b="1" dirty="0">
              <a:solidFill>
                <a:schemeClr val="bg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4049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목차 </a:t>
            </a:r>
            <a:endParaRPr sz="2000" b="1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FF364B05-0958-DC13-7C54-97E53B55BE4C}"/>
              </a:ext>
            </a:extLst>
          </p:cNvPr>
          <p:cNvSpPr txBox="1"/>
          <p:nvPr/>
        </p:nvSpPr>
        <p:spPr>
          <a:xfrm>
            <a:off x="1733115" y="1630905"/>
            <a:ext cx="6440225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  <a:ea typeface="+mn-ea"/>
              </a:rPr>
              <a:t>오차역전파 </a:t>
            </a:r>
            <a:endParaRPr lang="en-US" altLang="ko-KR" sz="3000" b="1" dirty="0">
              <a:latin typeface="+mn-ea"/>
              <a:ea typeface="+mn-ea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  <a:ea typeface="+mn-ea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b="1" dirty="0">
                <a:latin typeface="+mn-ea"/>
                <a:ea typeface="+mn-ea"/>
              </a:rPr>
              <a:t>2. </a:t>
            </a:r>
            <a:r>
              <a:rPr lang="ko-KR" altLang="en-US" sz="3000" b="1" dirty="0">
                <a:latin typeface="+mn-ea"/>
                <a:ea typeface="+mn-ea"/>
              </a:rPr>
              <a:t>활성화함수 계층 구현</a:t>
            </a:r>
            <a:endParaRPr lang="en-US" altLang="ko-KR" sz="3000" b="1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b="1" dirty="0">
                <a:latin typeface="+mn-ea"/>
                <a:ea typeface="+mn-ea"/>
              </a:rPr>
              <a:t>(</a:t>
            </a:r>
            <a:r>
              <a:rPr lang="en-US" altLang="ko-KR" sz="3000" b="1" dirty="0" err="1">
                <a:latin typeface="+mn-ea"/>
                <a:ea typeface="+mn-ea"/>
              </a:rPr>
              <a:t>ReLU</a:t>
            </a:r>
            <a:r>
              <a:rPr lang="en-US" altLang="ko-KR" sz="3000" b="1" dirty="0">
                <a:latin typeface="+mn-ea"/>
                <a:ea typeface="+mn-ea"/>
              </a:rPr>
              <a:t>/Sigmoid)</a:t>
            </a:r>
          </a:p>
        </p:txBody>
      </p:sp>
    </p:spTree>
    <p:extLst>
      <p:ext uri="{BB962C8B-B14F-4D97-AF65-F5344CB8AC3E}">
        <p14:creationId xmlns:p14="http://schemas.microsoft.com/office/powerpoint/2010/main" val="403510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1776406"/>
            <a:ext cx="8248011" cy="204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좋은 신경망 모델</a:t>
            </a:r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</a:p>
          <a:p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손실함수가 최소화되는 가중치 매개변수를 가지는 모델</a:t>
            </a:r>
          </a:p>
        </p:txBody>
      </p:sp>
    </p:spTree>
    <p:extLst>
      <p:ext uri="{BB962C8B-B14F-4D97-AF65-F5344CB8AC3E}">
        <p14:creationId xmlns:p14="http://schemas.microsoft.com/office/powerpoint/2010/main" val="39981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599515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        손실함수가 최소화되는 가중치 매개변수를 찾기 위해</a:t>
            </a:r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   </a:t>
            </a:r>
            <a:r>
              <a:rPr lang="ko-KR" altLang="en-US" sz="4000" b="1" dirty="0" err="1">
                <a:solidFill>
                  <a:schemeClr val="tx1"/>
                </a:solidFill>
                <a:latin typeface="+mj-ea"/>
                <a:ea typeface="+mj-ea"/>
              </a:rPr>
              <a:t>경사하강법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  <a:endParaRPr lang="ko-KR" altLang="en-US" sz="4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E2942-7342-3243-199D-53840D18D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583" y="2142962"/>
            <a:ext cx="3784370" cy="283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0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339539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        손실함수가 최소화되는 가중치 매개변수를 찾기 위한</a:t>
            </a:r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                        </a:t>
            </a:r>
            <a:r>
              <a:rPr lang="ko-KR" altLang="en-US" sz="4000" b="1" dirty="0" err="1">
                <a:solidFill>
                  <a:schemeClr val="tx1"/>
                </a:solidFill>
                <a:latin typeface="+mj-ea"/>
                <a:ea typeface="+mj-ea"/>
              </a:rPr>
              <a:t>경사하강법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  <a:endParaRPr lang="ko-KR" altLang="en-US" sz="4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04D1C-BC05-665B-C070-BAF2EF719F8A}"/>
              </a:ext>
            </a:extLst>
          </p:cNvPr>
          <p:cNvSpPr txBox="1"/>
          <p:nvPr/>
        </p:nvSpPr>
        <p:spPr>
          <a:xfrm>
            <a:off x="1568824" y="1556087"/>
            <a:ext cx="6006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손실함수의 최솟값을 구하는 방법 </a:t>
            </a:r>
            <a:r>
              <a:rPr lang="en-US" altLang="ko-KR" sz="1800" dirty="0">
                <a:latin typeface="+mn-ea"/>
                <a:ea typeface="+mn-ea"/>
              </a:rPr>
              <a:t>?</a:t>
            </a:r>
          </a:p>
          <a:p>
            <a:r>
              <a:rPr lang="ko-KR" altLang="en-US" sz="1800" dirty="0">
                <a:latin typeface="+mn-ea"/>
                <a:ea typeface="+mn-ea"/>
              </a:rPr>
              <a:t>각 가중치의 손실함수 기울기가 </a:t>
            </a:r>
            <a:r>
              <a:rPr lang="en-US" altLang="ko-KR" sz="1800" dirty="0">
                <a:latin typeface="+mn-ea"/>
                <a:ea typeface="+mn-ea"/>
              </a:rPr>
              <a:t>0</a:t>
            </a:r>
            <a:r>
              <a:rPr lang="ko-KR" altLang="en-US" sz="1800" dirty="0">
                <a:latin typeface="+mn-ea"/>
                <a:ea typeface="+mn-ea"/>
              </a:rPr>
              <a:t>인 지점 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</a:p>
          <a:p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+mn-ea"/>
                <a:ea typeface="+mn-ea"/>
              </a:rPr>
              <a:t>최적의 </a:t>
            </a:r>
            <a:r>
              <a:rPr lang="en-US" altLang="ko-KR" sz="1800" dirty="0">
                <a:latin typeface="+mn-ea"/>
                <a:ea typeface="+mn-ea"/>
              </a:rPr>
              <a:t>solution</a:t>
            </a:r>
            <a:r>
              <a:rPr lang="ko-KR" altLang="en-US" sz="1800" dirty="0">
                <a:latin typeface="+mn-ea"/>
                <a:ea typeface="+mn-ea"/>
              </a:rPr>
              <a:t>이 </a:t>
            </a:r>
            <a:r>
              <a:rPr lang="en-US" altLang="ko-KR" sz="1800" b="1" dirty="0">
                <a:solidFill>
                  <a:srgbClr val="C00000"/>
                </a:solidFill>
                <a:latin typeface="+mn-ea"/>
                <a:ea typeface="+mn-ea"/>
              </a:rPr>
              <a:t>closed form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  <a:ea typeface="+mn-ea"/>
              </a:rPr>
              <a:t>이 아니어서</a:t>
            </a:r>
            <a:endParaRPr lang="en-US" altLang="ko-KR" sz="1800" b="1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en-US" altLang="ko-KR" sz="1800" dirty="0">
                <a:solidFill>
                  <a:srgbClr val="C00000"/>
                </a:solidFill>
                <a:latin typeface="+mn-ea"/>
                <a:ea typeface="+mn-ea"/>
              </a:rPr>
              <a:t>    </a:t>
            </a:r>
            <a:r>
              <a:rPr lang="en-US" altLang="ko-KR" sz="1800" dirty="0">
                <a:latin typeface="+mn-ea"/>
                <a:ea typeface="+mn-ea"/>
              </a:rPr>
              <a:t>0</a:t>
            </a:r>
            <a:r>
              <a:rPr lang="ko-KR" altLang="en-US" sz="1800" dirty="0">
                <a:latin typeface="+mn-ea"/>
                <a:ea typeface="+mn-ea"/>
              </a:rPr>
              <a:t>인 지점을 구하는 것이 불가능한 경우</a:t>
            </a:r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+mn-ea"/>
                <a:ea typeface="+mn-ea"/>
              </a:rPr>
              <a:t>계산을 하기에 </a:t>
            </a:r>
            <a:r>
              <a:rPr lang="ko-KR" altLang="en-US" sz="1800" b="1" dirty="0" err="1">
                <a:solidFill>
                  <a:srgbClr val="C00000"/>
                </a:solidFill>
                <a:latin typeface="+mn-ea"/>
                <a:ea typeface="+mn-ea"/>
              </a:rPr>
              <a:t>연산량이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  <a:ea typeface="+mn-ea"/>
              </a:rPr>
              <a:t> 너무 많을 </a:t>
            </a:r>
            <a:r>
              <a:rPr lang="ko-KR" altLang="en-US" sz="1800" dirty="0">
                <a:latin typeface="+mn-ea"/>
                <a:ea typeface="+mn-ea"/>
              </a:rPr>
              <a:t>경우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037433-4792-E8C8-89FC-3FC1768EA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645" y="3700138"/>
            <a:ext cx="4047908" cy="14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9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339539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        손실함수가 최소화되는 가중치 매개변수를 찾기 위한</a:t>
            </a:r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                        </a:t>
            </a:r>
            <a:r>
              <a:rPr lang="ko-KR" altLang="en-US" sz="4000" b="1" dirty="0" err="1">
                <a:solidFill>
                  <a:schemeClr val="tx1"/>
                </a:solidFill>
                <a:latin typeface="+mj-ea"/>
                <a:ea typeface="+mj-ea"/>
              </a:rPr>
              <a:t>경사하강법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71309E-A16D-1DC6-0BD5-E57C5457F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422" y="2263430"/>
            <a:ext cx="5321905" cy="13501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C1D3956-4A4E-5D06-D9A8-36A0FE19E87D}"/>
              </a:ext>
            </a:extLst>
          </p:cNvPr>
          <p:cNvSpPr/>
          <p:nvPr/>
        </p:nvSpPr>
        <p:spPr>
          <a:xfrm>
            <a:off x="4912658" y="2258799"/>
            <a:ext cx="2519084" cy="1350139"/>
          </a:xfrm>
          <a:prstGeom prst="rect">
            <a:avLst/>
          </a:prstGeom>
          <a:noFill/>
          <a:ln w="857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83E36-1B9C-D648-7476-EDFCE552AEF9}"/>
              </a:ext>
            </a:extLst>
          </p:cNvPr>
          <p:cNvSpPr txBox="1"/>
          <p:nvPr/>
        </p:nvSpPr>
        <p:spPr>
          <a:xfrm>
            <a:off x="1904201" y="3942187"/>
            <a:ext cx="64904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각 가중치의 손실함수의 기울기</a:t>
            </a:r>
            <a:r>
              <a:rPr lang="en-US" altLang="ko-KR" sz="2000" dirty="0">
                <a:latin typeface="+mn-ea"/>
                <a:ea typeface="+mn-ea"/>
              </a:rPr>
              <a:t>:</a:t>
            </a:r>
          </a:p>
          <a:p>
            <a:endParaRPr lang="en-US" altLang="ko-KR" sz="1000" dirty="0">
              <a:latin typeface="+mn-ea"/>
              <a:ea typeface="+mn-ea"/>
            </a:endParaRPr>
          </a:p>
          <a:p>
            <a:r>
              <a:rPr lang="ko-KR" altLang="en-US" sz="2000" dirty="0">
                <a:latin typeface="+mn-ea"/>
                <a:ea typeface="+mn-ea"/>
              </a:rPr>
              <a:t>손실함수를 최소화해주는 방향을 제시해준다</a:t>
            </a:r>
          </a:p>
        </p:txBody>
      </p:sp>
    </p:spTree>
    <p:extLst>
      <p:ext uri="{BB962C8B-B14F-4D97-AF65-F5344CB8AC3E}">
        <p14:creationId xmlns:p14="http://schemas.microsoft.com/office/powerpoint/2010/main" val="425856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1353963" y="662268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40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  <a:ea typeface="+mn-ea"/>
              </a:rPr>
              <a:t>경사하강법에서의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  <a:ea typeface="+mn-ea"/>
              </a:rPr>
              <a:t> 기울기 계산</a:t>
            </a:r>
            <a:endParaRPr lang="en-US" altLang="ko-KR" sz="4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57250" indent="-742950" algn="l">
              <a:buAutoNum type="arabicPeriod"/>
            </a:pPr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수치미분</a:t>
            </a:r>
            <a:r>
              <a:rPr lang="ko-KR" altLang="en-US" sz="3000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3000" dirty="0">
                <a:solidFill>
                  <a:schemeClr val="tx1"/>
                </a:solidFill>
                <a:latin typeface="+mn-ea"/>
                <a:ea typeface="+mn-ea"/>
              </a:rPr>
              <a:t> 통한 기울기 계산</a:t>
            </a:r>
            <a:endParaRPr lang="en-US" altLang="ko-KR" sz="3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57250" indent="-742950" algn="l">
              <a:buAutoNum type="arabicPeriod"/>
            </a:pPr>
            <a:endParaRPr lang="en-US" altLang="ko-KR" sz="3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57250" indent="-742950" algn="l">
              <a:buAutoNum type="arabicPeriod"/>
            </a:pPr>
            <a:r>
              <a:rPr lang="ko-KR" altLang="en-US" sz="3000" b="1" dirty="0">
                <a:solidFill>
                  <a:srgbClr val="C00000"/>
                </a:solidFill>
                <a:latin typeface="+mn-ea"/>
                <a:ea typeface="+mn-ea"/>
              </a:rPr>
              <a:t>오차역전파</a:t>
            </a:r>
            <a:r>
              <a:rPr lang="ko-KR" altLang="en-US" sz="3000" dirty="0">
                <a:solidFill>
                  <a:schemeClr val="tx1"/>
                </a:solidFill>
                <a:latin typeface="+mn-ea"/>
                <a:ea typeface="+mn-ea"/>
              </a:rPr>
              <a:t>를 통한 기울기 계산</a:t>
            </a:r>
          </a:p>
        </p:txBody>
      </p:sp>
    </p:spTree>
    <p:extLst>
      <p:ext uri="{BB962C8B-B14F-4D97-AF65-F5344CB8AC3E}">
        <p14:creationId xmlns:p14="http://schemas.microsoft.com/office/powerpoint/2010/main" val="333373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81088" y="319760"/>
            <a:ext cx="7818426" cy="381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85800" indent="-457200" algn="l">
              <a:buAutoNum type="arabicPeriod"/>
            </a:pPr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수치미분</a:t>
            </a:r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  <a:ea typeface="+mn-ea"/>
              </a:rPr>
              <a:t> 통한 기울기 계산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17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각 가중치에 대해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  <a:ea typeface="+mn-ea"/>
              </a:rPr>
              <a:t>수치미분을</a:t>
            </a:r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반복적으로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  <a:ea typeface="+mn-ea"/>
              </a:rPr>
              <a:t>계산해야하기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 때문에 학습시간이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  <a:ea typeface="+mn-ea"/>
              </a:rPr>
              <a:t>오래걸림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72ECDB-60FD-F751-7893-99FCE8164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176" y="3090227"/>
            <a:ext cx="4935128" cy="15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169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4384</TotalTime>
  <Words>294</Words>
  <Application>Microsoft Office PowerPoint</Application>
  <PresentationFormat>화면 슬라이드 쇼(16:9)</PresentationFormat>
  <Paragraphs>113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Wingdings</vt:lpstr>
      <vt:lpstr>맑은 고딕</vt:lpstr>
      <vt:lpstr>Arial</vt:lpstr>
      <vt:lpstr>NanumGothic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JoungSeoHyeon</dc:creator>
  <cp:lastModifiedBy>김 예원</cp:lastModifiedBy>
  <cp:revision>106</cp:revision>
  <dcterms:modified xsi:type="dcterms:W3CDTF">2023-05-22T14:47:02Z</dcterms:modified>
</cp:coreProperties>
</file>