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89" r:id="rId4"/>
    <p:sldId id="297" r:id="rId5"/>
    <p:sldId id="317" r:id="rId6"/>
    <p:sldId id="318" r:id="rId7"/>
    <p:sldId id="320" r:id="rId8"/>
    <p:sldId id="321" r:id="rId9"/>
    <p:sldId id="300" r:id="rId10"/>
    <p:sldId id="324" r:id="rId11"/>
    <p:sldId id="302" r:id="rId12"/>
    <p:sldId id="303" r:id="rId13"/>
    <p:sldId id="322" r:id="rId14"/>
    <p:sldId id="323" r:id="rId15"/>
    <p:sldId id="325" r:id="rId16"/>
    <p:sldId id="305" r:id="rId17"/>
    <p:sldId id="280" r:id="rId18"/>
  </p:sldIdLst>
  <p:sldSz cx="9144000" cy="5143500" type="screen16x9"/>
  <p:notesSz cx="6858000" cy="9144000"/>
  <p:embeddedFontLst>
    <p:embeddedFont>
      <p:font typeface="NanumGothic ExtraBold" panose="020B0600000101010101" charset="0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서현" initials="정서" lastIdx="1" clrIdx="0">
    <p:extLst>
      <p:ext uri="{19B8F6BF-5375-455C-9EA6-DF929625EA0E}">
        <p15:presenceInfo xmlns:p15="http://schemas.microsoft.com/office/powerpoint/2012/main" userId="ddbe6c90f0baf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CCFF"/>
    <a:srgbClr val="FF9933"/>
    <a:srgbClr val="19264B"/>
    <a:srgbClr val="FF00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69503" autoAdjust="0"/>
  </p:normalViewPr>
  <p:slideViewPr>
    <p:cSldViewPr snapToGrid="0">
      <p:cViewPr varScale="1">
        <p:scale>
          <a:sx n="114" d="100"/>
          <a:sy n="114" d="100"/>
        </p:scale>
        <p:origin x="72" y="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8.5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9.5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8:33:05.03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1,'513'0,"-509"-1,0 1,0 0,0 1,0-1,0 1,0 0,0 0,0 0,-1 0,1 1,0 0,-1-1,1 1,4 4,-6-4,0 0,-1 0,1 1,0-1,-1 0,1 1,-1 0,0-1,0 1,0 0,0 0,0-1,-1 1,1 0,-1 0,0 0,0 0,0 0,0 0,-1 5,-1 3,0 0,-1-1,0 1,0-1,-2 0,1 0,-9 14,-48 64,15-24,-49 94,73-122,-2-2,-1-1,-1-1,-33 31,-40 48,55-51,-48 88,71-109,2 1,2 1,-14 49,31-89,-1 0,1-1,-1 1,1 0,0 0,-1 0,1 0,0 0,0 0,0 0,0 0,0 0,0-1,0 1,0 0,0 0,0 0,1 0,-1 0,0 0,0 0,1 0,-1-1,1 1,-1 0,1 0,-1-1,1 1,-1 0,1 0,0-1,-1 1,1-1,0 1,0-1,-1 1,1-1,0 1,0-1,0 1,0-1,0 0,0 0,-1 0,1 1,0-1,1 0,4 0,0 0,0-1,0 0,0 0,0 0,9-4,60-22,85-44,67-49,-188 99,2-4,-1-2,65-56,-71 54,-26 23,123-98,-108 88,1 1,0 1,51-20,-62 29,1 2,-1 0,1 1,0 0,20 1,0 1,35 6,-67-6,1 0,-1 1,0 0,1-1,-1 1,0 0,0 0,0 0,0 0,0 0,0 1,0-1,0 0,0 1,-1 0,4 3,-3-2,0 1,0 0,0-1,0 1,-1 0,1 0,-1 0,1 8,0 1,-1-1,-1 1,0 0,-1 0,-3 16,-1-5,-1-1,-1 0,-1 0,-1-1,-12 24,-67 99,71-120,-2 5,-22 43,40-71,0 0,1 0,-1 0,0-1,1 1,0 0,-1 0,1 0,0 0,0 0,0 0,0 0,0 0,1 0,-1 0,0 0,1 0,0 0,-1 0,1-1,0 1,0 0,0 0,0-1,0 1,1-1,-1 1,0-1,1 1,-1-1,1 0,-1 0,1 0,0 1,-1-2,1 1,3 1,6 3,1-1,-1 0,0-1,1 0,12 1,156 21,-149-20,-5-2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8:33:06.9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0 499,'2'-7,"0"1,0-1,0 0,1 1,0-1,0 1,0 0,1 0,0 0,6-6,2-5,3-4,0 0,2 2,1 0,0 1,1 0,37-25,4 4,77-37,-99 59,50-16,-8 3,-53 19,49-19,-68 27,0 1,0 0,0 1,0 0,0 0,0 1,14 1,-20-1,-1 0,1 1,0-1,-1 1,1 0,0-1,-1 1,1 0,-1 0,1 0,-1 0,1 0,-1 0,0 1,1-1,-1 0,0 1,0-1,0 1,0-1,0 1,-1-1,2 4,1 3,-1 0,0 0,1 16,-3-22,4 38,-2 1,-2-1,-1 0,-2 1,-2-1,-17 65,14-75,-2-1,-1-1,-1 0,-1 0,-1-2,-2 1,0-2,-2 0,-33 35,22-27,2 1,2 1,-28 51,3-6,24-40,2 1,1 1,-20 54,41-91,1-1,0 0,0 0,0 0,0 1,1-1,-1 8,1-11,0 1,1-1,-1 0,0 0,1 0,-1 0,0 1,1-1,-1 0,1 0,0 0,-1 0,1 0,0 0,0 0,0 0,-1 0,1-1,0 1,0 0,0-1,0 1,1 0,-1-1,0 1,0-1,0 1,0-1,0 0,1 0,-1 1,1-1,6 0,0-1,0 0,0 0,-1-1,1 0,0 0,-1 0,0-1,1 0,10-8,-5 5,73-35,265-120,-347 159,6-3,0 1,1 1,-1-1,21-2,-29 5,1 1,0 0,-1 0,1 0,0 0,0 1,-1-1,1 1,-1 0,1-1,0 1,-1 0,1 1,-1-1,0 0,1 1,-1-1,0 1,0 0,0 0,0-1,0 2,-1-1,4 4,-1 2,1 0,-2 0,1 1,-1-1,0 1,-1 0,0 0,0 0,0 12,-1 14,-2 39,0-36,-10 139,7-116,3-53,1 0,0 1,0-1,3 14,-3-21,0 1,1 0,-1 0,1-1,-1 1,1-1,0 1,0 0,-1-1,1 1,0-1,1 0,-1 1,0-1,0 0,1 0,-1 1,0-1,1 0,-1-1,1 1,-1 0,1 0,0-1,-1 1,1 0,0-1,2 1,2-1,0 0,-1-1,1 1,0-1,-1 0,1-1,0 1,-1-1,6-3,51-26,-41 19,85-37,-81 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8:33:13.27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79,'31'-2,"-1"-2,0 0,0-3,50-15,-54 13,1 1,0 1,0 2,1 0,0 2,32 1,-57 2,0 0,0 0,0 1,0-1,-1 1,1 0,0 0,0 0,0 0,-1 0,1 1,-1-1,1 1,-1 0,1 0,-1 0,0 0,0 0,3 3,-3 0,1 0,-1 0,1 0,-1 0,-1 0,1 0,-1 1,0-1,1 10,0 8,0-1,-2 1,-5 43,3-53,-1 0,0 0,-1 0,0-1,-1 1,-1-1,0 0,-8 12,-73 119,37-57,38-69,-1 1,-18 19,17-22,0 1,-18 30,21-28,-4 7,-17 40,28-57,1 0,1 1,-1-1,1 1,1 0,0 0,0 0,1 0,0 11,0-17,1-1,-1 1,1-1,0 1,-1-1,1 1,0-1,0 0,1 1,-1-1,0 0,1 0,-1 0,1 0,0 0,0 0,0 0,0 0,0-1,0 1,0-1,0 0,1 0,-1 0,1 0,-1 0,1 0,-1 0,4 0,4 0,-1 0,1 0,0-1,0 0,0-1,16-3,76-20,122-46,-202 63,112-41,-2-5,140-80,-157 77,-63 35,63-18,-35 13,-74 24,0 0,0 0,0 1,0 0,8-1,-13 2,1 0,-1 0,0 0,0 0,0 0,0 1,0-1,0 0,0 0,1 1,-1-1,0 1,0-1,0 1,0-1,0 1,-1 0,1-1,0 1,0 0,0 0,-1 0,1 0,0-1,-1 1,1 0,0 0,-1 0,1 0,-1 1,0-1,1 0,-1 0,0 0,0 0,0 2,0 1,0 0,0 0,0 0,-1 0,0 0,0 0,0 0,0 0,-1-1,-2 6,-25 37,12-25,0 0,-2-2,-34 30,-72 46,90-70,-211 143,-120 92,350-247,1 1,-24 26,38-39,0 1,0-1,0 1,0-1,0 1,0 0,0-1,1 1,-1 0,0 0,1 0,-1 3,1-5,0 1,0 0,1 0,-1 0,0 0,0 0,1 0,-1 0,0 0,1 0,-1 0,1 0,-1-1,1 1,-1 0,1 0,0-1,0 2,3 1,0-1,1 0,-1 0,0 0,0 0,1-1,-1 1,1-1,6 1,60 6,0-2,104-6,-99-2,-72 2,372-15,-350 11,38-10,-43 8,0 1,37-4,-46 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8:33:15.24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0 296,'20'0,"-1"-2,0 0,0-2,35-10,70-33,-94 34,126-56,57-22,-182 80,1 0,0 2,0 2,1 1,0 1,0 2,1 1,33 3,-65-1,0 1,0-1,0 0,0 1,0 0,-1-1,1 1,0 0,0 0,-1 0,1 0,0 0,-1 0,1 1,-1-1,0 0,1 1,-1-1,0 1,0 0,0-1,0 1,0 0,0-1,0 1,-1 0,1 0,0 2,1 6,-1 1,1-1,-2 1,0 11,1-13,-1 15,-1 0,0 0,-2 0,-1-1,-1 1,0-1,-2 0,-1-1,-1 0,0 0,-2-1,-1 0,0 0,-30 35,-20 11,-104 86,118-110,35-31,1 0,1 1,0 0,1 1,0 0,-14 28,4 3,-15 48,32-86,-62 161,64-166,1-1,-1 0,1 1,0-1,-1 1,1-1,0 0,0 1,0-1,0 1,0-1,0 1,0-1,0 0,1 1,0 2,-1-3,1-1,0 1,-1 0,1-1,0 1,-1 0,1-1,0 1,0-1,-1 1,1-1,0 1,0-1,0 0,0 1,0-1,-1 0,1 0,2 1,5-1,-1-1,1 1,0-1,0 0,8-3,-10 3,278-80,-153 41,-30 9,142-36,-210 60,1 2,-1 1,1 2,0 1,47 5,-79-4,0 1,0-1,0 1,1 0,-1 0,0 0,0 0,-1 0,1 0,0 0,0 1,0-1,-1 1,1-1,-1 1,1-1,-1 1,0 0,0 0,1 0,-1 0,-1 0,1 0,0 0,0 0,-1 0,1 0,0 5,0 6,1 0,-2 1,-1 22,0-15,1 4,0 0,-2 1,-1-1,-1-1,-1 1,-10 30,-25 32,1-1,38-85,1 0,0-1,-1 1,1 0,0 0,0 0,0 0,0-1,0 1,0 0,0 0,0 0,0 0,0-1,0 1,1 0,-1 0,0 0,1-1,-1 1,0 0,1 0,-1-1,1 1,-1 0,1-1,-1 1,1 0,0-1,-1 1,1-1,0 1,-1-1,1 0,0 1,0-1,-1 1,1-1,0 0,0 0,0 0,-1 1,1-1,0 0,0 0,1 0,5 0,0 0,0 0,-1 0,13-2,15-6,-1-1,34-14,-61 21,21-8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8:33:19.94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46,'63'1,"263"-11,-192-6,36-4,-166 20,-1-1,1 1,-1 0,1 1,-1-1,1 0,-1 1,0 0,1 0,-1 0,0 0,1 1,-1-1,0 1,5 3,-6-3,0 0,0 1,-1-1,1 1,0-1,-1 1,0-1,0 1,0 0,0 0,0-1,0 1,-1 0,0 0,1 0,-1 0,0 0,0 0,-1 4,-1 3,1 0,-2-1,1 1,-1-1,-1 0,0 0,0 0,0 0,-1-1,-12 15,-6 6,-41 39,46-50,-55 60,-93 128,156-193,-113 172,118-175,0 0,1 1,0 0,1-1,0 1,1 1,0-1,0 0,1 12,4-22,4-5,13-13,-7 5,25-13,0 1,60-27,88-29,-160 70,-2 1,182-68,-172 67,0 1,1 2,0 1,42-1,-73 7,0-1,0 1,0 1,0-1,-1 1,1 0,0-1,0 2,0-1,-1 0,1 1,0 0,3 2,-5-3,0 1,-1 0,1 0,0 0,-1 0,1 0,-1 0,0 1,1-1,-1 0,0 1,-1-1,1 1,0-1,-1 1,1-1,-1 1,0-1,0 1,0-1,0 6,-3 10,0-1,-1 1,0-1,-2 0,-13 31,-48 79,36-77,-1-2,-3-1,-1-1,-3-3,-1-1,-3-1,-61 44,71-59,0 1,2 1,-35 41,41-40,-2 2,0 2,-30 50,57-82,-1 1,0-1,0 1,0-1,1 1,-1-1,1 1,-1-1,1 1,0-1,-1 1,1 0,0-1,0 1,0-1,1 3,-1-3,0 0,1-1,-1 1,1 0,-1 0,1-1,-1 1,1-1,0 1,-1 0,1-1,0 1,-1-1,1 1,0-1,0 0,-1 1,1-1,0 0,0 1,1-1,6 1,-1 0,1-1,0 0,-1-1,13-1,175-39,-61 10,232-40,-329 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8:33:21.74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0 342,'11'-7,"0"0,0-1,15-14,14-10,13 1,1 2,1 2,65-21,9-4,-82 31,1 3,74-19,-120 36,1 0,-1 1,1 0,-1-1,1 1,-1 0,0 1,1-1,-1 0,1 1,-1-1,1 1,-1-1,0 1,3 2,-3-2,-1 0,1 0,-1 1,1-1,-1 0,0 1,0-1,0 1,0 0,0-1,0 1,0 0,0 0,-1-1,1 1,-1 0,1 0,-1 0,0 0,0 3,0 6,-1-1,0 0,0-1,-1 1,-1 0,0 0,0-1,-1 1,0-1,-5 9,-11 17,-29 36,43-62,-162 205,68-89,64-79,-38 67,69-103,1 0,0 0,1 0,0 0,1 1,-2 12,-7 28,9-47,0 0,0 0,0-1,0 1,-1-1,1 1,-1-1,-3 4,0-4,19-20,16-10,0 2,2 0,35-21,-36 25,241-151,-258 163,0 2,1 0,0 0,0 2,1 0,0 0,19-3,-33 8,0 0,0 0,0 0,1 1,-1-1,0 0,0 0,0 1,0-1,1 1,-1-1,0 1,0-1,0 1,0 0,0-1,0 1,0 0,-1 0,1 0,0 0,0 0,0 0,-1 0,1 0,-1 0,1 0,-1 0,1 0,-1 0,0 0,1 1,-1-1,0 0,0 0,0 0,0 1,0 1,0 4,0 1,-1 0,0 0,-3 13,-3 4,-1-1,-2 0,0-1,-19 31,-61 85,88-137,-114 162,-78 116,146-206,43-60,9-9,19-10,-18 3,204-50,-126 34,100-36,-131 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3T08:33:29.10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62,'6'3,"0"-1,1 0,-1 0,0-1,1 0,-1 0,9 0,46-3,-28-2,-1-1,0-2,38-14,-32 10,63-12,-99 23,1-1,-1 1,1 0,-1 0,1 0,-1 0,1 0,-1 1,1-1,-1 1,1 0,-1-1,1 1,-1 0,0 0,0 1,1-1,2 3,-3-2,0 1,0 0,0-1,0 1,0 0,-1 0,1 0,-1 0,0 1,0-1,0 0,0 1,0 5,1 6,-1 0,-1 0,0 0,-1 0,0 0,-2 0,1-1,-2 1,0 0,-1-1,0 0,-13 23,-8 6,-1-1,-51 58,51-67,0 1,3 1,-39 73,24-7,39-97,4-6,20-20,28-32,11-11,56-34,150-98,-234 175,2 1,1 1,58-21,125-28,-196 61,0-2,0-1,28-17,18-9,-70 36,1 1,0-1,0 0,0 1,-1-1,1 1,0-1,0 1,0 0,0 0,0 0,0 0,0 0,2 1,-3-1,-1 0,1 1,0-1,0 0,0 1,-1-1,1 1,0 0,-1-1,1 1,0-1,-1 1,1 0,-1 0,1-1,-1 1,1 0,-1 0,0 0,1-1,-1 3,1 2,-1-1,1 1,-1 0,-1-1,1 1,-1 0,1 0,-1-1,-1 1,-2 7,-5 10,-1 0,0-1,-2-1,-15 21,-65 75,67-86,-300 325,108-124,81-71,116-134,2 1,1 1,1 0,-17 43,27-57,-1 0,-1 0,0 0,0-1,-20 22,27-34,0 0,0 0,0 0,0 1,0-1,0 0,0 1,1-1,-1 0,0 1,1-1,-1 1,1-1,0 1,-1 2,1-3,1-1,-1 0,0 1,1-1,-1 0,0 1,1-1,-1 0,1 1,-1-1,0 0,1 0,-1 1,1-1,-1 0,1 0,-1 0,1 0,-1 0,1 1,-1-1,1 0,-1 0,1 0,-1-1,1 1,-1 0,1 0,-1 0,1 0,8-2,0-1,0 0,-1 0,13-6,88-53,123-92,-32 18,479-243,-543 311,42-21,-177 88,0 0,0 0,0 1,0-1,0 1,0-1,1 1,-1-1,0 1,0 0,0-1,0 1,0 0,1 0,-1 0,0 0,0 0,0 0,1 0,-1 0,0 0,0 1,0-1,0 0,1 1,-1-1,0 1,0 0,0-1,0 1,0 0,0-1,0 1,-1 0,1 0,0 0,0 0,-1 0,1 0,0 0,-1 0,1 0,0 2,1 5,1-1,-2 1,1 0,-1 0,0 11,1 13,-2 0,-2 0,0 0,-3-1,0 1,-2-1,-1-1,-2 1,-21 46,-42 74,-7-4,-119 166,194-306,-13 23,18-30,0 1,-1 0,1-1,0 1,0 0,-1-1,1 1,0 0,0-1,0 1,0 0,0-1,0 1,0 0,0-1,0 1,0 0,1-1,-1 1,0 0,0-1,1 1,-1 0,0-1,1 1,-1-1,1 1,-1-1,0 1,1-1,-1 1,1-1,0 1,-1-1,1 0,-1 1,1-1,0 0,-1 1,2-1,9 2,0 0,0 0,0-1,0-1,0 0,21-3,-7 1,25-1,-1-3,76-19,-93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이번 밑바닥부터 시작하는 딥러닝</a:t>
            </a:r>
            <a:r>
              <a:rPr lang="en-US" altLang="ko-KR" dirty="0"/>
              <a:t> </a:t>
            </a:r>
            <a:r>
              <a:rPr lang="ko-KR" altLang="en-US" dirty="0"/>
              <a:t>스터디 발표를 맡게 된 </a:t>
            </a:r>
            <a:r>
              <a:rPr lang="ko-KR" altLang="en-US" dirty="0" err="1"/>
              <a:t>오규안입니다</a:t>
            </a:r>
            <a:r>
              <a:rPr lang="en-US" altLang="ko-KR" dirty="0"/>
              <a:t>. </a:t>
            </a:r>
            <a:endParaRPr lang="ko-KR" altLang="en-US" b="1" i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593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55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527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89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728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489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59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5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27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3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10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38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5.xml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customXml" Target="../ink/ink9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4.xml"/><Relationship Id="rId5" Type="http://schemas.openxmlformats.org/officeDocument/2006/relationships/image" Target="../media/image12.png"/><Relationship Id="rId15" Type="http://schemas.openxmlformats.org/officeDocument/2006/relationships/customXml" Target="../ink/ink6.xml"/><Relationship Id="rId10" Type="http://schemas.openxmlformats.org/officeDocument/2006/relationships/image" Target="../media/image16.png"/><Relationship Id="rId19" Type="http://schemas.openxmlformats.org/officeDocument/2006/relationships/customXml" Target="../ink/ink8.xml"/><Relationship Id="rId4" Type="http://schemas.openxmlformats.org/officeDocument/2006/relationships/image" Target="../media/image13.png"/><Relationship Id="rId9" Type="http://schemas.openxmlformats.org/officeDocument/2006/relationships/customXml" Target="../ink/ink3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gif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43937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밑바닥부터 시작하는 딥러닝</a:t>
            </a:r>
            <a:r>
              <a:rPr lang="en-US" altLang="ko-KR" sz="2500" b="1" dirty="0">
                <a:solidFill>
                  <a:srgbClr val="19264B"/>
                </a:solidFill>
                <a:latin typeface="+mn-ea"/>
                <a:ea typeface="+mn-ea"/>
              </a:rPr>
              <a:t>1</a:t>
            </a:r>
            <a:r>
              <a:rPr lang="en-US" altLang="ko" sz="2500" b="1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스터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디</a:t>
            </a:r>
            <a:endParaRPr sz="2500"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3</a:t>
            </a: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5.23</a:t>
            </a: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  <a:latin typeface="+mn-ea"/>
                <a:ea typeface="+mn-ea"/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  <a:latin typeface="+mn-ea"/>
                <a:ea typeface="+mn-ea"/>
              </a:rPr>
              <a:t>김예원</a:t>
            </a:r>
            <a:endParaRPr sz="1100" b="1" dirty="0">
              <a:solidFill>
                <a:srgbClr val="19264B"/>
              </a:solidFill>
              <a:latin typeface="+mn-ea"/>
              <a:ea typeface="+mn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076761" y="1067825"/>
            <a:ext cx="8421853" cy="381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3000" b="1" dirty="0">
                <a:solidFill>
                  <a:srgbClr val="C00000"/>
                </a:solidFill>
                <a:latin typeface="+mn-ea"/>
                <a:ea typeface="+mn-ea"/>
              </a:rPr>
              <a:t>      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각 가중치에 대한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손실함수의 기울기를 효율적으로 계산할 수 있다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599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33522" y="439271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손실함수의 기울기를 계산하는 효과적인 방법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복잡한 미분 계산을 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  <a:ea typeface="+mn-ea"/>
              </a:rPr>
              <a:t>“chain rule”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을 이용해서 간소화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8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53963" y="309923"/>
            <a:ext cx="7818426" cy="279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Chain rule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연쇄법칙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*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 미분법의 성질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합성함수의 미분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합성함수를 구성하는 각 함수의 미분의 곱으로 나타내어진다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꼬리에 꼬리를 물며 겉함수에서 속함수를 곱하는 과정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78D65-D6B8-F26C-F3F7-F07FC909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08" y="3187288"/>
            <a:ext cx="3768949" cy="14104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AC51C8-73A9-562E-71B9-A1B03B94C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065" y="3156908"/>
            <a:ext cx="2903723" cy="1391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14:cNvPr>
              <p14:cNvContentPartPr/>
              <p14:nvPr/>
            </p14:nvContentPartPr>
            <p14:xfrm>
              <a:off x="3092358" y="101282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4718" y="90518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14:cNvPr>
              <p14:cNvContentPartPr/>
              <p14:nvPr/>
            </p14:nvContentPartPr>
            <p14:xfrm>
              <a:off x="3128718" y="887548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0718" y="779548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DF2E9E-7437-9DFD-FDC7-E066B881F329}"/>
              </a:ext>
            </a:extLst>
          </p:cNvPr>
          <p:cNvCxnSpPr/>
          <p:nvPr/>
        </p:nvCxnSpPr>
        <p:spPr>
          <a:xfrm flipH="1">
            <a:off x="7685892" y="3156908"/>
            <a:ext cx="721896" cy="7118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3DAB49-8C5C-7797-B698-15467B24B18E}"/>
              </a:ext>
            </a:extLst>
          </p:cNvPr>
          <p:cNvCxnSpPr/>
          <p:nvPr/>
        </p:nvCxnSpPr>
        <p:spPr>
          <a:xfrm flipH="1">
            <a:off x="6728860" y="3892521"/>
            <a:ext cx="721896" cy="7118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6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이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효과적인 이유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BFD5E5-3520-E420-A5B7-09B15C044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16" y="963602"/>
            <a:ext cx="7547227" cy="17862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50F714-0919-15C0-9FA8-6E369013F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605" y="2797808"/>
            <a:ext cx="5803034" cy="10353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19B3B0-0262-D8E8-71CD-81A4F2009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5592" y="4025219"/>
            <a:ext cx="5736074" cy="977741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975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25574" y="25221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오차역전파법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2285A-2F06-E636-9101-BC894807A2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09" t="-909" r="1696" b="909"/>
          <a:stretch/>
        </p:blipFill>
        <p:spPr>
          <a:xfrm>
            <a:off x="1499839" y="1311326"/>
            <a:ext cx="4896200" cy="3678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E93749-C712-F8D4-DBCD-8A3102011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612" y="268725"/>
            <a:ext cx="2078392" cy="354272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C4CAF6-E664-772B-896E-FB8C34553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8113" y="784767"/>
            <a:ext cx="4067560" cy="9626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7322AB-F664-D1F5-BFF0-578E741DF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0268" y="2087369"/>
            <a:ext cx="1061507" cy="2653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BAFFF9-AF8F-1304-AA07-EC874DC590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0705" y="2695166"/>
            <a:ext cx="823506" cy="3075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5BBCADE-A7AB-5F69-A889-679BE0FF568E}"/>
                  </a:ext>
                </a:extLst>
              </p14:cNvPr>
              <p14:cNvContentPartPr/>
              <p14:nvPr/>
            </p14:nvContentPartPr>
            <p14:xfrm>
              <a:off x="2683589" y="1532265"/>
              <a:ext cx="525240" cy="4849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5BBCADE-A7AB-5F69-A889-679BE0FF56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29949" y="1424265"/>
                <a:ext cx="63288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D218902-C1A8-2C8D-DAD9-19B148762B7F}"/>
                  </a:ext>
                </a:extLst>
              </p14:cNvPr>
              <p14:cNvContentPartPr/>
              <p14:nvPr/>
            </p14:nvContentPartPr>
            <p14:xfrm>
              <a:off x="2757029" y="2317425"/>
              <a:ext cx="493560" cy="5871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D218902-C1A8-2C8D-DAD9-19B148762B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03029" y="2209785"/>
                <a:ext cx="60120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6EF226E-A6FC-2E3E-A59E-8F28731110FE}"/>
                  </a:ext>
                </a:extLst>
              </p14:cNvPr>
              <p14:cNvContentPartPr/>
              <p14:nvPr/>
            </p14:nvContentPartPr>
            <p14:xfrm>
              <a:off x="3476309" y="2373945"/>
              <a:ext cx="581400" cy="5104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6EF226E-A6FC-2E3E-A59E-8F28731110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22309" y="2266305"/>
                <a:ext cx="68904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018229D-8787-BC70-9DF7-5086433800B6}"/>
                  </a:ext>
                </a:extLst>
              </p14:cNvPr>
              <p14:cNvContentPartPr/>
              <p14:nvPr/>
            </p14:nvContentPartPr>
            <p14:xfrm>
              <a:off x="3465149" y="3276825"/>
              <a:ext cx="598320" cy="5497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018229D-8787-BC70-9DF7-5086433800B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11149" y="3168825"/>
                <a:ext cx="70596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2AD1B2E-C003-69C9-E0DA-4EACD32AACE5}"/>
                  </a:ext>
                </a:extLst>
              </p14:cNvPr>
              <p14:cNvContentPartPr/>
              <p14:nvPr/>
            </p14:nvContentPartPr>
            <p14:xfrm>
              <a:off x="2740109" y="3255225"/>
              <a:ext cx="432000" cy="5979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2AD1B2E-C003-69C9-E0DA-4EACD32AAC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86469" y="3147225"/>
                <a:ext cx="53964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CB907031-DB72-CE3D-DDEE-6AB7CAD7120F}"/>
                  </a:ext>
                </a:extLst>
              </p14:cNvPr>
              <p14:cNvContentPartPr/>
              <p14:nvPr/>
            </p14:nvContentPartPr>
            <p14:xfrm>
              <a:off x="2768189" y="4208505"/>
              <a:ext cx="324720" cy="53028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CB907031-DB72-CE3D-DDEE-6AB7CAD7120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14189" y="4100505"/>
                <a:ext cx="43236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6DEAAAE-5315-CC6A-B1A8-D2636D993134}"/>
                  </a:ext>
                </a:extLst>
              </p14:cNvPr>
              <p14:cNvContentPartPr/>
              <p14:nvPr/>
            </p14:nvContentPartPr>
            <p14:xfrm>
              <a:off x="3398189" y="4175025"/>
              <a:ext cx="704160" cy="6015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6DEAAAE-5315-CC6A-B1A8-D2636D99313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44189" y="4067385"/>
                <a:ext cx="811800" cy="8172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D854F54-9546-B200-9DB4-5B6172A9F0DE}"/>
              </a:ext>
            </a:extLst>
          </p:cNvPr>
          <p:cNvSpPr txBox="1"/>
          <p:nvPr/>
        </p:nvSpPr>
        <p:spPr>
          <a:xfrm>
            <a:off x="6585655" y="2066168"/>
            <a:ext cx="2180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dirty="0" err="1">
                <a:solidFill>
                  <a:srgbClr val="C00000"/>
                </a:solidFill>
                <a:latin typeface="+mn-ea"/>
                <a:ea typeface="+mn-ea"/>
              </a:rPr>
              <a:t>를</a:t>
            </a:r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 이미 계산 했다면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C7C4A-E180-C09F-6769-1FEBE40BAEF1}"/>
              </a:ext>
            </a:extLst>
          </p:cNvPr>
          <p:cNvSpPr txBox="1"/>
          <p:nvPr/>
        </p:nvSpPr>
        <p:spPr>
          <a:xfrm>
            <a:off x="5520366" y="2395146"/>
            <a:ext cx="2180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대다수의 계산들이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20208-D185-FE93-CDBA-8D6CAFFAE40A}"/>
              </a:ext>
            </a:extLst>
          </p:cNvPr>
          <p:cNvSpPr txBox="1"/>
          <p:nvPr/>
        </p:nvSpPr>
        <p:spPr>
          <a:xfrm>
            <a:off x="6414712" y="2696492"/>
            <a:ext cx="267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+mn-ea"/>
                <a:ea typeface="+mn-ea"/>
              </a:rPr>
              <a:t>를</a:t>
            </a:r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 계산하기 위해 재사용된다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endParaRPr lang="ko-KR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91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25574" y="25221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오차역전파법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2285A-2F06-E636-9101-BC894807A2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09" t="-909" r="1696" b="909"/>
          <a:stretch/>
        </p:blipFill>
        <p:spPr>
          <a:xfrm>
            <a:off x="1929162" y="929307"/>
            <a:ext cx="2642838" cy="19856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E93749-C712-F8D4-DBCD-8A3102011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788" y="1567842"/>
            <a:ext cx="2078392" cy="354272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7BE717B-CF38-F623-E634-0C4B49839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562" y="2986738"/>
            <a:ext cx="7662321" cy="17809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5E1777-0059-9CA6-DEF7-3B7713E598E3}"/>
              </a:ext>
            </a:extLst>
          </p:cNvPr>
          <p:cNvSpPr txBox="1"/>
          <p:nvPr/>
        </p:nvSpPr>
        <p:spPr>
          <a:xfrm>
            <a:off x="5603487" y="2571750"/>
            <a:ext cx="2771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기울기가 역방향으로 통과한다</a:t>
            </a:r>
          </a:p>
        </p:txBody>
      </p:sp>
    </p:spTree>
    <p:extLst>
      <p:ext uri="{BB962C8B-B14F-4D97-AF65-F5344CB8AC3E}">
        <p14:creationId xmlns:p14="http://schemas.microsoft.com/office/powerpoint/2010/main" val="118195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25574" y="441490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500" b="1" dirty="0">
                <a:solidFill>
                  <a:schemeClr val="tx1"/>
                </a:solidFill>
                <a:latin typeface="+mj-ea"/>
                <a:ea typeface="+mj-ea"/>
              </a:rPr>
              <a:t>신경망의 가중치를 갱신하는 방법</a:t>
            </a:r>
            <a:endParaRPr lang="en-US" altLang="ko-KR" sz="25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A426C-FABA-15F2-A5FA-541E644B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572" y="4052332"/>
            <a:ext cx="2050218" cy="428771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D04843-4A01-C07B-AF18-D09CB1592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63" y="1328210"/>
            <a:ext cx="4537257" cy="340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E5428F-2BB9-4BE5-9CB8-9321C8421EDA}"/>
              </a:ext>
            </a:extLst>
          </p:cNvPr>
          <p:cNvSpPr txBox="1"/>
          <p:nvPr/>
        </p:nvSpPr>
        <p:spPr>
          <a:xfrm>
            <a:off x="5891220" y="1536109"/>
            <a:ext cx="3444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 algn="l"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weight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의 초기값들로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forward pass</a:t>
            </a:r>
          </a:p>
          <a:p>
            <a:pPr marL="342900" indent="-228600" algn="l">
              <a:buAutoNum type="arabicPeriod"/>
            </a:pP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손실함수 계산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 algn="l">
              <a:buAutoNum type="arabicPeriod"/>
            </a:pP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en-US" altLang="ko-KR" sz="1200" b="1" dirty="0" err="1">
                <a:solidFill>
                  <a:schemeClr val="tx1"/>
                </a:solidFill>
                <a:latin typeface="+mj-ea"/>
                <a:ea typeface="+mj-ea"/>
              </a:rPr>
              <a:t>BackPropagation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을 통해 각 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weight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에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대한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손실함수의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편미분값을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 계산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4. </a:t>
            </a:r>
            <a:r>
              <a:rPr lang="ko-KR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경사하강법을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 이용해 손실함수를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</a:p>
          <a:p>
            <a:pPr marL="114300" indent="0" algn="l"/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최소화하는 방향으로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 weight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를 업데이트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863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A140FF7-92FA-48E5-808C-28613864207C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68657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4049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C64E74-8895-E247-DCBB-338DB9D3E5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456"/>
          <a:stretch/>
        </p:blipFill>
        <p:spPr>
          <a:xfrm>
            <a:off x="3033490" y="1642908"/>
            <a:ext cx="3908776" cy="2185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00508-C8A2-4735-A6C1-06A70F4DA65C}"/>
              </a:ext>
            </a:extLst>
          </p:cNvPr>
          <p:cNvSpPr txBox="1"/>
          <p:nvPr/>
        </p:nvSpPr>
        <p:spPr>
          <a:xfrm>
            <a:off x="3530104" y="1136232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23 </a:t>
            </a:r>
            <a:r>
              <a:rPr lang="ko-KR" altLang="en-US" dirty="0">
                <a:latin typeface="+mn-ea"/>
                <a:ea typeface="+mn-ea"/>
              </a:rPr>
              <a:t>오규안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47F6B-031C-669B-B8B9-AC77E9A9CCB6}"/>
              </a:ext>
            </a:extLst>
          </p:cNvPr>
          <p:cNvSpPr txBox="1"/>
          <p:nvPr/>
        </p:nvSpPr>
        <p:spPr>
          <a:xfrm>
            <a:off x="5240662" y="1125035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21 </a:t>
            </a:r>
            <a:r>
              <a:rPr lang="ko-KR" altLang="en-US" dirty="0">
                <a:latin typeface="+mn-ea"/>
                <a:ea typeface="+mn-ea"/>
              </a:rPr>
              <a:t>김예원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A1C7B-0F7A-CCE5-9026-67DA51B62C95}"/>
              </a:ext>
            </a:extLst>
          </p:cNvPr>
          <p:cNvSpPr txBox="1"/>
          <p:nvPr/>
        </p:nvSpPr>
        <p:spPr>
          <a:xfrm>
            <a:off x="3480179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>
                <a:latin typeface="+mn-ea"/>
                <a:ea typeface="+mn-ea"/>
              </a:rPr>
              <a:t>정서현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07285-F066-62C4-B48C-FA3E3D5F8354}"/>
              </a:ext>
            </a:extLst>
          </p:cNvPr>
          <p:cNvSpPr txBox="1"/>
          <p:nvPr/>
        </p:nvSpPr>
        <p:spPr>
          <a:xfrm>
            <a:off x="5190737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 err="1">
                <a:latin typeface="+mn-ea"/>
                <a:ea typeface="+mn-ea"/>
              </a:rPr>
              <a:t>정달민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목차 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FF364B05-0958-DC13-7C54-97E53B55BE4C}"/>
              </a:ext>
            </a:extLst>
          </p:cNvPr>
          <p:cNvSpPr txBox="1"/>
          <p:nvPr/>
        </p:nvSpPr>
        <p:spPr>
          <a:xfrm>
            <a:off x="1988405" y="2142962"/>
            <a:ext cx="6440225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dirty="0">
                <a:latin typeface="+mn-ea"/>
                <a:ea typeface="+mn-ea"/>
              </a:rPr>
              <a:t> 1. </a:t>
            </a:r>
            <a:r>
              <a:rPr lang="ko-KR" altLang="en-US" sz="3000" b="1" dirty="0">
                <a:latin typeface="+mn-ea"/>
                <a:ea typeface="+mn-ea"/>
              </a:rPr>
              <a:t>오차역전파 </a:t>
            </a: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51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1776406"/>
            <a:ext cx="8248011" cy="204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신경망 모델</a:t>
            </a:r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최적화</a:t>
            </a:r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손실함수가 최소화되는 가중치 매개변수를 가지는 모델</a:t>
            </a:r>
          </a:p>
        </p:txBody>
      </p:sp>
    </p:spTree>
    <p:extLst>
      <p:ext uri="{BB962C8B-B14F-4D97-AF65-F5344CB8AC3E}">
        <p14:creationId xmlns:p14="http://schemas.microsoft.com/office/powerpoint/2010/main" val="3998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599515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위해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E2942-7342-3243-199D-53840D18D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583" y="2142962"/>
            <a:ext cx="3784370" cy="283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0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112473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04D1C-BC05-665B-C070-BAF2EF719F8A}"/>
              </a:ext>
            </a:extLst>
          </p:cNvPr>
          <p:cNvSpPr txBox="1"/>
          <p:nvPr/>
        </p:nvSpPr>
        <p:spPr>
          <a:xfrm>
            <a:off x="1519729" y="1479869"/>
            <a:ext cx="7624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손실함수의 최솟값을 구하는 방법 </a:t>
            </a:r>
            <a:r>
              <a:rPr lang="en-US" altLang="ko-KR" sz="1800" dirty="0">
                <a:latin typeface="+mn-ea"/>
                <a:ea typeface="+mn-ea"/>
              </a:rPr>
              <a:t>?</a:t>
            </a:r>
          </a:p>
          <a:p>
            <a:r>
              <a:rPr lang="ko-KR" altLang="en-US" sz="1800" dirty="0">
                <a:latin typeface="+mn-ea"/>
                <a:ea typeface="+mn-ea"/>
              </a:rPr>
              <a:t>각 가중치의 손실함수 기울기가 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 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</a:p>
          <a:p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최적의 </a:t>
            </a:r>
            <a:r>
              <a:rPr lang="en-US" altLang="ko-KR" sz="1800" dirty="0">
                <a:latin typeface="+mn-ea"/>
                <a:ea typeface="+mn-ea"/>
              </a:rPr>
              <a:t>solution</a:t>
            </a:r>
            <a:r>
              <a:rPr lang="ko-KR" altLang="en-US" sz="1800" dirty="0">
                <a:latin typeface="+mn-ea"/>
                <a:ea typeface="+mn-ea"/>
              </a:rPr>
              <a:t>이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  <a:ea typeface="+mn-ea"/>
              </a:rPr>
              <a:t>closed form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이 아니어서</a:t>
            </a:r>
            <a:endParaRPr lang="en-US" altLang="ko-KR" sz="1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기울기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지점을 푸는 것이 불가능한 경우</a:t>
            </a:r>
            <a:endParaRPr lang="en-US" altLang="ko-KR" sz="1800" dirty="0">
              <a:latin typeface="+mn-ea"/>
              <a:ea typeface="+mn-ea"/>
            </a:endParaRPr>
          </a:p>
          <a:p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기울기</a:t>
            </a:r>
            <a:r>
              <a:rPr lang="en-US" altLang="ko-KR" sz="1800" dirty="0">
                <a:latin typeface="+mn-ea"/>
                <a:ea typeface="+mn-ea"/>
              </a:rPr>
              <a:t>=0</a:t>
            </a:r>
            <a:r>
              <a:rPr lang="ko-KR" altLang="en-US" sz="1800" dirty="0">
                <a:latin typeface="+mn-ea"/>
                <a:ea typeface="+mn-ea"/>
              </a:rPr>
              <a:t>인 지점을 구할 수 있지만</a:t>
            </a:r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dirty="0">
                <a:latin typeface="+mn-ea"/>
                <a:ea typeface="+mn-ea"/>
              </a:rPr>
              <a:t>    </a:t>
            </a:r>
            <a:r>
              <a:rPr lang="ko-KR" altLang="en-US" sz="1800" dirty="0">
                <a:latin typeface="+mn-ea"/>
                <a:ea typeface="+mn-ea"/>
              </a:rPr>
              <a:t>함수가 복잡해 </a:t>
            </a:r>
            <a:r>
              <a:rPr lang="ko-KR" altLang="en-US" sz="1800" b="1" dirty="0" err="1">
                <a:solidFill>
                  <a:srgbClr val="C00000"/>
                </a:solidFill>
                <a:latin typeface="+mn-ea"/>
                <a:ea typeface="+mn-ea"/>
              </a:rPr>
              <a:t>연산량이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 너무 많을 </a:t>
            </a:r>
            <a:r>
              <a:rPr lang="ko-KR" altLang="en-US" sz="1800" dirty="0">
                <a:latin typeface="+mn-ea"/>
                <a:ea typeface="+mn-ea"/>
              </a:rPr>
              <a:t>경우</a:t>
            </a: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-&gt; </a:t>
            </a:r>
            <a:r>
              <a:rPr lang="ko-KR" altLang="en-US" sz="1800" b="1" dirty="0">
                <a:latin typeface="+mn-ea"/>
                <a:ea typeface="+mn-ea"/>
              </a:rPr>
              <a:t>기울기</a:t>
            </a:r>
            <a:r>
              <a:rPr lang="en-US" altLang="ko-KR" sz="1800" b="1" dirty="0">
                <a:latin typeface="+mn-ea"/>
                <a:ea typeface="+mn-ea"/>
              </a:rPr>
              <a:t>=</a:t>
            </a:r>
            <a:r>
              <a:rPr lang="ko-KR" altLang="en-US" sz="1800" b="1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0</a:t>
            </a:r>
            <a:r>
              <a:rPr lang="ko-KR" altLang="en-US" sz="1800" b="1" dirty="0">
                <a:latin typeface="+mn-ea"/>
                <a:ea typeface="+mn-ea"/>
              </a:rPr>
              <a:t>인 지점을 풀 수 없다</a:t>
            </a:r>
            <a:r>
              <a:rPr lang="en-US" altLang="ko-KR" sz="1800" b="1" dirty="0">
                <a:latin typeface="+mn-ea"/>
                <a:ea typeface="+mn-ea"/>
              </a:rPr>
              <a:t>  -&gt; </a:t>
            </a:r>
            <a:r>
              <a:rPr lang="ko-KR" altLang="en-US" sz="1800" b="1" dirty="0" err="1">
                <a:solidFill>
                  <a:srgbClr val="FF9933"/>
                </a:solidFill>
                <a:latin typeface="+mn-ea"/>
                <a:ea typeface="+mn-ea"/>
              </a:rPr>
              <a:t>경사하강법</a:t>
            </a:r>
            <a:r>
              <a:rPr lang="ko-KR" altLang="en-US" sz="18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1800" b="1" dirty="0">
                <a:latin typeface="+mn-ea"/>
                <a:ea typeface="+mn-ea"/>
              </a:rPr>
              <a:t> 이용하자</a:t>
            </a:r>
            <a:r>
              <a:rPr lang="en-US" altLang="ko-KR" sz="1800" b="1" dirty="0">
                <a:latin typeface="+mn-ea"/>
                <a:ea typeface="+mn-ea"/>
              </a:rPr>
              <a:t>!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2DAE44-38E1-B92B-3AD4-23927F858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535" y="1899587"/>
            <a:ext cx="3033590" cy="3702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17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339539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1309E-A16D-1DC6-0BD5-E57C5457F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422" y="2263430"/>
            <a:ext cx="5321905" cy="13501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1D3956-4A4E-5D06-D9A8-36A0FE19E87D}"/>
              </a:ext>
            </a:extLst>
          </p:cNvPr>
          <p:cNvSpPr/>
          <p:nvPr/>
        </p:nvSpPr>
        <p:spPr>
          <a:xfrm>
            <a:off x="4912658" y="2258799"/>
            <a:ext cx="2519084" cy="1350139"/>
          </a:xfrm>
          <a:prstGeom prst="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83E36-1B9C-D648-7476-EDFCE552AEF9}"/>
              </a:ext>
            </a:extLst>
          </p:cNvPr>
          <p:cNvSpPr txBox="1"/>
          <p:nvPr/>
        </p:nvSpPr>
        <p:spPr>
          <a:xfrm>
            <a:off x="1904201" y="3942187"/>
            <a:ext cx="64904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각 가중치의 손실함수의 기울기</a:t>
            </a:r>
            <a:r>
              <a:rPr lang="en-US" altLang="ko-KR" sz="2000" dirty="0">
                <a:latin typeface="+mn-ea"/>
                <a:ea typeface="+mn-ea"/>
              </a:rPr>
              <a:t>: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손실함수를 최소화해주는 방향을 제시해준다</a:t>
            </a:r>
          </a:p>
        </p:txBody>
      </p:sp>
    </p:spTree>
    <p:extLst>
      <p:ext uri="{BB962C8B-B14F-4D97-AF65-F5344CB8AC3E}">
        <p14:creationId xmlns:p14="http://schemas.microsoft.com/office/powerpoint/2010/main" val="425856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1506363" y="787774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 손실함수의 기울기 계산</a:t>
            </a:r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57250" indent="-742950" algn="l">
              <a:buAutoNum type="arabicPeriod"/>
            </a:pP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>
                <a:solidFill>
                  <a:srgbClr val="C00000"/>
                </a:solidFill>
                <a:latin typeface="+mn-ea"/>
                <a:ea typeface="+mn-ea"/>
              </a:rPr>
              <a:t>오차역전파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를 통한 기울기 계산</a:t>
            </a:r>
          </a:p>
        </p:txBody>
      </p:sp>
    </p:spTree>
    <p:extLst>
      <p:ext uri="{BB962C8B-B14F-4D97-AF65-F5344CB8AC3E}">
        <p14:creationId xmlns:p14="http://schemas.microsoft.com/office/powerpoint/2010/main" val="333373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34002" y="-43758"/>
            <a:ext cx="7907679" cy="381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17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각 가중치에 대한 수치미분은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복잡한 경우가 대부분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기울기를 구하는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연산량이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다른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연산량보다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 훨씬 많고 복잡할 수 있다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40E98D-0E7F-8DC4-056B-9F756936A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780" y="2973470"/>
            <a:ext cx="4120440" cy="4747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7DF57A-ECF5-8E62-AA9B-8E6F9601D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318" y="3768224"/>
            <a:ext cx="5177584" cy="11615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F38BDBC-C893-9AD1-FC13-ADBFCBEE6DF5}"/>
              </a:ext>
            </a:extLst>
          </p:cNvPr>
          <p:cNvSpPr/>
          <p:nvPr/>
        </p:nvSpPr>
        <p:spPr>
          <a:xfrm>
            <a:off x="2411807" y="3768224"/>
            <a:ext cx="478679" cy="60125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4392E-F948-89B3-5AC7-3379CF41E4FB}"/>
              </a:ext>
            </a:extLst>
          </p:cNvPr>
          <p:cNvSpPr txBox="1"/>
          <p:nvPr/>
        </p:nvSpPr>
        <p:spPr>
          <a:xfrm>
            <a:off x="1442174" y="3060478"/>
            <a:ext cx="13992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손실함수 </a:t>
            </a:r>
            <a:r>
              <a:rPr lang="en-US" altLang="ko-KR" sz="1300" dirty="0">
                <a:solidFill>
                  <a:srgbClr val="C00000"/>
                </a:solidFill>
                <a:latin typeface="+mn-ea"/>
                <a:ea typeface="+mn-ea"/>
              </a:rPr>
              <a:t>f(x)</a:t>
            </a:r>
            <a:endParaRPr lang="ko-KR" altLang="en-US" sz="13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6E2F9-729C-AA11-4FCD-682DB3F730F8}"/>
              </a:ext>
            </a:extLst>
          </p:cNvPr>
          <p:cNvSpPr txBox="1"/>
          <p:nvPr/>
        </p:nvSpPr>
        <p:spPr>
          <a:xfrm>
            <a:off x="1112564" y="3766954"/>
            <a:ext cx="13992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손실함수 </a:t>
            </a:r>
            <a:r>
              <a:rPr lang="en-US" altLang="ko-KR" sz="1300" dirty="0">
                <a:solidFill>
                  <a:srgbClr val="C00000"/>
                </a:solidFill>
                <a:latin typeface="+mn-ea"/>
                <a:ea typeface="+mn-ea"/>
              </a:rPr>
              <a:t>f(x)</a:t>
            </a:r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를</a:t>
            </a:r>
            <a:endParaRPr lang="en-US" altLang="ko-KR" sz="13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가중치 </a:t>
            </a:r>
            <a:r>
              <a:rPr lang="en-US" altLang="ko-KR" sz="1300" dirty="0">
                <a:solidFill>
                  <a:srgbClr val="C00000"/>
                </a:solidFill>
                <a:latin typeface="+mn-ea"/>
                <a:ea typeface="+mn-ea"/>
              </a:rPr>
              <a:t>x</a:t>
            </a:r>
            <a:r>
              <a:rPr lang="ko-KR" altLang="en-US" sz="1300" dirty="0">
                <a:solidFill>
                  <a:srgbClr val="C00000"/>
                </a:solidFill>
                <a:latin typeface="+mn-ea"/>
                <a:ea typeface="+mn-ea"/>
              </a:rPr>
              <a:t>에 대해 미분</a:t>
            </a:r>
          </a:p>
        </p:txBody>
      </p:sp>
    </p:spTree>
    <p:extLst>
      <p:ext uri="{BB962C8B-B14F-4D97-AF65-F5344CB8AC3E}">
        <p14:creationId xmlns:p14="http://schemas.microsoft.com/office/powerpoint/2010/main" val="38384169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</TotalTime>
  <Words>335</Words>
  <Application>Microsoft Office PowerPoint</Application>
  <PresentationFormat>화면 슬라이드 쇼(16:9)</PresentationFormat>
  <Paragraphs>110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Wingdings</vt:lpstr>
      <vt:lpstr>NanumGothic ExtraBold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JoungSeoHyeon</dc:creator>
  <cp:lastModifiedBy>김 예원</cp:lastModifiedBy>
  <cp:revision>113</cp:revision>
  <dcterms:modified xsi:type="dcterms:W3CDTF">2023-05-23T08:59:09Z</dcterms:modified>
</cp:coreProperties>
</file>