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89" r:id="rId4"/>
    <p:sldId id="290" r:id="rId5"/>
    <p:sldId id="282" r:id="rId6"/>
    <p:sldId id="291" r:id="rId7"/>
    <p:sldId id="284" r:id="rId8"/>
    <p:sldId id="292" r:id="rId9"/>
    <p:sldId id="285" r:id="rId10"/>
    <p:sldId id="286" r:id="rId11"/>
    <p:sldId id="293" r:id="rId12"/>
    <p:sldId id="281" r:id="rId13"/>
    <p:sldId id="287" r:id="rId14"/>
    <p:sldId id="280" r:id="rId15"/>
  </p:sldIdLst>
  <p:sldSz cx="9144000" cy="5143500" type="screen16x9"/>
  <p:notesSz cx="6858000" cy="9144000"/>
  <p:embeddedFontLst>
    <p:embeddedFont>
      <p:font typeface="Bahnschrift Light SemiCondensed" panose="020B0502040204020203" pitchFamily="34" charset="0"/>
      <p:regular r:id="rId17"/>
    </p:embeddedFont>
    <p:embeddedFont>
      <p:font typeface="NanumGothic ExtraBold" panose="020B0600000101010101" charset="0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  <a:srgbClr val="FF5050"/>
    <a:srgbClr val="FF0000"/>
    <a:srgbClr val="00CC66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8927" autoAdjust="0"/>
  </p:normalViewPr>
  <p:slideViewPr>
    <p:cSldViewPr snapToGrid="0">
      <p:cViewPr varScale="1">
        <p:scale>
          <a:sx n="86" d="100"/>
          <a:sy n="86" d="100"/>
        </p:scale>
        <p:origin x="13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이번 밑바닥부터 시작하는 딥러닝</a:t>
            </a:r>
            <a:r>
              <a:rPr lang="en-US" altLang="ko-KR" dirty="0"/>
              <a:t> </a:t>
            </a:r>
            <a:r>
              <a:rPr lang="ko-KR" altLang="en-US" dirty="0"/>
              <a:t>스터디 발표를 맡게 된 </a:t>
            </a:r>
            <a:r>
              <a:rPr lang="ko-KR" altLang="en-US" dirty="0" err="1"/>
              <a:t>오규안입니다</a:t>
            </a:r>
            <a:r>
              <a:rPr lang="en-US" altLang="ko-KR" dirty="0"/>
              <a:t>. </a:t>
            </a:r>
            <a:endParaRPr lang="ko-KR" altLang="en-US" b="1"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이제 방향을 정했으면</a:t>
            </a:r>
            <a:r>
              <a:rPr lang="en-US" altLang="ko-KR" dirty="0"/>
              <a:t>, </a:t>
            </a:r>
            <a:r>
              <a:rPr lang="ko-KR" altLang="en-US" dirty="0"/>
              <a:t>얼마나 이동하면서 최소값을 찾아야 할지 결정해야 합니다</a:t>
            </a:r>
            <a:r>
              <a:rPr lang="en-US" altLang="ko-KR" dirty="0"/>
              <a:t>. </a:t>
            </a:r>
            <a:r>
              <a:rPr lang="ko-KR" altLang="en-US" dirty="0"/>
              <a:t>이동거리를 정할 때에는</a:t>
            </a:r>
            <a:r>
              <a:rPr lang="en-US" altLang="ko-KR" dirty="0"/>
              <a:t>, </a:t>
            </a:r>
            <a:r>
              <a:rPr lang="ko-KR" altLang="en-US" dirty="0"/>
              <a:t>기울기의 크기와 비례하는 </a:t>
            </a:r>
            <a:r>
              <a:rPr lang="en-US" altLang="ko-KR" dirty="0"/>
              <a:t>factor</a:t>
            </a:r>
            <a:r>
              <a:rPr lang="ko-KR" altLang="en-US" dirty="0"/>
              <a:t>를 이용하면 됩니다</a:t>
            </a:r>
            <a:r>
              <a:rPr lang="en-US" altLang="ko-KR" dirty="0"/>
              <a:t>. X</a:t>
            </a:r>
            <a:r>
              <a:rPr lang="ko-KR" altLang="en-US" dirty="0"/>
              <a:t>가 </a:t>
            </a:r>
            <a:r>
              <a:rPr lang="ko-KR" altLang="en-US" dirty="0" err="1"/>
              <a:t>극소값에서</a:t>
            </a:r>
            <a:r>
              <a:rPr lang="ko-KR" altLang="en-US" dirty="0"/>
              <a:t> </a:t>
            </a:r>
            <a:r>
              <a:rPr lang="ko-KR" altLang="en-US" dirty="0" err="1"/>
              <a:t>멀때는</a:t>
            </a:r>
            <a:r>
              <a:rPr lang="ko-KR" altLang="en-US" dirty="0"/>
              <a:t> 기울기가 크기 때문에 많이 이동하고</a:t>
            </a:r>
            <a:r>
              <a:rPr lang="en-US" altLang="ko-KR" dirty="0"/>
              <a:t>, </a:t>
            </a:r>
            <a:r>
              <a:rPr lang="ko-KR" altLang="en-US" dirty="0" err="1"/>
              <a:t>극소값에</a:t>
            </a:r>
            <a:r>
              <a:rPr lang="ko-KR" altLang="en-US" dirty="0"/>
              <a:t> 가까워졌을 때는 기울기가 </a:t>
            </a:r>
            <a:r>
              <a:rPr lang="en-US" altLang="ko-KR" dirty="0"/>
              <a:t>0</a:t>
            </a:r>
            <a:r>
              <a:rPr lang="ko-KR" altLang="en-US" dirty="0"/>
              <a:t>으로 점점 줄어들기 때문에 조금씩 이동하여 최소값을 구할 수 있습니다</a:t>
            </a:r>
            <a:r>
              <a:rPr lang="en-US" altLang="ko-KR" dirty="0"/>
              <a:t>. </a:t>
            </a:r>
            <a:r>
              <a:rPr lang="en-US" altLang="ko-KR" b="1" dirty="0"/>
              <a:t>(</a:t>
            </a:r>
            <a:r>
              <a:rPr lang="ko-KR" altLang="en-US" b="1" dirty="0"/>
              <a:t>스페이스</a:t>
            </a:r>
            <a:r>
              <a:rPr lang="en-US" altLang="ko-KR" b="1" dirty="0"/>
              <a:t>) </a:t>
            </a:r>
            <a:r>
              <a:rPr lang="ko-KR" altLang="en-US" dirty="0"/>
              <a:t>그리고 수식에 있는 알파는 </a:t>
            </a:r>
            <a:r>
              <a:rPr lang="ko-KR" altLang="en-US" dirty="0" err="1"/>
              <a:t>학습률</a:t>
            </a:r>
            <a:r>
              <a:rPr lang="ko-KR" altLang="en-US" dirty="0"/>
              <a:t> 또는 </a:t>
            </a:r>
            <a:r>
              <a:rPr lang="en-US" altLang="ko-KR" dirty="0"/>
              <a:t>step size</a:t>
            </a:r>
            <a:r>
              <a:rPr lang="ko-KR" altLang="en-US" dirty="0"/>
              <a:t>를 뜻합니다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Step size</a:t>
            </a:r>
            <a:r>
              <a:rPr lang="ko-KR" altLang="en-US" dirty="0"/>
              <a:t>를 정할 때는</a:t>
            </a:r>
            <a:r>
              <a:rPr lang="en-US" altLang="ko-KR" dirty="0"/>
              <a:t>, </a:t>
            </a:r>
            <a:r>
              <a:rPr lang="ko-KR" altLang="en-US" dirty="0"/>
              <a:t>신중하게 결정해야 합니다</a:t>
            </a:r>
            <a:r>
              <a:rPr lang="en-US" altLang="ko-KR" dirty="0"/>
              <a:t>. Step size</a:t>
            </a:r>
            <a:r>
              <a:rPr lang="ko-KR" altLang="en-US" dirty="0"/>
              <a:t>가 너무 크거나 너무 작으면 최소값을 찾지 못합니다</a:t>
            </a:r>
            <a:r>
              <a:rPr lang="en-US" altLang="ko-KR" dirty="0"/>
              <a:t>. </a:t>
            </a:r>
            <a:r>
              <a:rPr lang="en-US" altLang="ko-KR" b="1" dirty="0"/>
              <a:t>(</a:t>
            </a:r>
            <a:r>
              <a:rPr lang="ko-KR" altLang="en-US" b="1" dirty="0"/>
              <a:t>스페이스</a:t>
            </a:r>
            <a:r>
              <a:rPr lang="en-US" altLang="ko-KR" b="1" dirty="0"/>
              <a:t>) </a:t>
            </a:r>
            <a:r>
              <a:rPr lang="ko-KR" altLang="en-US" b="0" dirty="0"/>
              <a:t>이 그림과 같이 </a:t>
            </a:r>
            <a:r>
              <a:rPr lang="en-US" altLang="ko-KR" dirty="0"/>
              <a:t>Step size</a:t>
            </a:r>
            <a:r>
              <a:rPr lang="ko-KR" altLang="en-US" dirty="0"/>
              <a:t>를 너무 작게 정하게 된다면</a:t>
            </a:r>
            <a:r>
              <a:rPr lang="en-US" altLang="ko-KR" dirty="0"/>
              <a:t>, </a:t>
            </a:r>
            <a:r>
              <a:rPr lang="ko-KR" altLang="en-US" dirty="0"/>
              <a:t>매우 정확한 최소값을 찾을 수 있지만</a:t>
            </a:r>
            <a:r>
              <a:rPr lang="en-US" altLang="ko-KR" dirty="0"/>
              <a:t>, </a:t>
            </a:r>
            <a:r>
              <a:rPr lang="ko-KR" altLang="en-US" dirty="0"/>
              <a:t>최적의 </a:t>
            </a:r>
            <a:r>
              <a:rPr lang="en-US" altLang="ko-KR" dirty="0"/>
              <a:t>X</a:t>
            </a:r>
            <a:r>
              <a:rPr lang="ko-KR" altLang="en-US" dirty="0"/>
              <a:t>값을 구하는데 소요되는 시간이 매우 오래 걸리기 때문에</a:t>
            </a:r>
            <a:r>
              <a:rPr lang="en-US" altLang="ko-KR" dirty="0"/>
              <a:t> </a:t>
            </a:r>
            <a:r>
              <a:rPr lang="ko-KR" altLang="en-US" dirty="0"/>
              <a:t>비효율적입니다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15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이 그림과 같이 </a:t>
            </a:r>
            <a:r>
              <a:rPr lang="en-US" altLang="ko-KR" dirty="0"/>
              <a:t>Step size</a:t>
            </a:r>
            <a:r>
              <a:rPr lang="ko-KR" altLang="en-US" dirty="0"/>
              <a:t>를 매우 크게 정하면</a:t>
            </a:r>
            <a:r>
              <a:rPr lang="en-US" altLang="ko-KR" dirty="0"/>
              <a:t>, </a:t>
            </a:r>
            <a:r>
              <a:rPr lang="ko-KR" altLang="en-US" dirty="0"/>
              <a:t>최소값을 수렴하지 못하고 함수 값이 계속 커지는 방향으로 최적화가 진행되어</a:t>
            </a:r>
            <a:r>
              <a:rPr lang="en-US" altLang="ko-KR" dirty="0"/>
              <a:t>, </a:t>
            </a:r>
            <a:r>
              <a:rPr lang="ko-KR" altLang="en-US" dirty="0"/>
              <a:t>적절한 최소값을 찾을 수 없습니다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0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저 화면은 올바른 </a:t>
            </a:r>
            <a:r>
              <a:rPr lang="en-US" altLang="ko-KR" dirty="0"/>
              <a:t>step size</a:t>
            </a:r>
            <a:r>
              <a:rPr lang="ko-KR" altLang="en-US" dirty="0"/>
              <a:t>를 적용하였을 때입니다</a:t>
            </a:r>
            <a:r>
              <a:rPr lang="en-US" altLang="ko-KR" dirty="0"/>
              <a:t>. </a:t>
            </a:r>
            <a:r>
              <a:rPr lang="ko-KR" altLang="en-US" dirty="0"/>
              <a:t>이렇게 적절한 </a:t>
            </a:r>
            <a:r>
              <a:rPr lang="en-US" altLang="ko-KR" dirty="0"/>
              <a:t>Step size</a:t>
            </a:r>
            <a:r>
              <a:rPr lang="ko-KR" altLang="en-US" dirty="0"/>
              <a:t>를 정하게 된다면</a:t>
            </a:r>
            <a:r>
              <a:rPr lang="en-US" altLang="ko-KR" dirty="0"/>
              <a:t>, </a:t>
            </a:r>
            <a:r>
              <a:rPr lang="ko-KR" altLang="en-US" dirty="0"/>
              <a:t>시간이 오래 걸리지 않고</a:t>
            </a:r>
            <a:r>
              <a:rPr lang="en-US" altLang="ko-KR" dirty="0"/>
              <a:t>, </a:t>
            </a:r>
            <a:r>
              <a:rPr lang="ko-KR" altLang="en-US" dirty="0"/>
              <a:t>적절한 최소값을 효율적으로 구할 수 있습니다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025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경사 하강법은 최소값을 찾을 수 있는 장점이 있지만</a:t>
            </a:r>
            <a:r>
              <a:rPr lang="en-US" altLang="ko-KR" dirty="0"/>
              <a:t>, </a:t>
            </a:r>
            <a:r>
              <a:rPr lang="ko-KR" altLang="en-US" dirty="0"/>
              <a:t>단점도 있습니다</a:t>
            </a:r>
            <a:r>
              <a:rPr lang="en-US" altLang="ko-KR" dirty="0"/>
              <a:t>. </a:t>
            </a:r>
            <a:r>
              <a:rPr lang="ko-KR" altLang="en-US" dirty="0"/>
              <a:t>단점은</a:t>
            </a:r>
            <a:r>
              <a:rPr lang="en-US" altLang="ko-KR" dirty="0"/>
              <a:t> local minima</a:t>
            </a:r>
            <a:r>
              <a:rPr lang="ko-KR" altLang="en-US" dirty="0"/>
              <a:t> 문제입니다</a:t>
            </a:r>
            <a:r>
              <a:rPr lang="en-US" altLang="ko-KR" dirty="0"/>
              <a:t>. </a:t>
            </a:r>
            <a:r>
              <a:rPr lang="ko-KR" altLang="en-US" dirty="0"/>
              <a:t>우리가 찾고 싶은 것은 빨간 점이 표시하는 </a:t>
            </a:r>
            <a:r>
              <a:rPr lang="en-US" altLang="ko-KR" dirty="0"/>
              <a:t>global minimum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하지만 랜덤하게 정해진 가중치가</a:t>
            </a:r>
            <a:r>
              <a:rPr lang="en-US" altLang="ko-KR" dirty="0"/>
              <a:t>, local minimum</a:t>
            </a:r>
            <a:r>
              <a:rPr lang="ko-KR" altLang="en-US" dirty="0"/>
              <a:t>에 가까이 있고</a:t>
            </a:r>
            <a:r>
              <a:rPr lang="en-US" altLang="ko-KR" dirty="0"/>
              <a:t>, local minimum</a:t>
            </a:r>
            <a:r>
              <a:rPr lang="ko-KR" altLang="en-US" dirty="0"/>
              <a:t>으로 수렴해버리면</a:t>
            </a:r>
            <a:r>
              <a:rPr lang="en-US" altLang="ko-KR" dirty="0"/>
              <a:t>, global minimum</a:t>
            </a:r>
            <a:r>
              <a:rPr lang="ko-KR" altLang="en-US" dirty="0"/>
              <a:t>을 찾지 못합니다</a:t>
            </a:r>
            <a:r>
              <a:rPr lang="en-US" altLang="ko-KR" dirty="0"/>
              <a:t>. </a:t>
            </a:r>
            <a:r>
              <a:rPr lang="ko-KR" altLang="en-US" dirty="0"/>
              <a:t>경사 하강법은 </a:t>
            </a:r>
            <a:r>
              <a:rPr lang="en-US" altLang="ko-KR" dirty="0"/>
              <a:t>local minima</a:t>
            </a:r>
            <a:r>
              <a:rPr lang="ko-KR" altLang="en-US" dirty="0"/>
              <a:t>인지 </a:t>
            </a:r>
            <a:r>
              <a:rPr lang="en-US" altLang="ko-KR" dirty="0"/>
              <a:t>global minimum</a:t>
            </a:r>
            <a:r>
              <a:rPr lang="ko-KR" altLang="en-US" dirty="0"/>
              <a:t>인지 따로 인지하지 못하고</a:t>
            </a:r>
            <a:r>
              <a:rPr lang="en-US" altLang="ko-KR" dirty="0"/>
              <a:t>, </a:t>
            </a:r>
            <a:r>
              <a:rPr lang="ko-KR" altLang="en-US" dirty="0"/>
              <a:t>무조건 가까운 최소값만 찾기 때문에</a:t>
            </a:r>
            <a:r>
              <a:rPr lang="en-US" altLang="ko-KR" dirty="0"/>
              <a:t>, global minimum</a:t>
            </a:r>
            <a:r>
              <a:rPr lang="ko-KR" altLang="en-US" dirty="0"/>
              <a:t>을 찾지 못할 수 있는 단점이 있습니다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214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b="0" dirty="0">
                <a:solidFill>
                  <a:srgbClr val="19264B"/>
                </a:solidFill>
              </a:rPr>
              <a:t>지금까지 밑바닥부터 시작하는 딥러닝 조 발표자 </a:t>
            </a:r>
            <a:r>
              <a:rPr lang="ko-KR" altLang="en-US" sz="1100" b="0" dirty="0" err="1">
                <a:solidFill>
                  <a:srgbClr val="19264B"/>
                </a:solidFill>
              </a:rPr>
              <a:t>오규안이었습니다</a:t>
            </a:r>
            <a:r>
              <a:rPr lang="en-US" altLang="ko-KR" sz="1100" b="0" dirty="0">
                <a:solidFill>
                  <a:srgbClr val="19264B"/>
                </a:solidFill>
              </a:rPr>
              <a:t>. </a:t>
            </a:r>
            <a:r>
              <a:rPr lang="ko-KR" altLang="en-US" sz="1100" b="0" dirty="0">
                <a:solidFill>
                  <a:srgbClr val="19264B"/>
                </a:solidFill>
              </a:rPr>
              <a:t>감사합니다</a:t>
            </a:r>
            <a:r>
              <a:rPr lang="en-US" altLang="ko-KR" sz="1100" b="0" dirty="0">
                <a:solidFill>
                  <a:srgbClr val="19264B"/>
                </a:solidFill>
              </a:rPr>
              <a:t>. </a:t>
            </a:r>
            <a:endParaRPr lang="ko-KR" altLang="en-US" sz="1100" b="0" dirty="0">
              <a:solidFill>
                <a:srgbClr val="1926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저희 스터디는 </a:t>
            </a:r>
            <a:r>
              <a:rPr lang="en-US" altLang="ko-KR" dirty="0"/>
              <a:t>ai</a:t>
            </a:r>
            <a:r>
              <a:rPr lang="ko-KR" altLang="en-US" dirty="0"/>
              <a:t>학과인 저와</a:t>
            </a:r>
            <a:r>
              <a:rPr lang="en-US" altLang="ko-KR" dirty="0"/>
              <a:t> </a:t>
            </a:r>
            <a:r>
              <a:rPr lang="ko-KR" altLang="en-US" dirty="0"/>
              <a:t>김예원님</a:t>
            </a:r>
            <a:r>
              <a:rPr lang="en-US" altLang="ko-KR" dirty="0"/>
              <a:t>, </a:t>
            </a:r>
            <a:r>
              <a:rPr lang="ko-KR" altLang="en-US" dirty="0"/>
              <a:t>응용통계학과인 정서현님과 </a:t>
            </a:r>
            <a:r>
              <a:rPr lang="ko-KR" altLang="en-US" dirty="0" err="1"/>
              <a:t>정달민님으로</a:t>
            </a:r>
            <a:r>
              <a:rPr lang="ko-KR" altLang="en-US" dirty="0"/>
              <a:t> 이루어져 있고 저희는 매주 금요일 오후 </a:t>
            </a:r>
            <a:r>
              <a:rPr lang="en-US" altLang="ko-KR" dirty="0"/>
              <a:t>7</a:t>
            </a:r>
            <a:r>
              <a:rPr lang="ko-KR" altLang="en-US" dirty="0"/>
              <a:t>시부터 </a:t>
            </a:r>
            <a:r>
              <a:rPr lang="en-US" altLang="ko-KR" dirty="0"/>
              <a:t>9</a:t>
            </a:r>
            <a:r>
              <a:rPr lang="ko-KR" altLang="en-US" dirty="0"/>
              <a:t>시까지 스터디를 진행하고 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이번 발표의 목차는 다음과 같습니다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latin typeface="+mj-ea"/>
                <a:ea typeface="+mj-ea"/>
              </a:rPr>
              <a:t>이번 주에 저희가 공부한 내용은 저희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스터디 책인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"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밑바닥부터 시작하는 딥러닝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1"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의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4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장 신경망 학습이었습니다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오늘은 이 중에서도 손실함수와 경사 하강법에 대해서 간단히 살펴보려고 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08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신경망 학습에서는 신경망 성능을 하나의 지표로 표현합니다</a:t>
            </a:r>
            <a:r>
              <a:rPr lang="en-US" altLang="ko-KR" dirty="0"/>
              <a:t>. </a:t>
            </a:r>
            <a:r>
              <a:rPr lang="ko-KR" altLang="en-US" dirty="0"/>
              <a:t>이 지표를 저희는 손실 함수라고 합니다</a:t>
            </a:r>
            <a:r>
              <a:rPr lang="en-US" altLang="ko-KR" dirty="0"/>
              <a:t>. </a:t>
            </a:r>
            <a:r>
              <a:rPr lang="en-US" altLang="ko-KR" b="1" dirty="0"/>
              <a:t>(</a:t>
            </a:r>
            <a:r>
              <a:rPr lang="ko-KR" altLang="en-US" b="1" dirty="0"/>
              <a:t>스페이스</a:t>
            </a:r>
            <a:r>
              <a:rPr lang="en-US" altLang="ko-KR" b="1" dirty="0"/>
              <a:t>) </a:t>
            </a:r>
            <a:r>
              <a:rPr lang="ko-KR" altLang="en-US" dirty="0"/>
              <a:t>그 함수들로는 </a:t>
            </a:r>
            <a:r>
              <a:rPr lang="ko-KR" altLang="en-US" dirty="0" err="1"/>
              <a:t>오차제곱합과</a:t>
            </a:r>
            <a:r>
              <a:rPr lang="ko-KR" altLang="en-US" dirty="0"/>
              <a:t> 교차 엔트로피 오차가 많이 사용됩니다</a:t>
            </a:r>
            <a:r>
              <a:rPr lang="en-US" altLang="ko-KR" dirty="0"/>
              <a:t>. </a:t>
            </a:r>
            <a:r>
              <a:rPr lang="ko-KR" altLang="en-US" dirty="0"/>
              <a:t>이 함수들은 모델을 통해 예측한 값과 실제 예측 값 사이의 차이를 나타냅니다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손실 함수는 신경망 성능의 나쁨을 나타내는 지표입니다</a:t>
            </a:r>
            <a:r>
              <a:rPr lang="en-US" altLang="ko-KR" dirty="0"/>
              <a:t>. </a:t>
            </a:r>
            <a:r>
              <a:rPr lang="ko-KR" altLang="en-US" dirty="0"/>
              <a:t>만약 손실 함수 값이 크다면</a:t>
            </a:r>
            <a:r>
              <a:rPr lang="en-US" altLang="ko-KR" dirty="0"/>
              <a:t>, </a:t>
            </a:r>
            <a:r>
              <a:rPr lang="ko-KR" altLang="en-US" dirty="0"/>
              <a:t>현재의 신경망이 학습 데이터를 잘 처리하지 못하는 것이고</a:t>
            </a:r>
            <a:r>
              <a:rPr lang="en-US" altLang="ko-KR" dirty="0"/>
              <a:t>, </a:t>
            </a:r>
            <a:r>
              <a:rPr lang="ko-KR" altLang="en-US" dirty="0"/>
              <a:t>손실 함수의 값이 작다면</a:t>
            </a:r>
            <a:r>
              <a:rPr lang="en-US" altLang="ko-KR" dirty="0"/>
              <a:t>, </a:t>
            </a:r>
            <a:r>
              <a:rPr lang="ko-KR" altLang="en-US" dirty="0"/>
              <a:t>현재의 신경망이 학습 데이터를 잘 처리하는 것입니다</a:t>
            </a:r>
            <a:r>
              <a:rPr lang="en-US" altLang="ko-KR" dirty="0"/>
              <a:t>. </a:t>
            </a:r>
            <a:r>
              <a:rPr lang="ko-KR" altLang="en-US" dirty="0"/>
              <a:t>신경망 학습은 이 손실 함수를 최소로 만들어주는 매개변수의 값을 탐색하는 것이 목표입니다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47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신경망 학습에서 정확도 지표가 아닌 손실함수를 지표로 사용하는 이유는</a:t>
            </a:r>
            <a:r>
              <a:rPr lang="en-US" altLang="ko-KR" dirty="0"/>
              <a:t>, </a:t>
            </a:r>
            <a:r>
              <a:rPr lang="ko-KR" altLang="en-US" dirty="0"/>
              <a:t>만약 정확도를 지표로 삼는다면</a:t>
            </a:r>
            <a:r>
              <a:rPr lang="en-US" altLang="ko-KR" dirty="0"/>
              <a:t>, </a:t>
            </a:r>
            <a:r>
              <a:rPr lang="ko-KR" altLang="en-US" dirty="0"/>
              <a:t>예를 들어 </a:t>
            </a:r>
            <a:r>
              <a:rPr lang="en-US" altLang="ko-KR" dirty="0"/>
              <a:t>100</a:t>
            </a:r>
            <a:r>
              <a:rPr lang="ko-KR" altLang="en-US" dirty="0"/>
              <a:t>장의 훈련 데이터 중 </a:t>
            </a:r>
            <a:r>
              <a:rPr lang="en-US" altLang="ko-KR" dirty="0"/>
              <a:t>50</a:t>
            </a:r>
            <a:r>
              <a:rPr lang="ko-KR" altLang="en-US" dirty="0"/>
              <a:t>장만 맞게 인식했을 때 정확도는 </a:t>
            </a:r>
            <a:r>
              <a:rPr lang="en-US" altLang="ko-KR" dirty="0"/>
              <a:t>50%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매개변수를 약간만 조정해도</a:t>
            </a:r>
            <a:r>
              <a:rPr lang="en-US" altLang="ko-KR" dirty="0"/>
              <a:t>, </a:t>
            </a:r>
            <a:r>
              <a:rPr lang="ko-KR" altLang="en-US" dirty="0"/>
              <a:t>정확도가 개선되지 않고</a:t>
            </a:r>
            <a:r>
              <a:rPr lang="en-US" altLang="ko-KR" dirty="0"/>
              <a:t>, 51%, 52%</a:t>
            </a:r>
            <a:r>
              <a:rPr lang="ko-KR" altLang="en-US" dirty="0"/>
              <a:t>처럼 </a:t>
            </a:r>
            <a:r>
              <a:rPr lang="ko-KR" altLang="en-US" dirty="0" err="1"/>
              <a:t>불연속적인</a:t>
            </a:r>
            <a:r>
              <a:rPr lang="ko-KR" altLang="en-US" dirty="0"/>
              <a:t> 값으로 변경됩니다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손실함수를 지표로 한 경우에는 </a:t>
            </a:r>
            <a:r>
              <a:rPr lang="en-US" altLang="ko-KR" dirty="0"/>
              <a:t>Gradient</a:t>
            </a:r>
            <a:r>
              <a:rPr lang="ko-KR" altLang="en-US" dirty="0"/>
              <a:t>를 계산하여 매개변수의 값을 서서히 갱신하여</a:t>
            </a:r>
            <a:r>
              <a:rPr lang="en-US" altLang="ko-KR" dirty="0"/>
              <a:t>, 0</a:t>
            </a:r>
            <a:r>
              <a:rPr lang="ko-KR" altLang="en-US" dirty="0"/>
              <a:t>이 되면 갱신을 멈춥니다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연속적인 값으로 변하는 지표인 손실 함수를 사용합니다</a:t>
            </a:r>
            <a:r>
              <a:rPr lang="en-US" altLang="ko-KR" dirty="0"/>
              <a:t>. </a:t>
            </a:r>
            <a:r>
              <a:rPr lang="ko-KR" altLang="en-US" dirty="0"/>
              <a:t>그리고 이렇게 </a:t>
            </a:r>
            <a:r>
              <a:rPr lang="en-US" altLang="ko-KR" dirty="0"/>
              <a:t>Gradient</a:t>
            </a:r>
            <a:r>
              <a:rPr lang="ko-KR" altLang="en-US" dirty="0"/>
              <a:t>를 계산하여 매개변수의 값을 갱신하고</a:t>
            </a:r>
            <a:r>
              <a:rPr lang="en-US" altLang="ko-KR" dirty="0"/>
              <a:t>, </a:t>
            </a:r>
            <a:r>
              <a:rPr lang="ko-KR" altLang="en-US" dirty="0"/>
              <a:t>최소값을 찾는 방법을 경사 하강법이라고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43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경사 하강법은 손실함수의 한 점을 조금씩 이동시켜서 최소값을 찾아가는 방법입니다</a:t>
            </a:r>
            <a:r>
              <a:rPr lang="en-US" altLang="ko-KR" dirty="0"/>
              <a:t>. </a:t>
            </a:r>
            <a:r>
              <a:rPr lang="ko-KR" altLang="en-US" dirty="0"/>
              <a:t>모든 파라미터의 값을 일정 수준 변경했을 때</a:t>
            </a:r>
            <a:r>
              <a:rPr lang="en-US" altLang="ko-KR" dirty="0"/>
              <a:t>, </a:t>
            </a:r>
            <a:r>
              <a:rPr lang="ko-KR" altLang="en-US" dirty="0" err="1"/>
              <a:t>손실값이</a:t>
            </a:r>
            <a:r>
              <a:rPr lang="ko-KR" altLang="en-US" dirty="0"/>
              <a:t> 최소한으로 줄어드는 방향으로 이동하고</a:t>
            </a:r>
            <a:r>
              <a:rPr lang="en-US" altLang="ko-KR" dirty="0"/>
              <a:t>, </a:t>
            </a:r>
            <a:r>
              <a:rPr lang="ko-KR" altLang="en-US" dirty="0"/>
              <a:t>이동하고 나서의 손실함수의 값이 최소가 되는 경우</a:t>
            </a:r>
            <a:r>
              <a:rPr lang="en-US" altLang="ko-KR" dirty="0"/>
              <a:t>, </a:t>
            </a:r>
            <a:r>
              <a:rPr lang="ko-KR" altLang="en-US" dirty="0"/>
              <a:t>학습을 멈추게 됩니다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25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몇몇 분들이 함수의 최소값을 찾으려면 미분계수가 </a:t>
            </a:r>
            <a:r>
              <a:rPr lang="en-US" altLang="ko-KR" dirty="0"/>
              <a:t>0</a:t>
            </a:r>
            <a:r>
              <a:rPr lang="ko-KR" altLang="en-US" dirty="0"/>
              <a:t>인 지점을 찾으면 되지 않느냐</a:t>
            </a:r>
            <a:r>
              <a:rPr lang="en-US" altLang="ko-KR" dirty="0"/>
              <a:t>? </a:t>
            </a:r>
            <a:r>
              <a:rPr lang="ko-KR" altLang="en-US" dirty="0"/>
              <a:t>라고 물을 수 있습니다</a:t>
            </a:r>
            <a:r>
              <a:rPr lang="en-US" altLang="ko-KR" dirty="0"/>
              <a:t>. </a:t>
            </a:r>
            <a:r>
              <a:rPr lang="ko-KR" altLang="en-US" dirty="0"/>
              <a:t>그럼에도 간단한 미분 방법보다 복잡한 경사 하강법을 사용하는 이유는</a:t>
            </a:r>
            <a:r>
              <a:rPr lang="en-US" altLang="ko-KR" dirty="0"/>
              <a:t>, </a:t>
            </a:r>
            <a:r>
              <a:rPr lang="ko-KR" altLang="en-US" dirty="0"/>
              <a:t>우리가 분석에서 보게 되는 함수는 닫힌 형태가 아니거나 함수의 형태가 복잡하여 미분 계수와 그 근을 계산하기 어려운 경우가 많고</a:t>
            </a:r>
            <a:r>
              <a:rPr lang="en-US" altLang="ko-KR" dirty="0"/>
              <a:t>, </a:t>
            </a:r>
            <a:r>
              <a:rPr lang="ko-KR" altLang="en-US" dirty="0"/>
              <a:t>미분 계산을 컴퓨터로 구현하는 것보다 경사 하강법을 컴퓨터로 쉽게 구현할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데이터의 양이 많은 경우</a:t>
            </a:r>
            <a:r>
              <a:rPr lang="en-US" altLang="ko-KR" dirty="0"/>
              <a:t>, </a:t>
            </a:r>
            <a:r>
              <a:rPr lang="ko-KR" altLang="en-US" dirty="0"/>
              <a:t>경사 하강법을 통해 효율적으로 해를 구할 수 있습니다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505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수식은</a:t>
            </a:r>
            <a:r>
              <a:rPr lang="en-US" altLang="ko-KR" dirty="0"/>
              <a:t>, </a:t>
            </a:r>
            <a:r>
              <a:rPr lang="ko-KR" altLang="en-US" dirty="0"/>
              <a:t>이동거리와 기울기로 되어있습니다</a:t>
            </a:r>
            <a:r>
              <a:rPr lang="en-US" altLang="ko-KR" dirty="0"/>
              <a:t>. </a:t>
            </a:r>
            <a:r>
              <a:rPr lang="ko-KR" altLang="en-US" dirty="0"/>
              <a:t>만약 처음 특정 포인트 </a:t>
            </a:r>
            <a:r>
              <a:rPr lang="en-US" altLang="ko-KR" dirty="0"/>
              <a:t>x</a:t>
            </a:r>
            <a:r>
              <a:rPr lang="ko-KR" altLang="en-US" dirty="0"/>
              <a:t>에서 함수의 기울기가 양수라면</a:t>
            </a:r>
            <a:r>
              <a:rPr lang="en-US" altLang="ko-KR" dirty="0"/>
              <a:t>, x</a:t>
            </a:r>
            <a:r>
              <a:rPr lang="ko-KR" altLang="en-US" dirty="0"/>
              <a:t>가 커질 수록 </a:t>
            </a:r>
            <a:r>
              <a:rPr lang="ko-KR" altLang="en-US" dirty="0" err="1"/>
              <a:t>함수값이</a:t>
            </a:r>
            <a:r>
              <a:rPr lang="ko-KR" altLang="en-US" dirty="0"/>
              <a:t> 커지기 때문에</a:t>
            </a:r>
            <a:r>
              <a:rPr lang="en-US" altLang="ko-KR" dirty="0"/>
              <a:t>, </a:t>
            </a:r>
            <a:r>
              <a:rPr lang="ko-KR" altLang="en-US" dirty="0"/>
              <a:t>최소값을 찾기 위해 </a:t>
            </a:r>
            <a:r>
              <a:rPr lang="en-US" altLang="ko-KR" b="1" dirty="0"/>
              <a:t>(</a:t>
            </a:r>
            <a:r>
              <a:rPr lang="ko-KR" altLang="en-US" b="1" dirty="0"/>
              <a:t>스페이스</a:t>
            </a:r>
            <a:r>
              <a:rPr lang="en-US" altLang="ko-KR" b="1" dirty="0"/>
              <a:t>) </a:t>
            </a:r>
            <a:r>
              <a:rPr lang="ko-KR" altLang="en-US" dirty="0"/>
              <a:t>음의 방향으로 </a:t>
            </a:r>
            <a:r>
              <a:rPr lang="en-US" altLang="ko-KR" dirty="0"/>
              <a:t>x</a:t>
            </a:r>
            <a:r>
              <a:rPr lang="ko-KR" altLang="en-US" dirty="0"/>
              <a:t>를 옮겨야 합니다</a:t>
            </a:r>
            <a:r>
              <a:rPr lang="en-US" altLang="ko-KR" dirty="0"/>
              <a:t>. </a:t>
            </a:r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만약 특정 포인트 </a:t>
            </a:r>
            <a:r>
              <a:rPr lang="en-US" altLang="ko-KR" dirty="0"/>
              <a:t>x</a:t>
            </a:r>
            <a:r>
              <a:rPr lang="ko-KR" altLang="en-US" dirty="0"/>
              <a:t>에서 함수의 기울기가 음수라면</a:t>
            </a:r>
            <a:r>
              <a:rPr lang="en-US" altLang="ko-KR" dirty="0"/>
              <a:t>, x</a:t>
            </a:r>
            <a:r>
              <a:rPr lang="ko-KR" altLang="en-US" dirty="0"/>
              <a:t>가 작아질수록 </a:t>
            </a:r>
            <a:r>
              <a:rPr lang="ko-KR" altLang="en-US" dirty="0" err="1"/>
              <a:t>함수값이</a:t>
            </a:r>
            <a:r>
              <a:rPr lang="ko-KR" altLang="en-US" dirty="0"/>
              <a:t> 커지기 때문에</a:t>
            </a:r>
            <a:r>
              <a:rPr lang="en-US" altLang="ko-KR" dirty="0"/>
              <a:t>, </a:t>
            </a:r>
            <a:r>
              <a:rPr lang="ko-KR" altLang="en-US" dirty="0"/>
              <a:t>최소값을 찾기 위해 </a:t>
            </a:r>
            <a:r>
              <a:rPr lang="en-US" altLang="ko-KR" b="1" dirty="0"/>
              <a:t>(</a:t>
            </a:r>
            <a:r>
              <a:rPr lang="ko-KR" altLang="en-US" b="1" dirty="0"/>
              <a:t>스페이스</a:t>
            </a:r>
            <a:r>
              <a:rPr lang="en-US" altLang="ko-KR" b="1" dirty="0"/>
              <a:t>) </a:t>
            </a:r>
            <a:r>
              <a:rPr lang="ko-KR" altLang="en-US" dirty="0"/>
              <a:t>양의 방향으로 </a:t>
            </a:r>
            <a:r>
              <a:rPr lang="en-US" altLang="ko-KR" dirty="0"/>
              <a:t>x</a:t>
            </a:r>
            <a:r>
              <a:rPr lang="ko-KR" altLang="en-US" dirty="0"/>
              <a:t>를 옮기면 됩니다</a:t>
            </a:r>
            <a:r>
              <a:rPr lang="en-US" altLang="ko-KR" dirty="0"/>
              <a:t>. </a:t>
            </a:r>
            <a:r>
              <a:rPr lang="en-US" altLang="ko-KR" b="1" dirty="0"/>
              <a:t>(</a:t>
            </a:r>
            <a:r>
              <a:rPr lang="ko-KR" altLang="en-US" b="1" dirty="0"/>
              <a:t>스페이스</a:t>
            </a:r>
            <a:r>
              <a:rPr lang="en-US" altLang="ko-KR" b="1" dirty="0"/>
              <a:t>)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처음 특정 포인트의 기울기의 부호에 따라</a:t>
            </a:r>
            <a:r>
              <a:rPr lang="en-US" altLang="ko-KR" dirty="0"/>
              <a:t>, </a:t>
            </a:r>
            <a:r>
              <a:rPr lang="ko-KR" altLang="en-US" dirty="0"/>
              <a:t>어느 방향으로 이동할지 정하기 때문에</a:t>
            </a:r>
            <a:r>
              <a:rPr lang="en-US" altLang="ko-KR" dirty="0"/>
              <a:t>, </a:t>
            </a:r>
            <a:r>
              <a:rPr lang="ko-KR" altLang="en-US" dirty="0"/>
              <a:t>경사 하강법의 수식에서</a:t>
            </a:r>
            <a:r>
              <a:rPr lang="en-US" altLang="ko-KR" dirty="0"/>
              <a:t>, </a:t>
            </a:r>
            <a:r>
              <a:rPr lang="ko-KR" altLang="en-US" dirty="0"/>
              <a:t>마이너스를 쓰게 됩니다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60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밑바닥부터 시작하는 딥러닝</a:t>
            </a:r>
            <a:r>
              <a:rPr lang="en-US" altLang="ko-KR" sz="2500" b="1" dirty="0">
                <a:solidFill>
                  <a:srgbClr val="19264B"/>
                </a:solidFill>
              </a:rPr>
              <a:t>1</a:t>
            </a:r>
            <a:r>
              <a:rPr lang="en-US" altLang="ko" sz="2500" b="1" dirty="0">
                <a:solidFill>
                  <a:srgbClr val="19264B"/>
                </a:solidFill>
              </a:rPr>
              <a:t> </a:t>
            </a:r>
            <a:r>
              <a:rPr lang="ko" sz="2500" b="1" dirty="0">
                <a:solidFill>
                  <a:srgbClr val="19264B"/>
                </a:solidFill>
              </a:rPr>
              <a:t>스터</a:t>
            </a:r>
            <a:r>
              <a:rPr lang="ko-KR" altLang="en-US" sz="2500" b="1" dirty="0">
                <a:solidFill>
                  <a:srgbClr val="19264B"/>
                </a:solidFill>
              </a:rPr>
              <a:t>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4.04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</a:rPr>
              <a:t>오규안</a:t>
            </a:r>
            <a:endParaRPr sz="11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4" y="306875"/>
            <a:ext cx="54490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경사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하강법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0F160-FBF7-9D2F-DF3A-BF39F7624779}"/>
              </a:ext>
            </a:extLst>
          </p:cNvPr>
          <p:cNvGrpSpPr/>
          <p:nvPr/>
        </p:nvGrpSpPr>
        <p:grpSpPr>
          <a:xfrm>
            <a:off x="1568165" y="2927332"/>
            <a:ext cx="2803796" cy="877472"/>
            <a:chOff x="1408976" y="1071899"/>
            <a:chExt cx="2803796" cy="87747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A4ECDF4-F967-DCAC-484C-FF3F47926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8976" y="1071899"/>
              <a:ext cx="2803796" cy="8774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F9C10946-CFC8-FF45-94F1-F5400BB14CB4}"/>
                </a:ext>
              </a:extLst>
            </p:cNvPr>
            <p:cNvSpPr/>
            <p:nvPr/>
          </p:nvSpPr>
          <p:spPr>
            <a:xfrm>
              <a:off x="2810874" y="1168400"/>
              <a:ext cx="592726" cy="690880"/>
            </a:xfrm>
            <a:prstGeom prst="fram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BEC363-CF12-F6B8-EB8E-53D324C24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8333" b="-1250"/>
          <a:stretch/>
        </p:blipFill>
        <p:spPr bwMode="auto">
          <a:xfrm>
            <a:off x="4759051" y="775086"/>
            <a:ext cx="3687897" cy="40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52DA2B8-8FD0-0459-80CF-1B6A121D7B6C}"/>
              </a:ext>
            </a:extLst>
          </p:cNvPr>
          <p:cNvGrpSpPr/>
          <p:nvPr/>
        </p:nvGrpSpPr>
        <p:grpSpPr>
          <a:xfrm>
            <a:off x="1497408" y="1234445"/>
            <a:ext cx="2945310" cy="1071063"/>
            <a:chOff x="1408976" y="975103"/>
            <a:chExt cx="2945310" cy="107106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766157C-72F6-E9B7-FC9D-213236C1E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8976" y="1071899"/>
              <a:ext cx="2803796" cy="8774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037D0B96-B62D-740F-8332-447838247AD8}"/>
                </a:ext>
              </a:extLst>
            </p:cNvPr>
            <p:cNvSpPr/>
            <p:nvPr/>
          </p:nvSpPr>
          <p:spPr>
            <a:xfrm>
              <a:off x="3101340" y="975103"/>
              <a:ext cx="1252946" cy="1071063"/>
            </a:xfrm>
            <a:prstGeom prst="fram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34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4" y="306875"/>
            <a:ext cx="54490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경사 하강법의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Step Size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4ECDF4-F967-DCAC-484C-FF3F47926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6" y="1071899"/>
            <a:ext cx="2803796" cy="877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F9C10946-CFC8-FF45-94F1-F5400BB14CB4}"/>
              </a:ext>
            </a:extLst>
          </p:cNvPr>
          <p:cNvSpPr/>
          <p:nvPr/>
        </p:nvSpPr>
        <p:spPr>
          <a:xfrm>
            <a:off x="2810874" y="1168400"/>
            <a:ext cx="592726" cy="690880"/>
          </a:xfrm>
          <a:prstGeom prst="fram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F907631-E136-E848-0CE0-5E8890A9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12" y="1168400"/>
            <a:ext cx="4746588" cy="35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7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19839B-834F-62A0-0954-7757C4C3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95" y="1055550"/>
            <a:ext cx="5018400" cy="37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F1FE0868-98FA-A49E-C4AD-5C7EFF6058AA}"/>
              </a:ext>
            </a:extLst>
          </p:cNvPr>
          <p:cNvSpPr txBox="1"/>
          <p:nvPr/>
        </p:nvSpPr>
        <p:spPr>
          <a:xfrm>
            <a:off x="1408974" y="306875"/>
            <a:ext cx="54490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올바른 경사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하강법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(Gradient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Descent)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BB0F59-BFD4-DA0A-66EC-8C19F1F55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6" y="1071899"/>
            <a:ext cx="2803796" cy="877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10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경사 하강법의 단점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0589B7-3535-0472-8CBC-1C49F3C9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75" y="1058231"/>
            <a:ext cx="4264682" cy="3670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24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64D67C-D575-EEF3-2F84-BF85CC1866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5" t="5269" r="1757" b="889"/>
          <a:stretch/>
        </p:blipFill>
        <p:spPr>
          <a:xfrm>
            <a:off x="5359745" y="1562226"/>
            <a:ext cx="3611380" cy="2185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C64E74-8895-E247-DCBB-338DB9D3E5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456"/>
          <a:stretch/>
        </p:blipFill>
        <p:spPr>
          <a:xfrm>
            <a:off x="1240549" y="1562226"/>
            <a:ext cx="3908776" cy="2185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00508-C8A2-4735-A6C1-06A70F4DA65C}"/>
              </a:ext>
            </a:extLst>
          </p:cNvPr>
          <p:cNvSpPr txBox="1"/>
          <p:nvPr/>
        </p:nvSpPr>
        <p:spPr>
          <a:xfrm>
            <a:off x="1737163" y="1055550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 23 </a:t>
            </a:r>
            <a:r>
              <a:rPr lang="ko-KR" altLang="en-US" dirty="0"/>
              <a:t>오규안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47F6B-031C-669B-B8B9-AC77E9A9CCB6}"/>
              </a:ext>
            </a:extLst>
          </p:cNvPr>
          <p:cNvSpPr txBox="1"/>
          <p:nvPr/>
        </p:nvSpPr>
        <p:spPr>
          <a:xfrm>
            <a:off x="3447721" y="1044353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 21 </a:t>
            </a:r>
            <a:r>
              <a:rPr lang="ko-KR" altLang="en-US" dirty="0"/>
              <a:t>김예원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A1C7B-0F7A-CCE5-9026-67DA51B62C95}"/>
              </a:ext>
            </a:extLst>
          </p:cNvPr>
          <p:cNvSpPr txBox="1"/>
          <p:nvPr/>
        </p:nvSpPr>
        <p:spPr>
          <a:xfrm>
            <a:off x="1687238" y="3957637"/>
            <a:ext cx="138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응통</a:t>
            </a:r>
            <a:r>
              <a:rPr lang="ko-KR" altLang="en-US" dirty="0"/>
              <a:t> </a:t>
            </a:r>
            <a:r>
              <a:rPr lang="en-US" altLang="ko-KR" dirty="0"/>
              <a:t>19 </a:t>
            </a:r>
            <a:r>
              <a:rPr lang="ko-KR" altLang="en-US" dirty="0"/>
              <a:t>정서현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07285-F066-62C4-B48C-FA3E3D5F8354}"/>
              </a:ext>
            </a:extLst>
          </p:cNvPr>
          <p:cNvSpPr txBox="1"/>
          <p:nvPr/>
        </p:nvSpPr>
        <p:spPr>
          <a:xfrm>
            <a:off x="3397796" y="3957637"/>
            <a:ext cx="138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응통</a:t>
            </a:r>
            <a:r>
              <a:rPr lang="ko-KR" altLang="en-US" dirty="0"/>
              <a:t> </a:t>
            </a:r>
            <a:r>
              <a:rPr lang="en-US" altLang="ko-KR" dirty="0"/>
              <a:t>19 </a:t>
            </a:r>
            <a:r>
              <a:rPr lang="ko-KR" altLang="en-US" dirty="0" err="1"/>
              <a:t>정달민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FF364B05-0958-DC13-7C54-97E53B55BE4C}"/>
              </a:ext>
            </a:extLst>
          </p:cNvPr>
          <p:cNvSpPr txBox="1"/>
          <p:nvPr/>
        </p:nvSpPr>
        <p:spPr>
          <a:xfrm>
            <a:off x="1616574" y="1188662"/>
            <a:ext cx="6440225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Bahnschrift Light SemiCondensed" panose="020B0502040204020203" pitchFamily="34" charset="0"/>
              </a:rPr>
              <a:t>01. </a:t>
            </a:r>
            <a:r>
              <a:rPr lang="ko-KR" altLang="en-US" dirty="0">
                <a:latin typeface="Bahnschrift Light SemiCondensed" panose="020B0502040204020203" pitchFamily="34" charset="0"/>
              </a:rPr>
              <a:t>신경망 학습과 손실 함수</a:t>
            </a:r>
            <a:endParaRPr lang="en-US" altLang="ko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ahnschrift Light SemiCondensed" panose="020B0502040204020203" pitchFamily="34" charset="0"/>
              </a:rPr>
              <a:t>02. </a:t>
            </a:r>
            <a:r>
              <a:rPr lang="ko-KR" altLang="en-US" dirty="0">
                <a:latin typeface="Bahnschrift Light SemiCondensed" panose="020B0502040204020203" pitchFamily="34" charset="0"/>
              </a:rPr>
              <a:t>손실 함수를 사용하는 이유</a:t>
            </a:r>
            <a:endParaRPr lang="en-US" altLang="ko-KR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03. </a:t>
            </a:r>
            <a:r>
              <a:rPr lang="ko-KR" altLang="en-US" dirty="0">
                <a:latin typeface="Bahnschrift Light SemiCondensed" panose="020B0502040204020203" pitchFamily="34" charset="0"/>
              </a:rPr>
              <a:t>경사 </a:t>
            </a:r>
            <a:r>
              <a:rPr lang="ko-KR" altLang="en-US" dirty="0" err="1">
                <a:latin typeface="Bahnschrift Light SemiCondensed" panose="020B0502040204020203" pitchFamily="34" charset="0"/>
              </a:rPr>
              <a:t>하강법</a:t>
            </a:r>
            <a:endParaRPr lang="en-US" altLang="ko-KR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04. </a:t>
            </a:r>
            <a:r>
              <a:rPr lang="ko-KR" altLang="en-US" dirty="0">
                <a:latin typeface="Bahnschrift Light SemiCondensed" panose="020B0502040204020203" pitchFamily="34" charset="0"/>
              </a:rPr>
              <a:t>경사 하강법의 장단점</a:t>
            </a:r>
            <a:endParaRPr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F31B90-32C3-5EC4-76BC-FAADA5067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537" y="4103005"/>
            <a:ext cx="4217976" cy="7045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5E951F-1443-3909-0500-DD69CCB56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288" y="845454"/>
            <a:ext cx="4848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신경망 학습과 손실 함수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00D57F-8158-EFEC-91FE-9CE53D7424A8}"/>
              </a:ext>
            </a:extLst>
          </p:cNvPr>
          <p:cNvGrpSpPr/>
          <p:nvPr/>
        </p:nvGrpSpPr>
        <p:grpSpPr>
          <a:xfrm>
            <a:off x="1799374" y="2893004"/>
            <a:ext cx="6204940" cy="1538392"/>
            <a:chOff x="1799374" y="2893004"/>
            <a:chExt cx="6204940" cy="153839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34C9BD-9960-2A90-006D-9474FEFFA7E0}"/>
                </a:ext>
              </a:extLst>
            </p:cNvPr>
            <p:cNvGrpSpPr/>
            <p:nvPr/>
          </p:nvGrpSpPr>
          <p:grpSpPr>
            <a:xfrm>
              <a:off x="1799374" y="2893004"/>
              <a:ext cx="2772626" cy="1491051"/>
              <a:chOff x="1799374" y="2033171"/>
              <a:chExt cx="2772626" cy="149105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FB937EA8-256B-B4BF-1FAB-D6751591E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374" y="2406228"/>
                <a:ext cx="2772626" cy="1117994"/>
              </a:xfrm>
              <a:prstGeom prst="rect">
                <a:avLst/>
              </a:prstGeom>
            </p:spPr>
          </p:pic>
          <p:sp>
            <p:nvSpPr>
              <p:cNvPr id="7" name="Google Shape;75;p15">
                <a:extLst>
                  <a:ext uri="{FF2B5EF4-FFF2-40B4-BE49-F238E27FC236}">
                    <a16:creationId xmlns:a16="http://schemas.microsoft.com/office/drawing/2014/main" id="{B56EDD4F-F6A5-1393-64F5-39C77557CF0D}"/>
                  </a:ext>
                </a:extLst>
              </p:cNvPr>
              <p:cNvSpPr txBox="1"/>
              <p:nvPr/>
            </p:nvSpPr>
            <p:spPr>
              <a:xfrm>
                <a:off x="2437445" y="2033171"/>
                <a:ext cx="1461230" cy="538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 err="1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오차제곱합</a:t>
                </a:r>
                <a:endParaRPr sz="2000" b="1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9998379-3E39-F04C-02C5-E28593609C93}"/>
                </a:ext>
              </a:extLst>
            </p:cNvPr>
            <p:cNvGrpSpPr/>
            <p:nvPr/>
          </p:nvGrpSpPr>
          <p:grpSpPr>
            <a:xfrm>
              <a:off x="5488353" y="2893004"/>
              <a:ext cx="2515961" cy="1538392"/>
              <a:chOff x="5369083" y="2033171"/>
              <a:chExt cx="2515961" cy="1538392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DF72BC3-B8E5-73E8-A3A5-0C30A3A2A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9083" y="2573534"/>
                <a:ext cx="2515961" cy="998029"/>
              </a:xfrm>
              <a:prstGeom prst="rect">
                <a:avLst/>
              </a:prstGeom>
            </p:spPr>
          </p:pic>
          <p:sp>
            <p:nvSpPr>
              <p:cNvPr id="8" name="Google Shape;75;p15">
                <a:extLst>
                  <a:ext uri="{FF2B5EF4-FFF2-40B4-BE49-F238E27FC236}">
                    <a16:creationId xmlns:a16="http://schemas.microsoft.com/office/drawing/2014/main" id="{011820F3-3CCD-0655-935C-27FC0F1B77ED}"/>
                  </a:ext>
                </a:extLst>
              </p:cNvPr>
              <p:cNvSpPr txBox="1"/>
              <p:nvPr/>
            </p:nvSpPr>
            <p:spPr>
              <a:xfrm>
                <a:off x="5447160" y="2033171"/>
                <a:ext cx="2359806" cy="538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교차 엔트로피 오차 </a:t>
                </a:r>
                <a:endParaRPr sz="2000" b="1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3E7ECFA-676F-4458-EC94-701E02607264}"/>
              </a:ext>
            </a:extLst>
          </p:cNvPr>
          <p:cNvSpPr txBox="1"/>
          <p:nvPr/>
        </p:nvSpPr>
        <p:spPr>
          <a:xfrm>
            <a:off x="1559858" y="1799519"/>
            <a:ext cx="6723529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손실 함수는 신경망 성능의 나쁨을 나타내는 지표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현재의 신경망이 학습 데이터를 얼마나 잘 처리하지 </a:t>
            </a:r>
            <a:r>
              <a:rPr lang="en-US" altLang="ko-KR" dirty="0"/>
              <a:t>‘</a:t>
            </a:r>
            <a:r>
              <a:rPr lang="ko-KR" altLang="en-US" dirty="0"/>
              <a:t>못</a:t>
            </a:r>
            <a:r>
              <a:rPr lang="en-US" altLang="ko-KR" dirty="0"/>
              <a:t>’</a:t>
            </a:r>
            <a:r>
              <a:rPr lang="ko-KR" altLang="en-US" dirty="0" err="1"/>
              <a:t>하느냐를</a:t>
            </a:r>
            <a:r>
              <a:rPr lang="ko-KR" altLang="en-US" dirty="0"/>
              <a:t> 나타냅니다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86050-E3A7-A26E-F18C-4AD29F551B52}"/>
              </a:ext>
            </a:extLst>
          </p:cNvPr>
          <p:cNvSpPr txBox="1"/>
          <p:nvPr/>
        </p:nvSpPr>
        <p:spPr>
          <a:xfrm>
            <a:off x="1559858" y="1013797"/>
            <a:ext cx="6723529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신경망 학습의 목표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손실 함수를 최소로 만들어주는 매개변수의 값을 탐색한다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9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5">
            <a:extLst>
              <a:ext uri="{FF2B5EF4-FFF2-40B4-BE49-F238E27FC236}">
                <a16:creationId xmlns:a16="http://schemas.microsoft.com/office/drawing/2014/main" id="{89C3D3E6-81AE-3150-69AC-25F1087C013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8FE09BA7-47F2-9BE5-AC6E-28902855D3F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왜 손실 함수를 사용해야 하는가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Google Shape;74;p15">
            <a:extLst>
              <a:ext uri="{FF2B5EF4-FFF2-40B4-BE49-F238E27FC236}">
                <a16:creationId xmlns:a16="http://schemas.microsoft.com/office/drawing/2014/main" id="{D557A7DE-AFB1-4B90-93B9-C7E6856D5C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73;p15">
            <a:extLst>
              <a:ext uri="{FF2B5EF4-FFF2-40B4-BE49-F238E27FC236}">
                <a16:creationId xmlns:a16="http://schemas.microsoft.com/office/drawing/2014/main" id="{11EF65C3-1E21-9F25-8882-2609CA85E02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185F7D-20E1-2A9B-FDB4-3B6A4FE73317}"/>
              </a:ext>
            </a:extLst>
          </p:cNvPr>
          <p:cNvSpPr txBox="1"/>
          <p:nvPr/>
        </p:nvSpPr>
        <p:spPr>
          <a:xfrm>
            <a:off x="1559858" y="1013797"/>
            <a:ext cx="6723529" cy="13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정확도를 지표를 한 경우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100</a:t>
            </a:r>
            <a:r>
              <a:rPr lang="ko-KR" altLang="en-US" dirty="0"/>
              <a:t>장의 훈련 데이터 중 </a:t>
            </a:r>
            <a:r>
              <a:rPr lang="en-US" altLang="ko-KR" dirty="0"/>
              <a:t>50</a:t>
            </a:r>
            <a:r>
              <a:rPr lang="ko-KR" altLang="en-US" dirty="0"/>
              <a:t>장만 맞게 인식했을 때 정확도는 </a:t>
            </a:r>
            <a:r>
              <a:rPr lang="en-US" altLang="ko-KR" dirty="0"/>
              <a:t>50%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매개변수를 약간만 조정해도 정확도가 개선되지 않고</a:t>
            </a:r>
            <a:r>
              <a:rPr lang="en-US" altLang="ko-KR" dirty="0"/>
              <a:t>, 51%, 52%</a:t>
            </a:r>
            <a:r>
              <a:rPr lang="ko-KR" altLang="en-US" dirty="0"/>
              <a:t>처럼 </a:t>
            </a:r>
            <a:r>
              <a:rPr lang="ko-KR" altLang="en-US" dirty="0" err="1"/>
              <a:t>불연속적인</a:t>
            </a:r>
            <a:r>
              <a:rPr lang="ko-KR" altLang="en-US" dirty="0"/>
              <a:t> 값으로 변경됩니다</a:t>
            </a:r>
            <a:r>
              <a:rPr lang="en-US" altLang="ko-KR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75AE7-74E6-044B-DD3A-69EB001795EA}"/>
              </a:ext>
            </a:extLst>
          </p:cNvPr>
          <p:cNvSpPr txBox="1"/>
          <p:nvPr/>
        </p:nvSpPr>
        <p:spPr>
          <a:xfrm>
            <a:off x="1559858" y="2380730"/>
            <a:ext cx="6723529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손실함수를 지표를 한 경우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신경망 학습에서 최적의 매개변수를 탐색할 때</a:t>
            </a:r>
            <a:r>
              <a:rPr lang="en-US" altLang="ko-KR" dirty="0"/>
              <a:t>, </a:t>
            </a:r>
            <a:r>
              <a:rPr lang="ko-KR" altLang="en-US" dirty="0"/>
              <a:t>손실 함수의 값을 가능한 작게 하는 매개변수 값을 찾는다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Gradient</a:t>
            </a:r>
            <a:r>
              <a:rPr lang="ko-KR" altLang="en-US" dirty="0"/>
              <a:t>를 계산하여 매개변수의 값을 서서히 갱신하여</a:t>
            </a:r>
            <a:r>
              <a:rPr lang="en-US" altLang="ko-KR" dirty="0"/>
              <a:t>, 0</a:t>
            </a:r>
            <a:r>
              <a:rPr lang="ko-KR" altLang="en-US" dirty="0"/>
              <a:t>이 되면 매개변수의 갱신은 멈춘다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연속적인 값으로 변하는 지표인 손실함수를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48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경사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하강법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(Gradient Descent)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999409-9D08-5D88-8A35-E46F1B86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87" y="1379697"/>
            <a:ext cx="3274415" cy="325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3F8E30-B302-80C8-AE10-A605DEE0D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713" y="1962150"/>
            <a:ext cx="389572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23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경사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하강법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(Gradient Descent)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35411D9A-DD19-E572-724C-5DF5A63DA517}"/>
              </a:ext>
            </a:extLst>
          </p:cNvPr>
          <p:cNvSpPr txBox="1"/>
          <p:nvPr/>
        </p:nvSpPr>
        <p:spPr>
          <a:xfrm>
            <a:off x="1915917" y="2213975"/>
            <a:ext cx="6373585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미분으로 최소값을 구하면 안되나요</a:t>
            </a:r>
            <a:r>
              <a:rPr lang="en-US" altLang="ko-KR" sz="3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3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3346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경사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하강법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(Gradient Descent)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2755FD5-F836-FF49-666B-829A02E8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40" y="1396995"/>
            <a:ext cx="5319870" cy="315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5B2B8B6-F295-D418-9EFD-B98586E54E6E}"/>
              </a:ext>
            </a:extLst>
          </p:cNvPr>
          <p:cNvGrpSpPr/>
          <p:nvPr/>
        </p:nvGrpSpPr>
        <p:grpSpPr>
          <a:xfrm>
            <a:off x="1408976" y="975103"/>
            <a:ext cx="2945310" cy="1071063"/>
            <a:chOff x="1408976" y="975103"/>
            <a:chExt cx="2945310" cy="107106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6241C16-3AD2-0435-BDF5-5999A886C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8976" y="1071899"/>
              <a:ext cx="2803796" cy="8774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CA7CACBD-2C59-76CB-E46B-23765FF44AA3}"/>
                </a:ext>
              </a:extLst>
            </p:cNvPr>
            <p:cNvSpPr/>
            <p:nvPr/>
          </p:nvSpPr>
          <p:spPr>
            <a:xfrm>
              <a:off x="3101340" y="975103"/>
              <a:ext cx="1252946" cy="1071063"/>
            </a:xfrm>
            <a:prstGeom prst="fram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C611CEDC-D537-5742-915F-7648140455B9}"/>
              </a:ext>
            </a:extLst>
          </p:cNvPr>
          <p:cNvSpPr/>
          <p:nvPr/>
        </p:nvSpPr>
        <p:spPr>
          <a:xfrm rot="3222327">
            <a:off x="6924582" y="3077174"/>
            <a:ext cx="213064" cy="8256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000F4B84-26B7-06D0-1C12-BCB0B03C2A48}"/>
              </a:ext>
            </a:extLst>
          </p:cNvPr>
          <p:cNvSpPr/>
          <p:nvPr/>
        </p:nvSpPr>
        <p:spPr>
          <a:xfrm rot="18206862">
            <a:off x="5633043" y="3077175"/>
            <a:ext cx="213064" cy="8256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E53656-8A30-30CF-8527-DC36077D5CE2}"/>
              </a:ext>
            </a:extLst>
          </p:cNvPr>
          <p:cNvGrpSpPr/>
          <p:nvPr/>
        </p:nvGrpSpPr>
        <p:grpSpPr>
          <a:xfrm>
            <a:off x="1408976" y="4071601"/>
            <a:ext cx="2803796" cy="877472"/>
            <a:chOff x="1408976" y="4071601"/>
            <a:chExt cx="2803796" cy="8774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252869-67A0-B2F7-AA6A-8497C820F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8976" y="4071601"/>
              <a:ext cx="2803796" cy="8774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B738318A-FD61-0D5D-7D4E-B57D97F899AB}"/>
                </a:ext>
              </a:extLst>
            </p:cNvPr>
            <p:cNvSpPr/>
            <p:nvPr/>
          </p:nvSpPr>
          <p:spPr>
            <a:xfrm>
              <a:off x="2645729" y="4324218"/>
              <a:ext cx="455611" cy="450007"/>
            </a:xfrm>
            <a:prstGeom prst="fram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82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951</Words>
  <Application>Microsoft Office PowerPoint</Application>
  <PresentationFormat>화면 슬라이드 쇼(16:9)</PresentationFormat>
  <Paragraphs>58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NanumGothic ExtraBold</vt:lpstr>
      <vt:lpstr>Bahnschrift Light SemiCondensed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규안</cp:lastModifiedBy>
  <cp:revision>98</cp:revision>
  <dcterms:modified xsi:type="dcterms:W3CDTF">2023-04-03T11:37:50Z</dcterms:modified>
</cp:coreProperties>
</file>