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1" r:id="rId9"/>
    <p:sldId id="300" r:id="rId10"/>
    <p:sldId id="302" r:id="rId11"/>
    <p:sldId id="303" r:id="rId12"/>
    <p:sldId id="322" r:id="rId13"/>
    <p:sldId id="323" r:id="rId14"/>
    <p:sldId id="305" r:id="rId15"/>
    <p:sldId id="306" r:id="rId16"/>
    <p:sldId id="307" r:id="rId17"/>
    <p:sldId id="310" r:id="rId18"/>
    <p:sldId id="311" r:id="rId19"/>
    <p:sldId id="313" r:id="rId20"/>
    <p:sldId id="314" r:id="rId21"/>
    <p:sldId id="316" r:id="rId22"/>
    <p:sldId id="280" r:id="rId23"/>
  </p:sldIdLst>
  <p:sldSz cx="9144000" cy="5143500" type="screen16x9"/>
  <p:notesSz cx="6858000" cy="9144000"/>
  <p:embeddedFontLst>
    <p:embeddedFont>
      <p:font typeface="NanumGothic ExtraBold" panose="020B0600000101010101" charset="0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33"/>
    <a:srgbClr val="00CC66"/>
    <a:srgbClr val="19264B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69503" autoAdjust="0"/>
  </p:normalViewPr>
  <p:slideViewPr>
    <p:cSldViewPr snapToGrid="0">
      <p:cViewPr varScale="1">
        <p:scale>
          <a:sx n="104" d="100"/>
          <a:sy n="104" d="100"/>
        </p:scale>
        <p:origin x="5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8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9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5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52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89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89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303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18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76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517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7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749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10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1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  <a:latin typeface="+mn-ea"/>
                <a:ea typeface="+mn-ea"/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디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5.23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33522" y="4392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계산하는 효과적인 방법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복잡한 미분 계산을 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“chain rule”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을 이용해서 간소화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17844" y="570645"/>
            <a:ext cx="7818426" cy="279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Chain rule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연쇄법칙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 미분법의 성질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꼬리에 꼬리를 물며 겉함수에서 속함수를 곱하는 과정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78D65-D6B8-F26C-F3F7-F07FC909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8" y="3187288"/>
            <a:ext cx="3768949" cy="1410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C51C8-73A9-562E-71B9-A1B03B94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65" y="3156908"/>
            <a:ext cx="2903723" cy="139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14:cNvPr>
              <p14:cNvContentPartPr/>
              <p14:nvPr/>
            </p14:nvContentPartPr>
            <p14:xfrm>
              <a:off x="3092358" y="101282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4718" y="90518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14:cNvPr>
              <p14:cNvContentPartPr/>
              <p14:nvPr/>
            </p14:nvContentPartPr>
            <p14:xfrm>
              <a:off x="3128718" y="887548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718" y="77954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56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이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효과적인 이유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D5E5-3520-E420-A5B7-09B15C04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16" y="963602"/>
            <a:ext cx="7547227" cy="1786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714-0919-15C0-9FA8-6E369013F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05" y="2797808"/>
            <a:ext cx="5803034" cy="103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9B3B0-0262-D8E8-71CD-81A4F200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592" y="4025219"/>
            <a:ext cx="5736074" cy="977741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975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583" y="1380805"/>
            <a:ext cx="5634602" cy="367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310" y="346613"/>
            <a:ext cx="3714549" cy="633163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7B959ED-DAA4-9230-080B-3B3C861BF083}"/>
              </a:ext>
            </a:extLst>
          </p:cNvPr>
          <p:cNvSpPr/>
          <p:nvPr/>
        </p:nvSpPr>
        <p:spPr>
          <a:xfrm>
            <a:off x="2387259" y="1380805"/>
            <a:ext cx="951222" cy="810073"/>
          </a:xfrm>
          <a:prstGeom prst="rect">
            <a:avLst/>
          </a:prstGeom>
          <a:noFill/>
          <a:ln w="4445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548783-0810-3712-784E-0293DBFDD7DA}"/>
              </a:ext>
            </a:extLst>
          </p:cNvPr>
          <p:cNvSpPr/>
          <p:nvPr/>
        </p:nvSpPr>
        <p:spPr>
          <a:xfrm>
            <a:off x="3522373" y="2273377"/>
            <a:ext cx="1656387" cy="810073"/>
          </a:xfrm>
          <a:prstGeom prst="rect">
            <a:avLst/>
          </a:prstGeom>
          <a:noFill/>
          <a:ln w="4445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F12419-A280-CE46-5C02-01CB974410E0}"/>
              </a:ext>
            </a:extLst>
          </p:cNvPr>
          <p:cNvSpPr/>
          <p:nvPr/>
        </p:nvSpPr>
        <p:spPr>
          <a:xfrm>
            <a:off x="2387259" y="2334747"/>
            <a:ext cx="951222" cy="810073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332503-748C-B48F-1F18-173D6995FD0D}"/>
              </a:ext>
            </a:extLst>
          </p:cNvPr>
          <p:cNvSpPr/>
          <p:nvPr/>
        </p:nvSpPr>
        <p:spPr>
          <a:xfrm>
            <a:off x="3540662" y="3220108"/>
            <a:ext cx="2467376" cy="810073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1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06487" y="649103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가중치를</a:t>
            </a:r>
            <a:r>
              <a:rPr lang="en-US" altLang="ko-KR" sz="25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갱신하는 법</a:t>
            </a:r>
            <a:endParaRPr lang="en-US" altLang="ko-KR" sz="25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1.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의 초기값들로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forward pass</a:t>
            </a: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en-US" altLang="ko-KR" sz="2000" b="1" dirty="0" err="1">
                <a:solidFill>
                  <a:schemeClr val="tx1"/>
                </a:solidFill>
                <a:latin typeface="+mj-ea"/>
                <a:ea typeface="+mj-ea"/>
              </a:rPr>
              <a:t>BackPropagation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을 통해 각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에 대한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손실함수를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미분한 값을 계산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3.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를 업데이트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A426C-FABA-15F2-A5FA-541E644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04" y="3962399"/>
            <a:ext cx="3855305" cy="80627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63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93847" y="963167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활성화함수 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>
              <a:buAutoNum type="arabicPeriod"/>
            </a:pP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2. 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967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25852-1A23-AB3E-C3AC-D484A7A7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1" y="1138915"/>
            <a:ext cx="2346168" cy="1294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18E86A-BF13-3580-D12B-C7AEDB2B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850" y="2484181"/>
            <a:ext cx="6749610" cy="23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ECBE4-3867-7DA4-BE30-08B2C91B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06" y="1052727"/>
            <a:ext cx="3074199" cy="3940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4F9C-FB6C-6587-A0A3-B9E558DAA188}"/>
              </a:ext>
            </a:extLst>
          </p:cNvPr>
          <p:cNvSpPr txBox="1"/>
          <p:nvPr/>
        </p:nvSpPr>
        <p:spPr>
          <a:xfrm>
            <a:off x="5061912" y="1951407"/>
            <a:ext cx="3790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입력값이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x &lt;= 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인 인덱스를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순전파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만들고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, </a:t>
            </a: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역전파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때도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만들어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활성화되지 않도록 만든다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77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594DF-5F43-B883-2825-34AC1082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012" y="1412383"/>
            <a:ext cx="2560588" cy="1251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66F53F-B27A-C7F4-3268-7D907BEC8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203" y="2879010"/>
            <a:ext cx="7543827" cy="15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395B-A0BE-FCD6-38BE-D0BBE434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635104"/>
            <a:ext cx="7942437" cy="22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6"/>
          <a:stretch/>
        </p:blipFill>
        <p:spPr>
          <a:xfrm>
            <a:off x="3033490" y="1642908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3530104" y="1136232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23 </a:t>
            </a:r>
            <a:r>
              <a:rPr lang="ko-KR" altLang="en-US" dirty="0">
                <a:latin typeface="+mn-ea"/>
                <a:ea typeface="+mn-ea"/>
              </a:rPr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5240662" y="1125035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21 </a:t>
            </a:r>
            <a:r>
              <a:rPr lang="ko-KR" altLang="en-US" dirty="0">
                <a:latin typeface="+mn-ea"/>
                <a:ea typeface="+mn-ea"/>
              </a:rPr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3480179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>
                <a:latin typeface="+mn-ea"/>
                <a:ea typeface="+mn-ea"/>
              </a:rPr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5190737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 err="1">
                <a:latin typeface="+mn-ea"/>
                <a:ea typeface="+mn-ea"/>
              </a:rPr>
              <a:t>정달민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FF333-69CA-3D80-4878-2F107B0D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50" y="1055550"/>
            <a:ext cx="6018453" cy="298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C831E-6B63-3091-1718-81F970B9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39" y="3099965"/>
            <a:ext cx="3313731" cy="1919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AF42-4BF1-84B8-CC47-6CA93C5E9631}"/>
              </a:ext>
            </a:extLst>
          </p:cNvPr>
          <p:cNvSpPr/>
          <p:nvPr/>
        </p:nvSpPr>
        <p:spPr>
          <a:xfrm>
            <a:off x="3110752" y="3146349"/>
            <a:ext cx="1524001" cy="941601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F7F29-9E17-7E1E-0F22-9DD91882B9C0}"/>
              </a:ext>
            </a:extLst>
          </p:cNvPr>
          <p:cNvSpPr txBox="1"/>
          <p:nvPr/>
        </p:nvSpPr>
        <p:spPr>
          <a:xfrm>
            <a:off x="1367587" y="4087950"/>
            <a:ext cx="311476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역전파는</a:t>
            </a:r>
            <a:endParaRPr lang="en-US" altLang="ko-KR" sz="17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출력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(y)</a:t>
            </a:r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만으로 계산할 수 있다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20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6119E-797B-E02B-7F46-55CBD6DA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403724"/>
            <a:ext cx="4707405" cy="3402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CB014-9095-DB73-BE4A-68054C05B31C}"/>
              </a:ext>
            </a:extLst>
          </p:cNvPr>
          <p:cNvSpPr txBox="1"/>
          <p:nvPr/>
        </p:nvSpPr>
        <p:spPr>
          <a:xfrm>
            <a:off x="6109915" y="2325176"/>
            <a:ext cx="31147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출력값을</a:t>
            </a: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out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에 담아서 역전파에서 활용한다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91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733115" y="1630905"/>
            <a:ext cx="6440225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latin typeface="+mn-ea"/>
                <a:ea typeface="+mn-ea"/>
              </a:rPr>
              <a:t>1. </a:t>
            </a:r>
            <a:r>
              <a:rPr lang="ko-KR" altLang="en-US" sz="3000" b="1" dirty="0">
                <a:latin typeface="+mn-ea"/>
                <a:ea typeface="+mn-ea"/>
              </a:rPr>
              <a:t>오차역전파 </a:t>
            </a: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2. </a:t>
            </a:r>
            <a:r>
              <a:rPr lang="ko-KR" altLang="en-US" sz="3000" b="1" dirty="0">
                <a:latin typeface="+mn-ea"/>
                <a:ea typeface="+mn-ea"/>
              </a:rPr>
              <a:t>활성화함수 계층 구현</a:t>
            </a: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(</a:t>
            </a:r>
            <a:r>
              <a:rPr lang="en-US" altLang="ko-KR" sz="3000" b="1" dirty="0" err="1">
                <a:latin typeface="+mn-ea"/>
                <a:ea typeface="+mn-ea"/>
              </a:rPr>
              <a:t>ReLU</a:t>
            </a:r>
            <a:r>
              <a:rPr lang="en-US" altLang="ko-KR" sz="3000" b="1" dirty="0">
                <a:latin typeface="+mn-ea"/>
                <a:ea typeface="+mn-ea"/>
              </a:rPr>
              <a:t>/Sigmoid)</a:t>
            </a: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776406"/>
            <a:ext cx="8248011" cy="204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좋은 신경망 모델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손실함수가 최소화되는 가중치 매개변수를 가지는 모델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599515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위해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E2942-7342-3243-199D-53840D18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83" y="2142962"/>
            <a:ext cx="3784370" cy="28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4D1C-BC05-665B-C070-BAF2EF719F8A}"/>
              </a:ext>
            </a:extLst>
          </p:cNvPr>
          <p:cNvSpPr txBox="1"/>
          <p:nvPr/>
        </p:nvSpPr>
        <p:spPr>
          <a:xfrm>
            <a:off x="1568824" y="1556087"/>
            <a:ext cx="6006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손실함수의 최솟값을 구하는 방법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  <a:p>
            <a:r>
              <a:rPr lang="ko-KR" altLang="en-US" sz="1800" dirty="0">
                <a:latin typeface="+mn-ea"/>
                <a:ea typeface="+mn-ea"/>
              </a:rPr>
              <a:t>각 가중치의 손실함수 기울기가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 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최적의 </a:t>
            </a:r>
            <a:r>
              <a:rPr lang="en-US" altLang="ko-KR" sz="1800" dirty="0">
                <a:latin typeface="+mn-ea"/>
                <a:ea typeface="+mn-ea"/>
              </a:rPr>
              <a:t>solution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closed form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이 아니어서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지점을 구하는 것이 불가능한 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계산을 하기에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연산량이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 너무 많을 </a:t>
            </a:r>
            <a:r>
              <a:rPr lang="ko-KR" altLang="en-US" sz="1800" dirty="0">
                <a:latin typeface="+mn-ea"/>
                <a:ea typeface="+mn-ea"/>
              </a:rPr>
              <a:t>경우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37433-4792-E8C8-89FC-3FC1768E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45" y="3700138"/>
            <a:ext cx="4047908" cy="14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1309E-A16D-1DC6-0BD5-E57C545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22" y="2263430"/>
            <a:ext cx="5321905" cy="1350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D3956-4A4E-5D06-D9A8-36A0FE19E87D}"/>
              </a:ext>
            </a:extLst>
          </p:cNvPr>
          <p:cNvSpPr/>
          <p:nvPr/>
        </p:nvSpPr>
        <p:spPr>
          <a:xfrm>
            <a:off x="4912658" y="2258799"/>
            <a:ext cx="2519084" cy="1350139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3E36-1B9C-D648-7476-EDFCE552AEF9}"/>
              </a:ext>
            </a:extLst>
          </p:cNvPr>
          <p:cNvSpPr txBox="1"/>
          <p:nvPr/>
        </p:nvSpPr>
        <p:spPr>
          <a:xfrm>
            <a:off x="1904201" y="3942187"/>
            <a:ext cx="649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각 가중치의 손실함수의 기울기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손실함수를 최소화해주는 방향을 제시해준다</a:t>
            </a:r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1353963" y="662268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  <a:ea typeface="+mn-ea"/>
              </a:rPr>
              <a:t>경사하강법에서의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기울기 계산</a:t>
            </a:r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오차역전파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를 통한 기울기 계산</a:t>
            </a:r>
          </a:p>
        </p:txBody>
      </p:sp>
    </p:spTree>
    <p:extLst>
      <p:ext uri="{BB962C8B-B14F-4D97-AF65-F5344CB8AC3E}">
        <p14:creationId xmlns:p14="http://schemas.microsoft.com/office/powerpoint/2010/main" val="33337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81088" y="319760"/>
            <a:ext cx="7818426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수치미분을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반복적으로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계산해야하기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 때문에 학습시간이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오래걸림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2ECDB-60FD-F751-7893-99FCE8164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76" y="3090227"/>
            <a:ext cx="4935128" cy="15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6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312</Words>
  <Application>Microsoft Office PowerPoint</Application>
  <PresentationFormat>화면 슬라이드 쇼(16:9)</PresentationFormat>
  <Paragraphs>113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Wingdings</vt:lpstr>
      <vt:lpstr>NanumGothic ExtraBold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108</cp:revision>
  <dcterms:modified xsi:type="dcterms:W3CDTF">2023-05-22T14:59:12Z</dcterms:modified>
</cp:coreProperties>
</file>