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89" r:id="rId4"/>
    <p:sldId id="297" r:id="rId5"/>
    <p:sldId id="317" r:id="rId6"/>
    <p:sldId id="318" r:id="rId7"/>
    <p:sldId id="320" r:id="rId8"/>
    <p:sldId id="321" r:id="rId9"/>
    <p:sldId id="300" r:id="rId10"/>
    <p:sldId id="324" r:id="rId11"/>
    <p:sldId id="302" r:id="rId12"/>
    <p:sldId id="303" r:id="rId13"/>
    <p:sldId id="322" r:id="rId14"/>
    <p:sldId id="323" r:id="rId15"/>
    <p:sldId id="325" r:id="rId16"/>
    <p:sldId id="305" r:id="rId17"/>
    <p:sldId id="280" r:id="rId18"/>
  </p:sldIdLst>
  <p:sldSz cx="9144000" cy="5143500" type="screen16x9"/>
  <p:notesSz cx="6858000" cy="9144000"/>
  <p:embeddedFontLst>
    <p:embeddedFont>
      <p:font typeface="NanumGothic ExtraBold" panose="020B0600000101010101" charset="0"/>
      <p:bold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 서현" initials="정서" lastIdx="1" clrIdx="0">
    <p:extLst>
      <p:ext uri="{19B8F6BF-5375-455C-9EA6-DF929625EA0E}">
        <p15:presenceInfo xmlns:p15="http://schemas.microsoft.com/office/powerpoint/2012/main" userId="ddbe6c90f0baf6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CCFF"/>
    <a:srgbClr val="FF9933"/>
    <a:srgbClr val="19264B"/>
    <a:srgbClr val="FF0000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69503" autoAdjust="0"/>
  </p:normalViewPr>
  <p:slideViewPr>
    <p:cSldViewPr snapToGrid="0">
      <p:cViewPr varScale="1">
        <p:scale>
          <a:sx n="137" d="100"/>
          <a:sy n="137" d="100"/>
        </p:scale>
        <p:origin x="96" y="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14:38:58.57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14:38:59.53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이번 밑바닥부터 시작하는 딥러닝</a:t>
            </a:r>
            <a:r>
              <a:rPr lang="en-US" altLang="ko-KR" dirty="0"/>
              <a:t> </a:t>
            </a:r>
            <a:r>
              <a:rPr lang="ko-KR" altLang="en-US" dirty="0"/>
              <a:t>스터디 발표를 맡게 된 </a:t>
            </a:r>
            <a:r>
              <a:rPr lang="ko-KR" altLang="en-US" dirty="0" err="1"/>
              <a:t>오규안입니다</a:t>
            </a:r>
            <a:r>
              <a:rPr lang="en-US" altLang="ko-KR" dirty="0"/>
              <a:t>. </a:t>
            </a:r>
            <a:endParaRPr lang="ko-KR" altLang="en-US" b="1" i="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2593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552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90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2527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5893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5028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4489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7593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3523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8145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4277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337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739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4102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8381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6439374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  <a:latin typeface="+mn-ea"/>
                <a:ea typeface="+mn-ea"/>
              </a:rPr>
              <a:t>CUAI </a:t>
            </a:r>
            <a:r>
              <a:rPr lang="ko-KR" altLang="en-US" sz="2500" b="1" dirty="0">
                <a:solidFill>
                  <a:srgbClr val="19264B"/>
                </a:solidFill>
                <a:latin typeface="+mn-ea"/>
                <a:ea typeface="+mn-ea"/>
              </a:rPr>
              <a:t>밑바닥부터 시작하는 딥러닝</a:t>
            </a:r>
            <a:r>
              <a:rPr lang="en-US" altLang="ko-KR" sz="2500" b="1" dirty="0">
                <a:solidFill>
                  <a:srgbClr val="19264B"/>
                </a:solidFill>
                <a:latin typeface="+mn-ea"/>
                <a:ea typeface="+mn-ea"/>
              </a:rPr>
              <a:t>1</a:t>
            </a:r>
            <a:r>
              <a:rPr lang="en-US" altLang="ko" sz="2500" b="1" dirty="0">
                <a:solidFill>
                  <a:srgbClr val="19264B"/>
                </a:solidFill>
                <a:latin typeface="+mn-ea"/>
                <a:ea typeface="+mn-ea"/>
              </a:rPr>
              <a:t> </a:t>
            </a:r>
            <a:r>
              <a:rPr lang="ko" sz="2500" b="1" dirty="0">
                <a:solidFill>
                  <a:srgbClr val="19264B"/>
                </a:solidFill>
                <a:latin typeface="+mn-ea"/>
                <a:ea typeface="+mn-ea"/>
              </a:rPr>
              <a:t>스터</a:t>
            </a:r>
            <a:r>
              <a:rPr lang="ko-KR" altLang="en-US" sz="2500" b="1" dirty="0">
                <a:solidFill>
                  <a:srgbClr val="19264B"/>
                </a:solidFill>
                <a:latin typeface="+mn-ea"/>
                <a:ea typeface="+mn-ea"/>
              </a:rPr>
              <a:t>디</a:t>
            </a:r>
            <a:endParaRPr sz="2500" b="1" dirty="0">
              <a:solidFill>
                <a:srgbClr val="19264B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  <a:latin typeface="+mn-ea"/>
                <a:ea typeface="+mn-ea"/>
              </a:rPr>
              <a:t>202</a:t>
            </a:r>
            <a:r>
              <a:rPr lang="en-US" altLang="ko" dirty="0">
                <a:solidFill>
                  <a:srgbClr val="19264B"/>
                </a:solidFill>
                <a:latin typeface="+mn-ea"/>
                <a:ea typeface="+mn-ea"/>
              </a:rPr>
              <a:t>3</a:t>
            </a:r>
            <a:r>
              <a:rPr lang="ko" dirty="0">
                <a:solidFill>
                  <a:srgbClr val="19264B"/>
                </a:solidFill>
                <a:latin typeface="+mn-ea"/>
                <a:ea typeface="+mn-ea"/>
              </a:rPr>
              <a:t>.0</a:t>
            </a:r>
            <a:r>
              <a:rPr lang="en-US" altLang="ko" dirty="0">
                <a:solidFill>
                  <a:srgbClr val="19264B"/>
                </a:solidFill>
                <a:latin typeface="+mn-ea"/>
                <a:ea typeface="+mn-ea"/>
              </a:rPr>
              <a:t>5.23</a:t>
            </a:r>
            <a:endParaRPr dirty="0">
              <a:solidFill>
                <a:srgbClr val="19264B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19264B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 dirty="0">
                <a:solidFill>
                  <a:srgbClr val="19264B"/>
                </a:solidFill>
                <a:latin typeface="+mn-ea"/>
                <a:ea typeface="+mn-ea"/>
              </a:rPr>
              <a:t>발표자 : </a:t>
            </a:r>
            <a:r>
              <a:rPr lang="ko-KR" altLang="en-US" sz="1100" b="1" dirty="0">
                <a:solidFill>
                  <a:srgbClr val="19264B"/>
                </a:solidFill>
                <a:latin typeface="+mn-ea"/>
                <a:ea typeface="+mn-ea"/>
              </a:rPr>
              <a:t>김예원</a:t>
            </a:r>
            <a:endParaRPr sz="1100" b="1" dirty="0">
              <a:solidFill>
                <a:srgbClr val="19264B"/>
              </a:solidFill>
              <a:latin typeface="+mn-ea"/>
              <a:ea typeface="+mn-ea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076761" y="1067825"/>
            <a:ext cx="8421853" cy="381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r>
              <a:rPr lang="ko-KR" altLang="en-US" sz="3000" b="1" dirty="0">
                <a:solidFill>
                  <a:srgbClr val="C00000"/>
                </a:solidFill>
                <a:latin typeface="+mn-ea"/>
                <a:ea typeface="+mn-ea"/>
              </a:rPr>
              <a:t>       </a:t>
            </a:r>
            <a:r>
              <a:rPr lang="ko-KR" altLang="en-US" sz="3000" b="1" dirty="0" err="1">
                <a:solidFill>
                  <a:srgbClr val="C00000"/>
                </a:solidFill>
                <a:latin typeface="+mn-ea"/>
                <a:ea typeface="+mn-ea"/>
              </a:rPr>
              <a:t>오차역전파법</a:t>
            </a:r>
            <a:r>
              <a:rPr lang="ko-KR" altLang="en-US" sz="3000" b="1" dirty="0" err="1">
                <a:solidFill>
                  <a:schemeClr val="tx1"/>
                </a:solidFill>
                <a:latin typeface="+mn-ea"/>
                <a:ea typeface="+mn-ea"/>
              </a:rPr>
              <a:t>을</a:t>
            </a:r>
            <a:r>
              <a:rPr lang="ko-KR" altLang="en-US" sz="3000" b="1" dirty="0">
                <a:solidFill>
                  <a:schemeClr val="tx1"/>
                </a:solidFill>
                <a:latin typeface="+mn-ea"/>
                <a:ea typeface="+mn-ea"/>
              </a:rPr>
              <a:t> 통한 기울기 계산</a:t>
            </a:r>
            <a:endParaRPr lang="en-US" altLang="ko-KR" sz="3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r>
              <a:rPr lang="ko-KR" altLang="en-US" sz="2000" b="1" dirty="0">
                <a:solidFill>
                  <a:schemeClr val="tx1"/>
                </a:solidFill>
                <a:latin typeface="+mn-ea"/>
                <a:ea typeface="+mn-ea"/>
              </a:rPr>
              <a:t>각 가중치에 대한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  <a:ea typeface="+mn-ea"/>
              </a:rPr>
              <a:t>손실함수의 기울기를 효율적으로 계산할 수 있다</a:t>
            </a:r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5990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233522" y="439271"/>
            <a:ext cx="7818426" cy="3764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3000" b="1" dirty="0">
                <a:solidFill>
                  <a:schemeClr val="tx1"/>
                </a:solidFill>
                <a:latin typeface="+mn-ea"/>
                <a:ea typeface="+mn-ea"/>
              </a:rPr>
              <a:t>2. </a:t>
            </a:r>
            <a:r>
              <a:rPr lang="ko-KR" altLang="en-US" sz="3000" b="1" dirty="0" err="1">
                <a:solidFill>
                  <a:srgbClr val="C00000"/>
                </a:solidFill>
                <a:latin typeface="+mn-ea"/>
                <a:ea typeface="+mn-ea"/>
              </a:rPr>
              <a:t>오차역전파법</a:t>
            </a:r>
            <a:r>
              <a:rPr lang="ko-KR" altLang="en-US" sz="3000" b="1" dirty="0" err="1">
                <a:solidFill>
                  <a:schemeClr val="tx1"/>
                </a:solidFill>
                <a:latin typeface="+mn-ea"/>
                <a:ea typeface="+mn-ea"/>
              </a:rPr>
              <a:t>을</a:t>
            </a:r>
            <a:r>
              <a:rPr lang="ko-KR" altLang="en-US" sz="3000" b="1" dirty="0">
                <a:solidFill>
                  <a:schemeClr val="tx1"/>
                </a:solidFill>
                <a:latin typeface="+mn-ea"/>
                <a:ea typeface="+mn-ea"/>
              </a:rPr>
              <a:t> 통한 기울기 계산</a:t>
            </a:r>
            <a:endParaRPr lang="en-US" altLang="ko-KR" sz="3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3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2400" b="1" dirty="0">
                <a:solidFill>
                  <a:schemeClr val="tx1"/>
                </a:solidFill>
                <a:latin typeface="+mn-ea"/>
                <a:ea typeface="+mn-ea"/>
              </a:rPr>
              <a:t>-&gt;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  <a:ea typeface="+mn-ea"/>
              </a:rPr>
              <a:t>손실함수의 기울기를 계산하는 효과적인 방법</a:t>
            </a:r>
            <a:endParaRPr lang="en-US" altLang="ko-KR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ko-KR" altLang="en-US" sz="2400" b="1" dirty="0">
                <a:solidFill>
                  <a:schemeClr val="tx1"/>
                </a:solidFill>
                <a:latin typeface="+mn-ea"/>
                <a:ea typeface="+mn-ea"/>
              </a:rPr>
              <a:t>복잡한 미분 계산을 </a:t>
            </a:r>
            <a:endParaRPr lang="en-US" altLang="ko-KR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4000" b="1" dirty="0">
                <a:solidFill>
                  <a:srgbClr val="C00000"/>
                </a:solidFill>
                <a:latin typeface="+mn-ea"/>
                <a:ea typeface="+mn-ea"/>
              </a:rPr>
              <a:t>“chain rule”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  <a:ea typeface="+mn-ea"/>
              </a:rPr>
              <a:t>을 이용해서 간소화</a:t>
            </a:r>
            <a:endParaRPr lang="en-US" altLang="ko-KR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588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353963" y="309923"/>
            <a:ext cx="7818426" cy="2790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3000" b="1" dirty="0">
                <a:solidFill>
                  <a:schemeClr val="tx1"/>
                </a:solidFill>
                <a:latin typeface="+mj-ea"/>
                <a:ea typeface="+mj-ea"/>
              </a:rPr>
              <a:t>Chain rule </a:t>
            </a:r>
            <a:r>
              <a:rPr lang="ko-KR" altLang="en-US" sz="3000" b="1" dirty="0">
                <a:solidFill>
                  <a:schemeClr val="tx1"/>
                </a:solidFill>
                <a:latin typeface="+mj-ea"/>
                <a:ea typeface="+mj-ea"/>
              </a:rPr>
              <a:t>연쇄법칙</a:t>
            </a:r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* 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합성함수 미분법의 성질</a:t>
            </a:r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합성함수의 미분</a:t>
            </a:r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-&gt; 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합성함수를 구성하는 각 함수의 미분의 곱으로 나타내어진다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-&gt; 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꼬리에 꼬리를 물며 겉함수에서 속함수를 곱하는 과정</a:t>
            </a:r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D78D65-D6B8-F26C-F3F7-F07FC909A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108" y="3187288"/>
            <a:ext cx="3768949" cy="14104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BAC51C8-73A9-562E-71B9-A1B03B94C5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4065" y="3156908"/>
            <a:ext cx="2903723" cy="13910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6161C9E-12F5-0F16-BEBC-51F902CD3A5F}"/>
                  </a:ext>
                </a:extLst>
              </p14:cNvPr>
              <p14:cNvContentPartPr/>
              <p14:nvPr/>
            </p14:nvContentPartPr>
            <p14:xfrm>
              <a:off x="3092358" y="1012828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6161C9E-12F5-0F16-BEBC-51F902CD3A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74718" y="905188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C11CC4DB-2887-30DE-4C8E-0D633D123655}"/>
                  </a:ext>
                </a:extLst>
              </p14:cNvPr>
              <p14:cNvContentPartPr/>
              <p14:nvPr/>
            </p14:nvContentPartPr>
            <p14:xfrm>
              <a:off x="3128718" y="887548"/>
              <a:ext cx="360" cy="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C11CC4DB-2887-30DE-4C8E-0D633D1236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10718" y="779548"/>
                <a:ext cx="36000" cy="21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9DF2E9E-7437-9DFD-FDC7-E066B881F329}"/>
              </a:ext>
            </a:extLst>
          </p:cNvPr>
          <p:cNvCxnSpPr/>
          <p:nvPr/>
        </p:nvCxnSpPr>
        <p:spPr>
          <a:xfrm flipH="1">
            <a:off x="7685892" y="3156908"/>
            <a:ext cx="721896" cy="71188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A3DAB49-8C5C-7797-B698-15467B24B18E}"/>
              </a:ext>
            </a:extLst>
          </p:cNvPr>
          <p:cNvCxnSpPr/>
          <p:nvPr/>
        </p:nvCxnSpPr>
        <p:spPr>
          <a:xfrm flipH="1">
            <a:off x="6728860" y="3892521"/>
            <a:ext cx="721896" cy="71188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563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304417" y="260705"/>
            <a:ext cx="7818426" cy="3764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3000" b="1" dirty="0" err="1">
                <a:solidFill>
                  <a:srgbClr val="C00000"/>
                </a:solidFill>
                <a:latin typeface="+mn-ea"/>
                <a:ea typeface="+mn-ea"/>
              </a:rPr>
              <a:t>오차역전파법</a:t>
            </a:r>
            <a:r>
              <a:rPr lang="ko-KR" altLang="en-US" sz="3000" b="1" dirty="0" err="1">
                <a:solidFill>
                  <a:schemeClr val="tx1"/>
                </a:solidFill>
                <a:latin typeface="+mn-ea"/>
                <a:ea typeface="+mn-ea"/>
              </a:rPr>
              <a:t>이</a:t>
            </a:r>
            <a:r>
              <a:rPr lang="ko-KR" altLang="en-US" sz="3000" b="1" dirty="0">
                <a:solidFill>
                  <a:schemeClr val="tx1"/>
                </a:solidFill>
                <a:latin typeface="+mn-ea"/>
                <a:ea typeface="+mn-ea"/>
              </a:rPr>
              <a:t> 효과적인 이유</a:t>
            </a:r>
            <a:endParaRPr lang="en-US" altLang="ko-KR" sz="3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BFD5E5-3520-E420-A5B7-09B15C044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016" y="963602"/>
            <a:ext cx="7547227" cy="17862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250F714-0919-15C0-9FA8-6E369013FA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8605" y="2797808"/>
            <a:ext cx="5803034" cy="10353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A19B3B0-0262-D8E8-71CD-81A4F2009D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5592" y="4025219"/>
            <a:ext cx="5736074" cy="977741"/>
          </a:xfrm>
          <a:prstGeom prst="rect">
            <a:avLst/>
          </a:prstGeom>
          <a:ln w="666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79753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304417" y="260705"/>
            <a:ext cx="7818426" cy="3764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3000" b="1" dirty="0" err="1">
                <a:solidFill>
                  <a:schemeClr val="tx1"/>
                </a:solidFill>
                <a:latin typeface="+mn-ea"/>
                <a:ea typeface="+mn-ea"/>
              </a:rPr>
              <a:t>오차역전파법</a:t>
            </a:r>
            <a:endParaRPr lang="en-US" altLang="ko-KR" sz="3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B2285A-2F06-E636-9101-BC894807A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309" y="1306540"/>
            <a:ext cx="5634602" cy="36786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E93749-C712-F8D4-DBCD-8A31020118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0992" y="252215"/>
            <a:ext cx="2078392" cy="354272"/>
          </a:xfrm>
          <a:prstGeom prst="rect">
            <a:avLst/>
          </a:prstGeom>
          <a:ln w="66675">
            <a:solidFill>
              <a:srgbClr val="C00000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0B3130-1660-3BB2-09B5-BAB4A3D2AADF}"/>
              </a:ext>
            </a:extLst>
          </p:cNvPr>
          <p:cNvSpPr txBox="1"/>
          <p:nvPr/>
        </p:nvSpPr>
        <p:spPr>
          <a:xfrm>
            <a:off x="1239656" y="3933761"/>
            <a:ext cx="2012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+mn-ea"/>
                <a:ea typeface="+mn-ea"/>
              </a:rPr>
              <a:t>대다수의 계산들이 재사용된다</a:t>
            </a:r>
            <a:r>
              <a:rPr lang="en-US" altLang="ko-KR" dirty="0">
                <a:solidFill>
                  <a:srgbClr val="C00000"/>
                </a:solidFill>
                <a:latin typeface="+mn-ea"/>
                <a:ea typeface="+mn-ea"/>
              </a:rPr>
              <a:t>!</a:t>
            </a:r>
            <a:endParaRPr lang="ko-KR" altLang="en-US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C4CAF6-E664-772B-896E-FB8C345536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0742" y="777936"/>
            <a:ext cx="4067560" cy="96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11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304417" y="260705"/>
            <a:ext cx="7818426" cy="3764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3000" b="1" dirty="0" err="1">
                <a:solidFill>
                  <a:schemeClr val="tx1"/>
                </a:solidFill>
                <a:latin typeface="+mn-ea"/>
                <a:ea typeface="+mn-ea"/>
              </a:rPr>
              <a:t>오차역전파법</a:t>
            </a:r>
            <a:endParaRPr lang="en-US" altLang="ko-KR" sz="3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B2285A-2F06-E636-9101-BC894807A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3" y="976637"/>
            <a:ext cx="3178169" cy="20748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E93749-C712-F8D4-DBCD-8A31020118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0213" y="1289922"/>
            <a:ext cx="3714549" cy="633163"/>
          </a:xfrm>
          <a:prstGeom prst="rect">
            <a:avLst/>
          </a:prstGeom>
          <a:ln w="66675">
            <a:solidFill>
              <a:srgbClr val="C00000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EAD9838-F86A-860E-04CA-2A7998DBB8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1452" y="3085661"/>
            <a:ext cx="7475349" cy="19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28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206487" y="649103"/>
            <a:ext cx="7818426" cy="3402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500" b="1" dirty="0">
                <a:solidFill>
                  <a:schemeClr val="tx1"/>
                </a:solidFill>
                <a:latin typeface="+mj-ea"/>
                <a:ea typeface="+mj-ea"/>
              </a:rPr>
              <a:t>가중치를</a:t>
            </a:r>
            <a:r>
              <a:rPr lang="en-US" altLang="ko-KR" sz="25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2500" b="1" dirty="0">
                <a:solidFill>
                  <a:schemeClr val="tx1"/>
                </a:solidFill>
                <a:latin typeface="+mj-ea"/>
                <a:ea typeface="+mj-ea"/>
              </a:rPr>
              <a:t>갱신하는 법</a:t>
            </a:r>
            <a:endParaRPr lang="en-US" altLang="ko-KR" sz="2500" b="1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 algn="l"/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1. weight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의 초기값들로 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forward pass</a:t>
            </a:r>
          </a:p>
          <a:p>
            <a:pPr marL="571500" indent="-457200" algn="l">
              <a:buAutoNum type="arabicPeriod"/>
            </a:pPr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 algn="l"/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2. </a:t>
            </a:r>
            <a:r>
              <a:rPr lang="en-US" altLang="ko-KR" sz="2000" b="1" dirty="0" err="1">
                <a:solidFill>
                  <a:schemeClr val="tx1"/>
                </a:solidFill>
                <a:latin typeface="+mj-ea"/>
                <a:ea typeface="+mj-ea"/>
              </a:rPr>
              <a:t>BackPropagation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을 통해 각 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weight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에 대한</a:t>
            </a:r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 algn="l"/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   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손실함수의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2000" b="1" dirty="0" err="1">
                <a:solidFill>
                  <a:schemeClr val="tx1"/>
                </a:solidFill>
                <a:latin typeface="+mj-ea"/>
                <a:ea typeface="+mj-ea"/>
              </a:rPr>
              <a:t>미분값을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 계산</a:t>
            </a:r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571500" indent="-457200" algn="l">
              <a:buAutoNum type="arabicPeriod"/>
            </a:pPr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 algn="l"/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3. Weight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를 업데이트</a:t>
            </a:r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AA426C-FABA-15F2-A5FA-541E644B8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9704" y="3962399"/>
            <a:ext cx="3855305" cy="806277"/>
          </a:xfrm>
          <a:prstGeom prst="rect">
            <a:avLst/>
          </a:prstGeom>
          <a:ln w="254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48631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0;p16">
            <a:extLst>
              <a:ext uri="{FF2B5EF4-FFF2-40B4-BE49-F238E27FC236}">
                <a16:creationId xmlns:a16="http://schemas.microsoft.com/office/drawing/2014/main" id="{DA140FF7-92FA-48E5-808C-28613864207C}"/>
              </a:ext>
            </a:extLst>
          </p:cNvPr>
          <p:cNvSpPr/>
          <p:nvPr/>
        </p:nvSpPr>
        <p:spPr>
          <a:xfrm>
            <a:off x="1181088" y="-37950"/>
            <a:ext cx="7962912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3968657" y="2302460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bg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감사합니다</a:t>
            </a:r>
            <a:r>
              <a:rPr lang="en-US" altLang="ko-KR" sz="2000" b="1" dirty="0">
                <a:solidFill>
                  <a:schemeClr val="bg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  <a:endParaRPr sz="2000" b="1" dirty="0">
              <a:solidFill>
                <a:schemeClr val="bg1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14049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스터디원 소개 및 만남 인증</a:t>
            </a:r>
            <a:endParaRPr sz="2000" b="1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C64E74-8895-E247-DCBB-338DB9D3E5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456"/>
          <a:stretch/>
        </p:blipFill>
        <p:spPr>
          <a:xfrm>
            <a:off x="3033490" y="1642908"/>
            <a:ext cx="3908776" cy="21853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000508-C8A2-4735-A6C1-06A70F4DA65C}"/>
              </a:ext>
            </a:extLst>
          </p:cNvPr>
          <p:cNvSpPr txBox="1"/>
          <p:nvPr/>
        </p:nvSpPr>
        <p:spPr>
          <a:xfrm>
            <a:off x="3530104" y="1136232"/>
            <a:ext cx="128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AI 23 </a:t>
            </a:r>
            <a:r>
              <a:rPr lang="ko-KR" altLang="en-US" dirty="0">
                <a:latin typeface="+mn-ea"/>
                <a:ea typeface="+mn-ea"/>
              </a:rPr>
              <a:t>오규안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C47F6B-031C-669B-B8B9-AC77E9A9CCB6}"/>
              </a:ext>
            </a:extLst>
          </p:cNvPr>
          <p:cNvSpPr txBox="1"/>
          <p:nvPr/>
        </p:nvSpPr>
        <p:spPr>
          <a:xfrm>
            <a:off x="5240662" y="1125035"/>
            <a:ext cx="128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AI 21 </a:t>
            </a:r>
            <a:r>
              <a:rPr lang="ko-KR" altLang="en-US" dirty="0">
                <a:latin typeface="+mn-ea"/>
                <a:ea typeface="+mn-ea"/>
              </a:rPr>
              <a:t>김예원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A1C7B-0F7A-CCE5-9026-67DA51B62C95}"/>
              </a:ext>
            </a:extLst>
          </p:cNvPr>
          <p:cNvSpPr txBox="1"/>
          <p:nvPr/>
        </p:nvSpPr>
        <p:spPr>
          <a:xfrm>
            <a:off x="3480179" y="4038319"/>
            <a:ext cx="138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+mn-ea"/>
                <a:ea typeface="+mn-ea"/>
              </a:rPr>
              <a:t>응통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19 </a:t>
            </a:r>
            <a:r>
              <a:rPr lang="ko-KR" altLang="en-US" dirty="0">
                <a:latin typeface="+mn-ea"/>
                <a:ea typeface="+mn-ea"/>
              </a:rPr>
              <a:t>정서현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807285-F066-62C4-B48C-FA3E3D5F8354}"/>
              </a:ext>
            </a:extLst>
          </p:cNvPr>
          <p:cNvSpPr txBox="1"/>
          <p:nvPr/>
        </p:nvSpPr>
        <p:spPr>
          <a:xfrm>
            <a:off x="5190737" y="4038319"/>
            <a:ext cx="138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+mn-ea"/>
                <a:ea typeface="+mn-ea"/>
              </a:rPr>
              <a:t>응통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19 </a:t>
            </a:r>
            <a:r>
              <a:rPr lang="ko-KR" altLang="en-US" dirty="0" err="1">
                <a:latin typeface="+mn-ea"/>
                <a:ea typeface="+mn-ea"/>
              </a:rPr>
              <a:t>정달민</a:t>
            </a:r>
            <a:r>
              <a:rPr lang="ko-KR" altLang="en-US" dirty="0">
                <a:latin typeface="+mn-ea"/>
                <a:ea typeface="+mn-ea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목차 </a:t>
            </a:r>
            <a:endParaRPr sz="2000" b="1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</p:txBody>
      </p:sp>
      <p:sp>
        <p:nvSpPr>
          <p:cNvPr id="3" name="Google Shape;67;p14">
            <a:extLst>
              <a:ext uri="{FF2B5EF4-FFF2-40B4-BE49-F238E27FC236}">
                <a16:creationId xmlns:a16="http://schemas.microsoft.com/office/drawing/2014/main" id="{FF364B05-0958-DC13-7C54-97E53B55BE4C}"/>
              </a:ext>
            </a:extLst>
          </p:cNvPr>
          <p:cNvSpPr txBox="1"/>
          <p:nvPr/>
        </p:nvSpPr>
        <p:spPr>
          <a:xfrm>
            <a:off x="1988405" y="2142962"/>
            <a:ext cx="6440225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altLang="ko-KR" sz="3000" b="1">
                <a:latin typeface="+mn-ea"/>
                <a:ea typeface="+mn-ea"/>
              </a:rPr>
              <a:t> 1. </a:t>
            </a:r>
            <a:r>
              <a:rPr lang="ko-KR" altLang="en-US" sz="3000" b="1">
                <a:latin typeface="+mn-ea"/>
                <a:ea typeface="+mn-ea"/>
              </a:rPr>
              <a:t>오차역전파 </a:t>
            </a:r>
            <a:endParaRPr lang="en-US" altLang="ko-KR" sz="3000" b="1" dirty="0">
              <a:latin typeface="+mn-ea"/>
              <a:ea typeface="+mn-ea"/>
            </a:endParaRPr>
          </a:p>
          <a:p>
            <a:pPr marL="514350" lvl="0" indent="-514350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  <a:ea typeface="+mn-ea"/>
            </a:endParaRPr>
          </a:p>
          <a:p>
            <a:pPr marL="514350" lvl="0" indent="-514350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510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DE6720D-9CD5-6057-C0A1-68A171AC8D36}"/>
              </a:ext>
            </a:extLst>
          </p:cNvPr>
          <p:cNvSpPr txBox="1">
            <a:spLocks/>
          </p:cNvSpPr>
          <p:nvPr/>
        </p:nvSpPr>
        <p:spPr>
          <a:xfrm>
            <a:off x="895989" y="1776406"/>
            <a:ext cx="8248011" cy="2040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200" b="1" dirty="0">
                <a:solidFill>
                  <a:schemeClr val="tx1"/>
                </a:solidFill>
                <a:latin typeface="+mj-ea"/>
                <a:ea typeface="+mj-ea"/>
              </a:rPr>
              <a:t>신경망 모델</a:t>
            </a:r>
            <a:r>
              <a:rPr lang="en-US" altLang="ko-KR" sz="22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2200" b="1" dirty="0">
                <a:solidFill>
                  <a:schemeClr val="tx1"/>
                </a:solidFill>
                <a:latin typeface="+mj-ea"/>
                <a:ea typeface="+mj-ea"/>
              </a:rPr>
              <a:t>최적화</a:t>
            </a:r>
            <a:r>
              <a:rPr lang="en-US" altLang="ko-KR" sz="2200" b="1" dirty="0">
                <a:solidFill>
                  <a:schemeClr val="tx1"/>
                </a:solidFill>
                <a:latin typeface="+mj-ea"/>
                <a:ea typeface="+mj-ea"/>
              </a:rPr>
              <a:t>?</a:t>
            </a:r>
          </a:p>
          <a:p>
            <a:endParaRPr lang="en-US" altLang="ko-KR" sz="2200" b="1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2200" b="1" dirty="0">
                <a:solidFill>
                  <a:schemeClr val="tx1"/>
                </a:solidFill>
                <a:latin typeface="+mj-ea"/>
                <a:ea typeface="+mj-ea"/>
              </a:rPr>
              <a:t>-&gt; </a:t>
            </a:r>
            <a:r>
              <a:rPr lang="ko-KR" altLang="en-US" sz="2200" b="1" dirty="0">
                <a:solidFill>
                  <a:schemeClr val="tx1"/>
                </a:solidFill>
                <a:latin typeface="+mj-ea"/>
                <a:ea typeface="+mj-ea"/>
              </a:rPr>
              <a:t>손실함수가 최소화되는 가중치 매개변수를 가지는 모델</a:t>
            </a:r>
          </a:p>
        </p:txBody>
      </p:sp>
    </p:spTree>
    <p:extLst>
      <p:ext uri="{BB962C8B-B14F-4D97-AF65-F5344CB8AC3E}">
        <p14:creationId xmlns:p14="http://schemas.microsoft.com/office/powerpoint/2010/main" val="39981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DE6720D-9CD5-6057-C0A1-68A171AC8D36}"/>
              </a:ext>
            </a:extLst>
          </p:cNvPr>
          <p:cNvSpPr txBox="1">
            <a:spLocks/>
          </p:cNvSpPr>
          <p:nvPr/>
        </p:nvSpPr>
        <p:spPr>
          <a:xfrm>
            <a:off x="895989" y="599515"/>
            <a:ext cx="8248011" cy="394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2200" b="1" dirty="0">
                <a:solidFill>
                  <a:schemeClr val="tx1"/>
                </a:solidFill>
                <a:latin typeface="+mj-ea"/>
                <a:ea typeface="+mj-ea"/>
              </a:rPr>
              <a:t>        손실함수가 최소화되는 가중치 매개변수를 찾기 위해</a:t>
            </a:r>
            <a:endParaRPr lang="en-US" altLang="ko-KR" sz="2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ko-KR" altLang="en-US" sz="4000" b="1" dirty="0">
                <a:solidFill>
                  <a:schemeClr val="tx1"/>
                </a:solidFill>
                <a:latin typeface="+mj-ea"/>
                <a:ea typeface="+mj-ea"/>
              </a:rPr>
              <a:t>    </a:t>
            </a:r>
            <a:r>
              <a:rPr lang="ko-KR" altLang="en-US" sz="4000" b="1" dirty="0" err="1">
                <a:solidFill>
                  <a:schemeClr val="tx1"/>
                </a:solidFill>
                <a:latin typeface="+mj-ea"/>
                <a:ea typeface="+mj-ea"/>
              </a:rPr>
              <a:t>경사하강법</a:t>
            </a:r>
            <a:r>
              <a:rPr lang="ko-KR" altLang="en-US" sz="40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4000" b="1" dirty="0">
                <a:solidFill>
                  <a:schemeClr val="tx1"/>
                </a:solidFill>
                <a:latin typeface="+mj-ea"/>
                <a:ea typeface="+mj-ea"/>
              </a:rPr>
              <a:t>!</a:t>
            </a:r>
            <a:endParaRPr lang="ko-KR" altLang="en-US" sz="4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0E2942-7342-3243-199D-53840D18D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583" y="2142962"/>
            <a:ext cx="3784370" cy="283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205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DE6720D-9CD5-6057-C0A1-68A171AC8D36}"/>
              </a:ext>
            </a:extLst>
          </p:cNvPr>
          <p:cNvSpPr txBox="1">
            <a:spLocks/>
          </p:cNvSpPr>
          <p:nvPr/>
        </p:nvSpPr>
        <p:spPr>
          <a:xfrm>
            <a:off x="895989" y="112473"/>
            <a:ext cx="8248011" cy="394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2200" b="1" dirty="0">
                <a:solidFill>
                  <a:schemeClr val="tx1"/>
                </a:solidFill>
                <a:latin typeface="+mj-ea"/>
                <a:ea typeface="+mj-ea"/>
              </a:rPr>
              <a:t>        손실함수가 최소화되는 가중치 매개변수를 찾기 위한</a:t>
            </a:r>
            <a:endParaRPr lang="en-US" altLang="ko-KR" sz="2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ko-KR" sz="2200" b="1" dirty="0">
                <a:solidFill>
                  <a:schemeClr val="tx1"/>
                </a:solidFill>
                <a:latin typeface="+mj-ea"/>
                <a:ea typeface="+mj-ea"/>
              </a:rPr>
              <a:t>                        </a:t>
            </a:r>
            <a:r>
              <a:rPr lang="ko-KR" altLang="en-US" sz="4000" b="1" dirty="0" err="1">
                <a:solidFill>
                  <a:schemeClr val="tx1"/>
                </a:solidFill>
                <a:latin typeface="+mj-ea"/>
                <a:ea typeface="+mj-ea"/>
              </a:rPr>
              <a:t>경사하강법</a:t>
            </a:r>
            <a:r>
              <a:rPr lang="ko-KR" altLang="en-US" sz="40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4000" b="1" dirty="0">
                <a:solidFill>
                  <a:schemeClr val="tx1"/>
                </a:solidFill>
                <a:latin typeface="+mj-ea"/>
                <a:ea typeface="+mj-ea"/>
              </a:rPr>
              <a:t>!</a:t>
            </a:r>
            <a:endParaRPr lang="ko-KR" altLang="en-US" sz="4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004D1C-BC05-665B-C070-BAF2EF719F8A}"/>
              </a:ext>
            </a:extLst>
          </p:cNvPr>
          <p:cNvSpPr txBox="1"/>
          <p:nvPr/>
        </p:nvSpPr>
        <p:spPr>
          <a:xfrm>
            <a:off x="1519729" y="1479869"/>
            <a:ext cx="76242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+mn-ea"/>
                <a:ea typeface="+mn-ea"/>
              </a:rPr>
              <a:t>손실함수의 최솟값을 구하는 방법 </a:t>
            </a:r>
            <a:r>
              <a:rPr lang="en-US" altLang="ko-KR" sz="1800" dirty="0">
                <a:latin typeface="+mn-ea"/>
                <a:ea typeface="+mn-ea"/>
              </a:rPr>
              <a:t>?</a:t>
            </a:r>
          </a:p>
          <a:p>
            <a:r>
              <a:rPr lang="ko-KR" altLang="en-US" sz="1800" dirty="0">
                <a:latin typeface="+mn-ea"/>
                <a:ea typeface="+mn-ea"/>
              </a:rPr>
              <a:t>각 가중치의 손실함수 기울기가 </a:t>
            </a:r>
            <a:r>
              <a:rPr lang="en-US" altLang="ko-KR" sz="1800" dirty="0">
                <a:latin typeface="+mn-ea"/>
                <a:ea typeface="+mn-ea"/>
              </a:rPr>
              <a:t>0</a:t>
            </a:r>
            <a:r>
              <a:rPr lang="ko-KR" altLang="en-US" sz="1800" dirty="0">
                <a:latin typeface="+mn-ea"/>
                <a:ea typeface="+mn-ea"/>
              </a:rPr>
              <a:t>인 지점 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</a:p>
          <a:p>
            <a:endParaRPr lang="en-US" altLang="ko-KR" sz="1800" dirty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800" dirty="0">
                <a:latin typeface="+mn-ea"/>
                <a:ea typeface="+mn-ea"/>
              </a:rPr>
              <a:t>최적의 </a:t>
            </a:r>
            <a:r>
              <a:rPr lang="en-US" altLang="ko-KR" sz="1800" dirty="0">
                <a:latin typeface="+mn-ea"/>
                <a:ea typeface="+mn-ea"/>
              </a:rPr>
              <a:t>solution</a:t>
            </a:r>
            <a:r>
              <a:rPr lang="ko-KR" altLang="en-US" sz="1800" dirty="0">
                <a:latin typeface="+mn-ea"/>
                <a:ea typeface="+mn-ea"/>
              </a:rPr>
              <a:t>이 </a:t>
            </a:r>
            <a:r>
              <a:rPr lang="en-US" altLang="ko-KR" sz="1800" b="1" dirty="0">
                <a:solidFill>
                  <a:srgbClr val="C00000"/>
                </a:solidFill>
                <a:latin typeface="+mn-ea"/>
                <a:ea typeface="+mn-ea"/>
              </a:rPr>
              <a:t>closed form</a:t>
            </a:r>
            <a:r>
              <a:rPr lang="ko-KR" altLang="en-US" sz="1800" b="1" dirty="0">
                <a:solidFill>
                  <a:srgbClr val="C00000"/>
                </a:solidFill>
                <a:latin typeface="+mn-ea"/>
                <a:ea typeface="+mn-ea"/>
              </a:rPr>
              <a:t>이 아니어서</a:t>
            </a:r>
            <a:endParaRPr lang="en-US" altLang="ko-KR" sz="1800" b="1" dirty="0">
              <a:solidFill>
                <a:srgbClr val="C00000"/>
              </a:solidFill>
              <a:latin typeface="+mn-ea"/>
              <a:ea typeface="+mn-ea"/>
            </a:endParaRPr>
          </a:p>
          <a:p>
            <a:r>
              <a:rPr lang="en-US" altLang="ko-KR" sz="1800" dirty="0">
                <a:solidFill>
                  <a:srgbClr val="C00000"/>
                </a:solidFill>
                <a:latin typeface="+mn-ea"/>
                <a:ea typeface="+mn-ea"/>
              </a:rPr>
              <a:t>    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기울기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=</a:t>
            </a:r>
            <a:r>
              <a:rPr lang="en-US" altLang="ko-KR" sz="1800" dirty="0">
                <a:latin typeface="+mn-ea"/>
                <a:ea typeface="+mn-ea"/>
              </a:rPr>
              <a:t>0</a:t>
            </a:r>
            <a:r>
              <a:rPr lang="ko-KR" altLang="en-US" sz="1800" dirty="0">
                <a:latin typeface="+mn-ea"/>
                <a:ea typeface="+mn-ea"/>
              </a:rPr>
              <a:t>인 지점을 푸는 것이 불가능한 경우</a:t>
            </a:r>
            <a:endParaRPr lang="en-US" altLang="ko-KR" sz="1800" dirty="0">
              <a:latin typeface="+mn-ea"/>
              <a:ea typeface="+mn-ea"/>
            </a:endParaRPr>
          </a:p>
          <a:p>
            <a:endParaRPr lang="en-US" altLang="ko-KR" sz="1800" dirty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800" dirty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800" dirty="0">
                <a:latin typeface="+mn-ea"/>
                <a:ea typeface="+mn-ea"/>
              </a:rPr>
              <a:t>기울기</a:t>
            </a:r>
            <a:r>
              <a:rPr lang="en-US" altLang="ko-KR" sz="1800" dirty="0">
                <a:latin typeface="+mn-ea"/>
                <a:ea typeface="+mn-ea"/>
              </a:rPr>
              <a:t>=0</a:t>
            </a:r>
            <a:r>
              <a:rPr lang="ko-KR" altLang="en-US" sz="1800" dirty="0">
                <a:latin typeface="+mn-ea"/>
                <a:ea typeface="+mn-ea"/>
              </a:rPr>
              <a:t>인 지점을 구할 수 있지만</a:t>
            </a:r>
            <a:endParaRPr lang="en-US" altLang="ko-KR" sz="1800" dirty="0">
              <a:latin typeface="+mn-ea"/>
              <a:ea typeface="+mn-ea"/>
            </a:endParaRPr>
          </a:p>
          <a:p>
            <a:r>
              <a:rPr lang="en-US" altLang="ko-KR" sz="1800" dirty="0">
                <a:latin typeface="+mn-ea"/>
                <a:ea typeface="+mn-ea"/>
              </a:rPr>
              <a:t>    </a:t>
            </a:r>
            <a:r>
              <a:rPr lang="ko-KR" altLang="en-US" sz="1800" dirty="0">
                <a:latin typeface="+mn-ea"/>
                <a:ea typeface="+mn-ea"/>
              </a:rPr>
              <a:t>함수가 복잡해 </a:t>
            </a:r>
            <a:r>
              <a:rPr lang="ko-KR" altLang="en-US" sz="1800" b="1" dirty="0" err="1">
                <a:solidFill>
                  <a:srgbClr val="C00000"/>
                </a:solidFill>
                <a:latin typeface="+mn-ea"/>
                <a:ea typeface="+mn-ea"/>
              </a:rPr>
              <a:t>연산량이</a:t>
            </a:r>
            <a:r>
              <a:rPr lang="ko-KR" altLang="en-US" sz="1800" b="1" dirty="0">
                <a:solidFill>
                  <a:srgbClr val="C00000"/>
                </a:solidFill>
                <a:latin typeface="+mn-ea"/>
                <a:ea typeface="+mn-ea"/>
              </a:rPr>
              <a:t> 너무 많을 </a:t>
            </a:r>
            <a:r>
              <a:rPr lang="ko-KR" altLang="en-US" sz="1800" dirty="0">
                <a:latin typeface="+mn-ea"/>
                <a:ea typeface="+mn-ea"/>
              </a:rPr>
              <a:t>경우</a:t>
            </a:r>
            <a:endParaRPr lang="en-US" altLang="ko-KR" sz="1800" dirty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800" dirty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800" dirty="0">
              <a:latin typeface="+mn-ea"/>
              <a:ea typeface="+mn-ea"/>
            </a:endParaRPr>
          </a:p>
          <a:p>
            <a:r>
              <a:rPr lang="en-US" altLang="ko-KR" sz="1800" b="1" dirty="0">
                <a:latin typeface="+mn-ea"/>
                <a:ea typeface="+mn-ea"/>
              </a:rPr>
              <a:t>-&gt; </a:t>
            </a:r>
            <a:r>
              <a:rPr lang="ko-KR" altLang="en-US" sz="1800" b="1" dirty="0">
                <a:latin typeface="+mn-ea"/>
                <a:ea typeface="+mn-ea"/>
              </a:rPr>
              <a:t>기울기</a:t>
            </a:r>
            <a:r>
              <a:rPr lang="en-US" altLang="ko-KR" sz="1800" b="1" dirty="0">
                <a:latin typeface="+mn-ea"/>
                <a:ea typeface="+mn-ea"/>
              </a:rPr>
              <a:t>=</a:t>
            </a:r>
            <a:r>
              <a:rPr lang="ko-KR" altLang="en-US" sz="1800" b="1" dirty="0">
                <a:latin typeface="+mn-ea"/>
                <a:ea typeface="+mn-ea"/>
              </a:rPr>
              <a:t> </a:t>
            </a:r>
            <a:r>
              <a:rPr lang="en-US" altLang="ko-KR" sz="1800" b="1" dirty="0">
                <a:latin typeface="+mn-ea"/>
                <a:ea typeface="+mn-ea"/>
              </a:rPr>
              <a:t>0</a:t>
            </a:r>
            <a:r>
              <a:rPr lang="ko-KR" altLang="en-US" sz="1800" b="1" dirty="0">
                <a:latin typeface="+mn-ea"/>
                <a:ea typeface="+mn-ea"/>
              </a:rPr>
              <a:t>인 지점을 풀 수 없다</a:t>
            </a:r>
            <a:r>
              <a:rPr lang="en-US" altLang="ko-KR" sz="1800" b="1" dirty="0">
                <a:latin typeface="+mn-ea"/>
                <a:ea typeface="+mn-ea"/>
              </a:rPr>
              <a:t>  -&gt; </a:t>
            </a:r>
            <a:r>
              <a:rPr lang="ko-KR" altLang="en-US" sz="1800" b="1" dirty="0" err="1">
                <a:solidFill>
                  <a:srgbClr val="FF9933"/>
                </a:solidFill>
                <a:latin typeface="+mn-ea"/>
                <a:ea typeface="+mn-ea"/>
              </a:rPr>
              <a:t>경사하강법</a:t>
            </a:r>
            <a:r>
              <a:rPr lang="ko-KR" altLang="en-US" sz="1800" b="1" dirty="0" err="1">
                <a:solidFill>
                  <a:schemeClr val="tx1"/>
                </a:solidFill>
                <a:latin typeface="+mn-ea"/>
                <a:ea typeface="+mn-ea"/>
              </a:rPr>
              <a:t>을</a:t>
            </a:r>
            <a:r>
              <a:rPr lang="ko-KR" altLang="en-US" sz="1800" b="1" dirty="0">
                <a:latin typeface="+mn-ea"/>
                <a:ea typeface="+mn-ea"/>
              </a:rPr>
              <a:t> 이용하자</a:t>
            </a:r>
            <a:r>
              <a:rPr lang="en-US" altLang="ko-KR" sz="1800" b="1" dirty="0">
                <a:latin typeface="+mn-ea"/>
                <a:ea typeface="+mn-ea"/>
              </a:rPr>
              <a:t>!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03E8DB-34D9-BAA7-DCA7-72D155F99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029" y="1209386"/>
            <a:ext cx="2726484" cy="105541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21793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DE6720D-9CD5-6057-C0A1-68A171AC8D36}"/>
              </a:ext>
            </a:extLst>
          </p:cNvPr>
          <p:cNvSpPr txBox="1">
            <a:spLocks/>
          </p:cNvSpPr>
          <p:nvPr/>
        </p:nvSpPr>
        <p:spPr>
          <a:xfrm>
            <a:off x="895989" y="339539"/>
            <a:ext cx="8248011" cy="394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2200" b="1" dirty="0">
                <a:solidFill>
                  <a:schemeClr val="tx1"/>
                </a:solidFill>
                <a:latin typeface="+mj-ea"/>
                <a:ea typeface="+mj-ea"/>
              </a:rPr>
              <a:t>        손실함수가 최소화되는 가중치 매개변수를 찾기 위한</a:t>
            </a:r>
            <a:endParaRPr lang="en-US" altLang="ko-KR" sz="2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ko-KR" sz="2200" b="1" dirty="0">
                <a:solidFill>
                  <a:schemeClr val="tx1"/>
                </a:solidFill>
                <a:latin typeface="+mj-ea"/>
                <a:ea typeface="+mj-ea"/>
              </a:rPr>
              <a:t>                        </a:t>
            </a:r>
            <a:r>
              <a:rPr lang="ko-KR" altLang="en-US" sz="4000" b="1" dirty="0" err="1">
                <a:solidFill>
                  <a:schemeClr val="tx1"/>
                </a:solidFill>
                <a:latin typeface="+mj-ea"/>
                <a:ea typeface="+mj-ea"/>
              </a:rPr>
              <a:t>경사하강법</a:t>
            </a:r>
            <a:r>
              <a:rPr lang="ko-KR" altLang="en-US" sz="40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4000" b="1" dirty="0">
                <a:solidFill>
                  <a:schemeClr val="tx1"/>
                </a:solidFill>
                <a:latin typeface="+mj-ea"/>
                <a:ea typeface="+mj-ea"/>
              </a:rPr>
              <a:t>!</a:t>
            </a:r>
          </a:p>
          <a:p>
            <a:pPr algn="l"/>
            <a:endParaRPr lang="en-US" altLang="ko-KR" sz="4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4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4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4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71309E-A16D-1DC6-0BD5-E57C5457F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3422" y="2263430"/>
            <a:ext cx="5321905" cy="135013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C1D3956-4A4E-5D06-D9A8-36A0FE19E87D}"/>
              </a:ext>
            </a:extLst>
          </p:cNvPr>
          <p:cNvSpPr/>
          <p:nvPr/>
        </p:nvSpPr>
        <p:spPr>
          <a:xfrm>
            <a:off x="4912658" y="2258799"/>
            <a:ext cx="2519084" cy="1350139"/>
          </a:xfrm>
          <a:prstGeom prst="rect">
            <a:avLst/>
          </a:prstGeom>
          <a:noFill/>
          <a:ln w="857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A83E36-1B9C-D648-7476-EDFCE552AEF9}"/>
              </a:ext>
            </a:extLst>
          </p:cNvPr>
          <p:cNvSpPr txBox="1"/>
          <p:nvPr/>
        </p:nvSpPr>
        <p:spPr>
          <a:xfrm>
            <a:off x="1904201" y="3942187"/>
            <a:ext cx="64904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  <a:ea typeface="+mn-ea"/>
              </a:rPr>
              <a:t>각 가중치의 손실함수의 기울기</a:t>
            </a:r>
            <a:r>
              <a:rPr lang="en-US" altLang="ko-KR" sz="2000" dirty="0">
                <a:latin typeface="+mn-ea"/>
                <a:ea typeface="+mn-ea"/>
              </a:rPr>
              <a:t>:</a:t>
            </a:r>
          </a:p>
          <a:p>
            <a:endParaRPr lang="en-US" altLang="ko-KR" sz="1000" dirty="0">
              <a:latin typeface="+mn-ea"/>
              <a:ea typeface="+mn-ea"/>
            </a:endParaRPr>
          </a:p>
          <a:p>
            <a:r>
              <a:rPr lang="ko-KR" altLang="en-US" sz="2000" dirty="0">
                <a:latin typeface="+mn-ea"/>
                <a:ea typeface="+mn-ea"/>
              </a:rPr>
              <a:t>손실함수를 최소화해주는 방향을 제시해준다</a:t>
            </a:r>
          </a:p>
        </p:txBody>
      </p:sp>
    </p:spTree>
    <p:extLst>
      <p:ext uri="{BB962C8B-B14F-4D97-AF65-F5344CB8AC3E}">
        <p14:creationId xmlns:p14="http://schemas.microsoft.com/office/powerpoint/2010/main" val="4258562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DE6720D-9CD5-6057-C0A1-68A171AC8D36}"/>
              </a:ext>
            </a:extLst>
          </p:cNvPr>
          <p:cNvSpPr txBox="1">
            <a:spLocks/>
          </p:cNvSpPr>
          <p:nvPr/>
        </p:nvSpPr>
        <p:spPr>
          <a:xfrm>
            <a:off x="1506363" y="787774"/>
            <a:ext cx="8248011" cy="394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4000" b="1" dirty="0">
                <a:solidFill>
                  <a:schemeClr val="tx1"/>
                </a:solidFill>
                <a:latin typeface="+mn-ea"/>
                <a:ea typeface="+mn-ea"/>
              </a:rPr>
              <a:t> 손실함수의 기울기 계산</a:t>
            </a:r>
            <a:endParaRPr lang="en-US" altLang="ko-KR" sz="4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4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14300" indent="0" algn="l"/>
            <a:endParaRPr lang="en-US" altLang="ko-KR" sz="4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14300" indent="0" algn="l"/>
            <a:r>
              <a:rPr lang="en-US" altLang="ko-KR" sz="3000" b="1" dirty="0">
                <a:solidFill>
                  <a:schemeClr val="tx1"/>
                </a:solidFill>
                <a:latin typeface="+mn-ea"/>
                <a:ea typeface="+mn-ea"/>
              </a:rPr>
              <a:t>1. </a:t>
            </a:r>
            <a:r>
              <a:rPr lang="ko-KR" altLang="en-US" sz="3000" b="1" dirty="0" err="1">
                <a:solidFill>
                  <a:srgbClr val="C00000"/>
                </a:solidFill>
                <a:latin typeface="+mn-ea"/>
                <a:ea typeface="+mn-ea"/>
              </a:rPr>
              <a:t>수치미분</a:t>
            </a:r>
            <a:r>
              <a:rPr lang="ko-KR" altLang="en-US" sz="3000" dirty="0" err="1">
                <a:solidFill>
                  <a:schemeClr val="tx1"/>
                </a:solidFill>
                <a:latin typeface="+mn-ea"/>
                <a:ea typeface="+mn-ea"/>
              </a:rPr>
              <a:t>을</a:t>
            </a:r>
            <a:r>
              <a:rPr lang="ko-KR" altLang="en-US" sz="3000" dirty="0">
                <a:solidFill>
                  <a:schemeClr val="tx1"/>
                </a:solidFill>
                <a:latin typeface="+mn-ea"/>
                <a:ea typeface="+mn-ea"/>
              </a:rPr>
              <a:t> 통한 기울기 계산</a:t>
            </a:r>
            <a:endParaRPr lang="en-US" altLang="ko-KR" sz="30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57250" indent="-742950" algn="l">
              <a:buAutoNum type="arabicPeriod"/>
            </a:pPr>
            <a:endParaRPr lang="en-US" altLang="ko-KR" sz="30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14300" indent="0" algn="l"/>
            <a:r>
              <a:rPr lang="en-US" altLang="ko-KR" sz="3000" b="1" dirty="0">
                <a:solidFill>
                  <a:schemeClr val="tx1"/>
                </a:solidFill>
                <a:latin typeface="+mn-ea"/>
                <a:ea typeface="+mn-ea"/>
              </a:rPr>
              <a:t>2. </a:t>
            </a:r>
            <a:r>
              <a:rPr lang="ko-KR" altLang="en-US" sz="3000" b="1" dirty="0">
                <a:solidFill>
                  <a:srgbClr val="C00000"/>
                </a:solidFill>
                <a:latin typeface="+mn-ea"/>
                <a:ea typeface="+mn-ea"/>
              </a:rPr>
              <a:t>오차역전파</a:t>
            </a:r>
            <a:r>
              <a:rPr lang="ko-KR" altLang="en-US" sz="3000" dirty="0">
                <a:solidFill>
                  <a:schemeClr val="tx1"/>
                </a:solidFill>
                <a:latin typeface="+mn-ea"/>
                <a:ea typeface="+mn-ea"/>
              </a:rPr>
              <a:t>를 통한 기울기 계산</a:t>
            </a:r>
          </a:p>
        </p:txBody>
      </p:sp>
    </p:spTree>
    <p:extLst>
      <p:ext uri="{BB962C8B-B14F-4D97-AF65-F5344CB8AC3E}">
        <p14:creationId xmlns:p14="http://schemas.microsoft.com/office/powerpoint/2010/main" val="3333739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134002" y="-43758"/>
            <a:ext cx="7907679" cy="381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r>
              <a:rPr lang="en-US" altLang="ko-KR" sz="3000" b="1" dirty="0">
                <a:solidFill>
                  <a:schemeClr val="tx1"/>
                </a:solidFill>
                <a:latin typeface="+mn-ea"/>
                <a:ea typeface="+mn-ea"/>
              </a:rPr>
              <a:t>1. </a:t>
            </a:r>
            <a:r>
              <a:rPr lang="ko-KR" altLang="en-US" sz="3000" b="1" dirty="0" err="1">
                <a:solidFill>
                  <a:srgbClr val="C00000"/>
                </a:solidFill>
                <a:latin typeface="+mn-ea"/>
                <a:ea typeface="+mn-ea"/>
              </a:rPr>
              <a:t>수치미분</a:t>
            </a:r>
            <a:r>
              <a:rPr lang="ko-KR" altLang="en-US" sz="3000" b="1" dirty="0" err="1">
                <a:solidFill>
                  <a:schemeClr val="tx1"/>
                </a:solidFill>
                <a:latin typeface="+mn-ea"/>
                <a:ea typeface="+mn-ea"/>
              </a:rPr>
              <a:t>을</a:t>
            </a:r>
            <a:r>
              <a:rPr lang="ko-KR" altLang="en-US" sz="3000" b="1" dirty="0">
                <a:solidFill>
                  <a:schemeClr val="tx1"/>
                </a:solidFill>
                <a:latin typeface="+mn-ea"/>
                <a:ea typeface="+mn-ea"/>
              </a:rPr>
              <a:t> 통한 기울기 계산</a:t>
            </a:r>
            <a:endParaRPr lang="en-US" altLang="ko-KR" sz="3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endParaRPr lang="en-US" altLang="ko-KR" sz="17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r>
              <a:rPr lang="ko-KR" altLang="en-US" sz="2000" b="1" dirty="0">
                <a:solidFill>
                  <a:schemeClr val="tx1"/>
                </a:solidFill>
                <a:latin typeface="+mn-ea"/>
                <a:ea typeface="+mn-ea"/>
              </a:rPr>
              <a:t>각 가중치에 대한 수치미분은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  <a:ea typeface="+mn-ea"/>
              </a:rPr>
              <a:t>복잡한 경우가 대부분</a:t>
            </a:r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r>
              <a:rPr lang="en-US" altLang="ko-KR" sz="2000" b="1" dirty="0">
                <a:solidFill>
                  <a:schemeClr val="tx1"/>
                </a:solidFill>
                <a:latin typeface="+mn-ea"/>
                <a:ea typeface="+mn-ea"/>
              </a:rPr>
              <a:t>-&gt;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  <a:ea typeface="+mn-ea"/>
              </a:rPr>
              <a:t>기울기를 구하는 </a:t>
            </a:r>
            <a:r>
              <a:rPr lang="ko-KR" altLang="en-US" sz="2000" b="1" dirty="0" err="1">
                <a:solidFill>
                  <a:schemeClr val="tx1"/>
                </a:solidFill>
                <a:latin typeface="+mn-ea"/>
                <a:ea typeface="+mn-ea"/>
              </a:rPr>
              <a:t>연산량이</a:t>
            </a:r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r>
              <a:rPr lang="en-US" altLang="ko-KR" sz="2000" b="1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  <a:ea typeface="+mn-ea"/>
              </a:rPr>
              <a:t>다른 </a:t>
            </a:r>
            <a:r>
              <a:rPr lang="ko-KR" altLang="en-US" sz="2000" b="1" dirty="0" err="1">
                <a:solidFill>
                  <a:schemeClr val="tx1"/>
                </a:solidFill>
                <a:latin typeface="+mn-ea"/>
                <a:ea typeface="+mn-ea"/>
              </a:rPr>
              <a:t>연산량보다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  <a:ea typeface="+mn-ea"/>
              </a:rPr>
              <a:t> 훨씬 많고 복잡할 수 있다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40E98D-0E7F-8DC4-056B-9F756936A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780" y="2973470"/>
            <a:ext cx="4120440" cy="4747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87DF57A-ECF5-8E62-AA9B-8E6F9601D3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6318" y="3768224"/>
            <a:ext cx="5177584" cy="116154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F38BDBC-C893-9AD1-FC13-ADBFCBEE6DF5}"/>
              </a:ext>
            </a:extLst>
          </p:cNvPr>
          <p:cNvSpPr/>
          <p:nvPr/>
        </p:nvSpPr>
        <p:spPr>
          <a:xfrm>
            <a:off x="2411807" y="3768224"/>
            <a:ext cx="478679" cy="60125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C4392E-F948-89B3-5AC7-3379CF41E4FB}"/>
              </a:ext>
            </a:extLst>
          </p:cNvPr>
          <p:cNvSpPr txBox="1"/>
          <p:nvPr/>
        </p:nvSpPr>
        <p:spPr>
          <a:xfrm>
            <a:off x="1442174" y="3060478"/>
            <a:ext cx="13992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C00000"/>
                </a:solidFill>
                <a:latin typeface="+mn-ea"/>
                <a:ea typeface="+mn-ea"/>
              </a:rPr>
              <a:t>손실함수 </a:t>
            </a:r>
            <a:r>
              <a:rPr lang="en-US" altLang="ko-KR" sz="1300" dirty="0">
                <a:solidFill>
                  <a:srgbClr val="C00000"/>
                </a:solidFill>
                <a:latin typeface="+mn-ea"/>
                <a:ea typeface="+mn-ea"/>
              </a:rPr>
              <a:t>f(x)</a:t>
            </a:r>
            <a:endParaRPr lang="ko-KR" altLang="en-US" sz="13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16E2F9-729C-AA11-4FCD-682DB3F730F8}"/>
              </a:ext>
            </a:extLst>
          </p:cNvPr>
          <p:cNvSpPr txBox="1"/>
          <p:nvPr/>
        </p:nvSpPr>
        <p:spPr>
          <a:xfrm>
            <a:off x="1112564" y="3766954"/>
            <a:ext cx="139921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C00000"/>
                </a:solidFill>
                <a:latin typeface="+mn-ea"/>
                <a:ea typeface="+mn-ea"/>
              </a:rPr>
              <a:t>손실함수 </a:t>
            </a:r>
            <a:r>
              <a:rPr lang="en-US" altLang="ko-KR" sz="1300" dirty="0">
                <a:solidFill>
                  <a:srgbClr val="C00000"/>
                </a:solidFill>
                <a:latin typeface="+mn-ea"/>
                <a:ea typeface="+mn-ea"/>
              </a:rPr>
              <a:t>f(x)</a:t>
            </a:r>
            <a:r>
              <a:rPr lang="ko-KR" altLang="en-US" sz="1300" dirty="0">
                <a:solidFill>
                  <a:srgbClr val="C00000"/>
                </a:solidFill>
                <a:latin typeface="+mn-ea"/>
                <a:ea typeface="+mn-ea"/>
              </a:rPr>
              <a:t>를</a:t>
            </a:r>
            <a:endParaRPr lang="en-US" altLang="ko-KR" sz="1300" dirty="0">
              <a:solidFill>
                <a:srgbClr val="C00000"/>
              </a:solidFill>
              <a:latin typeface="+mn-ea"/>
              <a:ea typeface="+mn-ea"/>
            </a:endParaRPr>
          </a:p>
          <a:p>
            <a:r>
              <a:rPr lang="ko-KR" altLang="en-US" sz="1300" dirty="0">
                <a:solidFill>
                  <a:srgbClr val="C00000"/>
                </a:solidFill>
                <a:latin typeface="+mn-ea"/>
                <a:ea typeface="+mn-ea"/>
              </a:rPr>
              <a:t>가중치 </a:t>
            </a:r>
            <a:r>
              <a:rPr lang="en-US" altLang="ko-KR" sz="1300" dirty="0">
                <a:solidFill>
                  <a:srgbClr val="C00000"/>
                </a:solidFill>
                <a:latin typeface="+mn-ea"/>
                <a:ea typeface="+mn-ea"/>
              </a:rPr>
              <a:t>x</a:t>
            </a:r>
            <a:r>
              <a:rPr lang="ko-KR" altLang="en-US" sz="1300" dirty="0">
                <a:solidFill>
                  <a:srgbClr val="C00000"/>
                </a:solidFill>
                <a:latin typeface="+mn-ea"/>
                <a:ea typeface="+mn-ea"/>
              </a:rPr>
              <a:t>에 대해 미분</a:t>
            </a:r>
          </a:p>
        </p:txBody>
      </p:sp>
    </p:spTree>
    <p:extLst>
      <p:ext uri="{BB962C8B-B14F-4D97-AF65-F5344CB8AC3E}">
        <p14:creationId xmlns:p14="http://schemas.microsoft.com/office/powerpoint/2010/main" val="383841699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4739</TotalTime>
  <Words>315</Words>
  <Application>Microsoft Office PowerPoint</Application>
  <PresentationFormat>화면 슬라이드 쇼(16:9)</PresentationFormat>
  <Paragraphs>103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Arial</vt:lpstr>
      <vt:lpstr>Wingdings</vt:lpstr>
      <vt:lpstr>NanumGothic ExtraBold</vt:lpstr>
      <vt:lpstr>맑은 고딕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JoungSeoHyeon</dc:creator>
  <cp:lastModifiedBy>김 예원</cp:lastModifiedBy>
  <cp:revision>112</cp:revision>
  <dcterms:modified xsi:type="dcterms:W3CDTF">2023-05-23T06:40:06Z</dcterms:modified>
</cp:coreProperties>
</file>