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79" r:id="rId4"/>
    <p:sldId id="282" r:id="rId5"/>
    <p:sldId id="283" r:id="rId6"/>
    <p:sldId id="286" r:id="rId7"/>
    <p:sldId id="284" r:id="rId8"/>
    <p:sldId id="285" r:id="rId9"/>
    <p:sldId id="287" r:id="rId10"/>
    <p:sldId id="29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6859" autoAdjust="0"/>
  </p:normalViewPr>
  <p:slideViewPr>
    <p:cSldViewPr snapToGrid="0">
      <p:cViewPr varScale="1">
        <p:scale>
          <a:sx n="130" d="100"/>
          <a:sy n="130" d="100"/>
        </p:scale>
        <p:origin x="11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13:25:54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2711 1558 24575,'-93'2'0,"-102"-4"0,165-3 0,-47-12 0,-8-1 0,59 14 0,-26-4 0,-88-2 0,108 9 0,1-2 0,-59-13 0,58 9 0,1 1 0,-59-2 0,54 7 0,1-1 0,-43-10 0,-81-9 0,44 15 0,81 5 0,-64-8 0,23-3 0,-50-11 0,37 7 0,62 12 0,-51-13 0,49 8 0,-172-63 0,180 63 0,0-2 0,1 0 0,0-2 0,1 0 0,0 0 0,1-2 0,-15-17 0,-77-64 0,74 65 0,3 5 0,1-1 0,2-2 0,1-1 0,1-1 0,-30-44 0,53 66 0,1 1 0,0-1 0,0 0 0,0 0 0,2-1 0,-1 1 0,1 0 0,0-1 0,1-9 0,6-87 0,-5 100 0,0 0 0,0-1 0,0 1 0,1 1 0,0-1 0,1 0 0,-1 0 0,1 1 0,0-1 0,0 1 0,1 0 0,8-9 0,56-50 0,-25 25 0,-25 21 0,-8 6 0,2 1 0,-1 0 0,2 1 0,-1 0 0,1 0 0,16-7 0,93-53 0,-89 53 0,1 2 0,0 1 0,70-18 0,76-21 0,-138 42 0,144-27 0,-50 15 0,-109 20 0,273-16 0,1207 19 0,-1487 2 0,-1 0 0,1 1 0,0 2 0,24 7 0,17 5 0,-51-14 0,0 0 0,-1 1 0,0 0 0,1 0 0,-2 1 0,1 0 0,12 11 0,52 49 0,-65-56 0,0 1 0,-1 0 0,0 1 0,-1-1 0,0 1 0,0 1 0,-2-1 0,5 15 0,23 102 0,-27-105 0,19 141 0,-17-88 0,-7 140 0,-3-90 0,5-30 0,-4 107 0,0-187 0,0 0 0,-1-1 0,0 0 0,-2 1 0,1-1 0,-10 19 0,10-27 0,0 0 0,0 1 0,0-2 0,-1 1 0,0-1 0,-1 1 0,1-1 0,-1-1 0,0 1 0,0-1 0,-1 0 0,0 0 0,-12 6 0,-10-1 0,0-1 0,0-1 0,-1-2 0,0-1 0,-51 2 0,78-7 0,-376 5 0,205-8 0,55 5 0,-128-4 0,214-3 0,-1-2 0,1-1 0,1-1 0,-55-25 0,68 27 0,-175-52 0,45 16-1365,127 38-5461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13:28:36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1256 192 24575,'-678'0'0,"658"1"0,0 1 0,0 1 0,-38 11 0,36-8 0,0 0 0,-40 3 0,-13 1 0,-14 0 0,54-11 0,26 0 0,0 0 0,0 1 0,0-1 0,0 2 0,0-1 0,0 1 0,0 1 0,0 0 0,0 0 0,1 0 0,-1 1 0,-14 8 0,20-9 0,1 1 0,0-1 0,0 1 0,0 0 0,0 0 0,0 0 0,1 0 0,-1 0 0,1 0 0,0 0 0,0 1 0,0-1 0,0 1 0,1-1 0,-1 0 0,1 7 0,2 66 0,0-46 0,-3 117 0,4 75 0,0-199 0,1-1 0,1 0 0,1 0 0,1-1 0,1 0 0,1 0 0,1 0 0,0-1 0,16 21 0,4 1 0,1-2 0,71 70 0,-74-83 0,1-2 0,1-1 0,1-2 0,51 29 0,-27-20 0,2-3 0,0-2 0,1-3 0,2-2 0,62 12 0,-17-6 0,-76-18 0,0-1 0,1-2 0,-1 0 0,37 0 0,96 15 0,310-22 0,-453 0 0,0-1 0,25-5 0,33-4 0,-47 9 0,-1-2 0,43-11 0,-45 9 0,1 0 0,0 2 0,29-1 0,43 7 0,87-3 0,-126-7 0,83-21 0,-109 18 0,39-16 0,-52 18 0,0 0 0,0 2 0,0 0 0,1 2 0,43-5 0,-10 10 0,-45 1 0,1 0 0,-1-1 0,0 0 0,1-1 0,-1 0 0,0-1 0,1-1 0,-1 1 0,0-2 0,-1 1 0,13-7 0,-8 3 0,-1 1 0,1 0 0,0 1 0,0 1 0,28-5 0,-28 7 0,0-1 0,-1-1 0,1 0 0,-1-1 0,0 0 0,24-14 0,-19 9 0,1 0 0,29-10 0,-25 11 0,46-25 0,-65 31 0,1-1 0,-1 1 0,0-1 0,0-1 0,0 1 0,0-1 0,-1 1 0,1-2 0,-2 1 0,1 0 0,0-1 0,4-9 0,-5 4 0,0 1 0,0-1 0,-1 0 0,-1 0 0,0 0 0,-1-19 0,-7-67 0,7 93 0,-3-8 0,0 0 0,0 1 0,-2 0 0,1 0 0,-1 0 0,-1 0 0,0 1 0,-13-17 0,-9-18 0,23 37 0,0 1 0,-1-1 0,0 1 0,0 0 0,-9-7 0,-19-22 0,-34-47 0,-120-114 0,90 118 0,0 5 0,82 62 0,0 2 0,0 0 0,-23-10 0,-17-10 0,35 20 0,-1 0 0,0 2 0,0 0 0,-1 2 0,1 0 0,-41-4 0,-54-15 0,-56-16 0,-2-1 0,131 31 0,-60-8 0,-76 3 0,125 9 0,-1 2 0,1 3 0,-59 5 0,5-1 0,81-3 0,0 1 0,0 1 0,0 2 0,0 0 0,1 2 0,-1 1 0,-31 12 0,-136 53 0,179-63 0,0 0 0,1 1 0,-21 16 0,-33 19 0,-58 12-1365,114-51-5461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9876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1803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6935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871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3123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8281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00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0624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>
                <a:solidFill>
                  <a:srgbClr val="19264B"/>
                </a:solidFill>
              </a:rPr>
              <a:t>데이터 분석 및 </a:t>
            </a:r>
            <a:r>
              <a:rPr lang="en-US" altLang="ko-KR" sz="2500" b="1" dirty="0">
                <a:solidFill>
                  <a:srgbClr val="19264B"/>
                </a:solidFill>
              </a:rPr>
              <a:t>EDA </a:t>
            </a:r>
            <a:r>
              <a:rPr lang="ko" sz="2500" b="1" dirty="0">
                <a:solidFill>
                  <a:srgbClr val="19264B"/>
                </a:solidFill>
              </a:rPr>
              <a:t>스터디 </a:t>
            </a:r>
            <a:r>
              <a:rPr lang="en-US" altLang="ko" sz="2500" b="1" dirty="0">
                <a:solidFill>
                  <a:srgbClr val="19264B"/>
                </a:solidFill>
              </a:rPr>
              <a:t>1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</a:t>
            </a:r>
            <a:r>
              <a:rPr lang="en-US" altLang="ko" dirty="0">
                <a:solidFill>
                  <a:srgbClr val="19264B"/>
                </a:solidFill>
              </a:rPr>
              <a:t>5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23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en-US" altLang="ko" sz="1100" dirty="0">
                <a:solidFill>
                  <a:srgbClr val="19264B"/>
                </a:solidFill>
              </a:rPr>
              <a:t> </a:t>
            </a:r>
            <a:r>
              <a:rPr lang="ko-KR" altLang="en-US" sz="1100" dirty="0" err="1">
                <a:solidFill>
                  <a:srgbClr val="19264B"/>
                </a:solidFill>
              </a:rPr>
              <a:t>이호용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353975" y="155969"/>
            <a:ext cx="5899232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2119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/>
              <a:t>바쁨이 이만저만</a:t>
            </a:r>
            <a:endParaRPr lang="en-US" altLang="ko-KR" sz="3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3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/>
              <a:t>죄송하게도 사진이</a:t>
            </a:r>
            <a:r>
              <a:rPr lang="en-US" altLang="ko-KR" sz="3600" dirty="0"/>
              <a:t>X</a:t>
            </a:r>
            <a:endParaRPr sz="36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305000" y="2142962"/>
            <a:ext cx="22821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</a:t>
            </a:r>
            <a:r>
              <a:rPr lang="ko-KR" altLang="en-US" dirty="0" err="1"/>
              <a:t>이호용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 </a:t>
            </a:r>
            <a:r>
              <a:rPr lang="ko-KR" altLang="en-US" dirty="0"/>
              <a:t>최시우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353975" y="155969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Missingno</a:t>
            </a:r>
            <a:r>
              <a:rPr 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library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0BCA5F-C3CC-1E45-3E0A-24776C00D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997" y="836125"/>
            <a:ext cx="6135364" cy="1143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EC805B-0086-FC55-0B53-1FFA7D731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031" y="1862684"/>
            <a:ext cx="6819912" cy="27066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10A6C2-7C3A-9830-9B2C-9E800349B9B2}"/>
              </a:ext>
            </a:extLst>
          </p:cNvPr>
          <p:cNvSpPr txBox="1"/>
          <p:nvPr/>
        </p:nvSpPr>
        <p:spPr>
          <a:xfrm>
            <a:off x="1784555" y="4704735"/>
            <a:ext cx="6732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시각화 </a:t>
            </a:r>
            <a:r>
              <a:rPr lang="en-US" altLang="ko-KR" dirty="0"/>
              <a:t>-&gt; </a:t>
            </a:r>
            <a:r>
              <a:rPr lang="ko-KR" altLang="en-US" dirty="0" err="1"/>
              <a:t>결측치</a:t>
            </a:r>
            <a:r>
              <a:rPr lang="ko-KR" altLang="en-US" dirty="0"/>
              <a:t> 처리에 관한 </a:t>
            </a:r>
            <a:r>
              <a:rPr lang="en-US" altLang="ko-KR" dirty="0"/>
              <a:t>idea </a:t>
            </a:r>
            <a:r>
              <a:rPr lang="ko-KR" altLang="en-US" dirty="0"/>
              <a:t>얻을 수 있음</a:t>
            </a:r>
          </a:p>
        </p:txBody>
      </p:sp>
    </p:spTree>
    <p:extLst>
      <p:ext uri="{BB962C8B-B14F-4D97-AF65-F5344CB8AC3E}">
        <p14:creationId xmlns:p14="http://schemas.microsoft.com/office/powerpoint/2010/main" val="307607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353975" y="155969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Transformation</a:t>
            </a: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시 사소한점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C82C19-6970-D445-93E8-CFA7E3528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300" y="946373"/>
            <a:ext cx="4979400" cy="12451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71446C-8A79-9277-44A5-C1D885E88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2300" y="2450704"/>
            <a:ext cx="4979400" cy="1002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770101-D3E1-3EA9-D374-D7D4FD366AE0}"/>
              </a:ext>
            </a:extLst>
          </p:cNvPr>
          <p:cNvSpPr txBox="1"/>
          <p:nvPr/>
        </p:nvSpPr>
        <p:spPr>
          <a:xfrm>
            <a:off x="7403689" y="3292868"/>
            <a:ext cx="130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이게 더 굿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1ED07964-60CB-1F49-8BC0-1C529339B508}"/>
                  </a:ext>
                </a:extLst>
              </p14:cNvPr>
              <p14:cNvContentPartPr/>
              <p14:nvPr/>
            </p14:nvContentPartPr>
            <p14:xfrm>
              <a:off x="5668188" y="2823596"/>
              <a:ext cx="1242360" cy="5619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1ED07964-60CB-1F49-8BC0-1C529339B5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59548" y="2814956"/>
                <a:ext cx="1260000" cy="5796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BFDF919-D57C-FD1D-1A53-19D8A9265EDA}"/>
              </a:ext>
            </a:extLst>
          </p:cNvPr>
          <p:cNvSpPr txBox="1"/>
          <p:nvPr/>
        </p:nvSpPr>
        <p:spPr>
          <a:xfrm>
            <a:off x="7278329" y="1084006"/>
            <a:ext cx="143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이건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pandas Series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230C91-0A6F-6A61-5C02-F22F46093EDE}"/>
              </a:ext>
            </a:extLst>
          </p:cNvPr>
          <p:cNvSpPr txBox="1"/>
          <p:nvPr/>
        </p:nvSpPr>
        <p:spPr>
          <a:xfrm>
            <a:off x="7278329" y="2701150"/>
            <a:ext cx="228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이건</a:t>
            </a:r>
            <a:endParaRPr lang="en-US" altLang="ko-KR" dirty="0"/>
          </a:p>
          <a:p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en-US" altLang="ko-KR" dirty="0" err="1"/>
              <a:t>nd.array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CDB6CEA2-5E8F-2D98-7B3E-953A12F05A21}"/>
                  </a:ext>
                </a:extLst>
              </p14:cNvPr>
              <p14:cNvContentPartPr/>
              <p14:nvPr/>
            </p14:nvContentPartPr>
            <p14:xfrm>
              <a:off x="7349748" y="3175676"/>
              <a:ext cx="1332360" cy="58536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CDB6CEA2-5E8F-2D98-7B3E-953A12F05A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41108" y="3167036"/>
                <a:ext cx="1350000" cy="60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7489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353975" y="155969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이외의 팁들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72F024-F1E1-03A6-5572-74CF71637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390" y="917242"/>
            <a:ext cx="7264771" cy="38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2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353975" y="155969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EDA</a:t>
            </a: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시 </a:t>
            </a:r>
            <a:r>
              <a:rPr lang="ko-KR" altLang="en-US" sz="28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생각해볼점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3F2C17-EC8C-D69C-3F9C-95C07772B6E3}"/>
              </a:ext>
            </a:extLst>
          </p:cNvPr>
          <p:cNvSpPr txBox="1"/>
          <p:nvPr/>
        </p:nvSpPr>
        <p:spPr>
          <a:xfrm>
            <a:off x="1607574" y="1157748"/>
            <a:ext cx="68653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시각화를 통해 </a:t>
            </a:r>
            <a:r>
              <a:rPr lang="ko-KR" altLang="en-US" sz="1600" dirty="0" err="1"/>
              <a:t>변수간의</a:t>
            </a:r>
            <a:r>
              <a:rPr lang="ko-KR" altLang="en-US" sz="1600" dirty="0"/>
              <a:t> 관계 확인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 err="1"/>
              <a:t>변수간의</a:t>
            </a:r>
            <a:r>
              <a:rPr lang="ko-KR" altLang="en-US" sz="1600" dirty="0"/>
              <a:t> 관계를 추측</a:t>
            </a:r>
            <a:r>
              <a:rPr lang="en-US" altLang="ko-KR" sz="1600" dirty="0"/>
              <a:t>(</a:t>
            </a:r>
            <a:r>
              <a:rPr lang="ko-KR" altLang="en-US" sz="1600" dirty="0"/>
              <a:t>가설을 세우고 검정하듯</a:t>
            </a:r>
            <a:r>
              <a:rPr lang="en-US" altLang="ko-KR" sz="1600" dirty="0"/>
              <a:t>) </a:t>
            </a:r>
            <a:r>
              <a:rPr lang="ko-KR" altLang="en-US" sz="1600" dirty="0"/>
              <a:t>하며 탐색하는 절차 필요</a:t>
            </a:r>
            <a:endParaRPr lang="en-US" altLang="ko-KR" sz="1600" dirty="0"/>
          </a:p>
          <a:p>
            <a:r>
              <a:rPr lang="en-US" altLang="ko-KR" sz="1600" dirty="0"/>
              <a:t>        (ex. </a:t>
            </a:r>
            <a:r>
              <a:rPr lang="ko-KR" altLang="en-US" sz="1600" dirty="0"/>
              <a:t>왜 이런 관계가 있었을까</a:t>
            </a:r>
            <a:r>
              <a:rPr lang="en-US" altLang="ko-KR" sz="1600" dirty="0"/>
              <a:t>?, </a:t>
            </a:r>
            <a:r>
              <a:rPr lang="ko-KR" altLang="en-US" sz="1600" dirty="0" err="1"/>
              <a:t>이런것</a:t>
            </a:r>
            <a:r>
              <a:rPr lang="ko-KR" altLang="en-US" sz="1600" dirty="0"/>
              <a:t> 때문에 이렇게 나오지 않았나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     -&gt; </a:t>
            </a:r>
            <a:r>
              <a:rPr lang="ko-KR" altLang="en-US" sz="1600" dirty="0"/>
              <a:t>실제로 본인은 분포만 보고 좀 간과한 부분 </a:t>
            </a:r>
            <a:r>
              <a:rPr lang="en-US" altLang="ko-KR" sz="1600" dirty="0"/>
              <a:t>O 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1B7890E-1FA6-6709-2A31-D0A95A7DE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87" y="2481187"/>
            <a:ext cx="4809116" cy="15865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5F60D6-54EC-9FE7-7FDF-052FD9F0DE9A}"/>
              </a:ext>
            </a:extLst>
          </p:cNvPr>
          <p:cNvSpPr txBox="1"/>
          <p:nvPr/>
        </p:nvSpPr>
        <p:spPr>
          <a:xfrm>
            <a:off x="1607574" y="4173794"/>
            <a:ext cx="709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rgbClr val="00B0F0"/>
                </a:solidFill>
              </a:rPr>
              <a:t>말그대로 탐색적으로 접근할 필요성을 매우 느낌</a:t>
            </a:r>
          </a:p>
        </p:txBody>
      </p:sp>
    </p:spTree>
    <p:extLst>
      <p:ext uri="{BB962C8B-B14F-4D97-AF65-F5344CB8AC3E}">
        <p14:creationId xmlns:p14="http://schemas.microsoft.com/office/powerpoint/2010/main" val="191728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353974" y="155969"/>
            <a:ext cx="5705503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Binning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9FF889-43D7-1713-E62C-059E04863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006" y="823276"/>
            <a:ext cx="7324903" cy="26393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D31C3E-A122-BF83-24FF-89F60358991E}"/>
              </a:ext>
            </a:extLst>
          </p:cNvPr>
          <p:cNvSpPr txBox="1"/>
          <p:nvPr/>
        </p:nvSpPr>
        <p:spPr>
          <a:xfrm>
            <a:off x="1533832" y="3662200"/>
            <a:ext cx="7145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위와같이</a:t>
            </a:r>
            <a:r>
              <a:rPr lang="ko-KR" altLang="en-US" dirty="0"/>
              <a:t> </a:t>
            </a:r>
            <a:r>
              <a:rPr lang="en-US" altLang="ko-KR" dirty="0"/>
              <a:t>multimodal </a:t>
            </a:r>
            <a:r>
              <a:rPr lang="ko-KR" altLang="en-US" dirty="0"/>
              <a:t>형태를 띄는 그래프</a:t>
            </a:r>
            <a:r>
              <a:rPr lang="en-US" altLang="ko-KR" dirty="0"/>
              <a:t> -&gt; </a:t>
            </a:r>
            <a:r>
              <a:rPr lang="ko-KR" altLang="en-US" dirty="0"/>
              <a:t>사실상 범주형 데이터에 가까움</a:t>
            </a:r>
            <a:endParaRPr lang="en-US" altLang="ko-KR" dirty="0"/>
          </a:p>
          <a:p>
            <a:r>
              <a:rPr lang="ko-KR" altLang="en-US" dirty="0"/>
              <a:t>사실상구분이 되는데 연속형 </a:t>
            </a:r>
            <a:r>
              <a:rPr lang="en-US" altLang="ko-KR" dirty="0"/>
              <a:t>-&gt; </a:t>
            </a:r>
            <a:r>
              <a:rPr lang="ko-KR" altLang="en-US" dirty="0"/>
              <a:t>중간에 의미 없는 데이터 </a:t>
            </a:r>
            <a:r>
              <a:rPr lang="en-US" altLang="ko-KR" dirty="0"/>
              <a:t>(Overfitting </a:t>
            </a:r>
            <a:r>
              <a:rPr lang="ko-KR" altLang="en-US" dirty="0"/>
              <a:t>가능성 높아짐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E943E8-6F85-5C77-9091-18BECE2501DC}"/>
              </a:ext>
            </a:extLst>
          </p:cNvPr>
          <p:cNvSpPr txBox="1"/>
          <p:nvPr/>
        </p:nvSpPr>
        <p:spPr>
          <a:xfrm>
            <a:off x="1673942" y="4343400"/>
            <a:ext cx="688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연속형을 범주형으로 변환하는 </a:t>
            </a:r>
            <a:r>
              <a:rPr lang="en-US" altLang="ko-KR" dirty="0">
                <a:solidFill>
                  <a:srgbClr val="FF0000"/>
                </a:solidFill>
              </a:rPr>
              <a:t>Binning </a:t>
            </a:r>
            <a:r>
              <a:rPr lang="ko-KR" altLang="en-US" dirty="0"/>
              <a:t>방법 존재</a:t>
            </a:r>
          </a:p>
        </p:txBody>
      </p:sp>
    </p:spTree>
    <p:extLst>
      <p:ext uri="{BB962C8B-B14F-4D97-AF65-F5344CB8AC3E}">
        <p14:creationId xmlns:p14="http://schemas.microsoft.com/office/powerpoint/2010/main" val="3852864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353975" y="155969"/>
            <a:ext cx="5899232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Cross Validation OOF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7E94DD-F011-BE9A-09A4-5746E8DF6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836125"/>
            <a:ext cx="7487695" cy="3048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6220DA-6779-635C-7C77-2CA988A97491}"/>
              </a:ext>
            </a:extLst>
          </p:cNvPr>
          <p:cNvSpPr txBox="1"/>
          <p:nvPr/>
        </p:nvSpPr>
        <p:spPr>
          <a:xfrm>
            <a:off x="5574890" y="342159"/>
            <a:ext cx="3163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CV + Out OF Fold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FF10F9-7E6F-1C53-5347-41CD288589D0}"/>
              </a:ext>
            </a:extLst>
          </p:cNvPr>
          <p:cNvSpPr txBox="1"/>
          <p:nvPr/>
        </p:nvSpPr>
        <p:spPr>
          <a:xfrm>
            <a:off x="1353963" y="4109987"/>
            <a:ext cx="6813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Cross Validation -&gt;  </a:t>
            </a:r>
            <a:r>
              <a:rPr lang="ko-KR" altLang="en-US" dirty="0"/>
              <a:t>데이터 여러 개의 </a:t>
            </a:r>
            <a:r>
              <a:rPr lang="ko-KR" altLang="en-US" dirty="0" err="1"/>
              <a:t>폴드로</a:t>
            </a:r>
            <a:r>
              <a:rPr lang="ko-KR" altLang="en-US" dirty="0"/>
              <a:t> </a:t>
            </a:r>
            <a:r>
              <a:rPr lang="en-US" altLang="ko-KR" dirty="0"/>
              <a:t>split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549F97-6A80-C2C8-B673-267E221C4605}"/>
              </a:ext>
            </a:extLst>
          </p:cNvPr>
          <p:cNvSpPr txBox="1"/>
          <p:nvPr/>
        </p:nvSpPr>
        <p:spPr>
          <a:xfrm>
            <a:off x="1353963" y="4417764"/>
            <a:ext cx="70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of fold -&gt; Fold </a:t>
            </a:r>
            <a:r>
              <a:rPr lang="ko-KR" altLang="en-US" dirty="0"/>
              <a:t>마다 학습된 데이터로 </a:t>
            </a:r>
            <a:r>
              <a:rPr lang="en-US" altLang="ko-KR" dirty="0"/>
              <a:t>predict -&gt; mean</a:t>
            </a:r>
            <a:r>
              <a:rPr lang="ko-KR" altLang="en-US" dirty="0"/>
              <a:t>으로</a:t>
            </a:r>
            <a:r>
              <a:rPr lang="en-US" altLang="ko-KR" dirty="0"/>
              <a:t> ensemble -&gt;</a:t>
            </a:r>
            <a:r>
              <a:rPr lang="ko-KR" altLang="en-US" dirty="0"/>
              <a:t>최종 예측</a:t>
            </a:r>
          </a:p>
        </p:txBody>
      </p:sp>
    </p:spTree>
    <p:extLst>
      <p:ext uri="{BB962C8B-B14F-4D97-AF65-F5344CB8AC3E}">
        <p14:creationId xmlns:p14="http://schemas.microsoft.com/office/powerpoint/2010/main" val="2239519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353975" y="155969"/>
            <a:ext cx="5899232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Groupby</a:t>
            </a:r>
            <a:r>
              <a:rPr lang="en-US" altLang="ko-KR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Aggregation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6A6248-32CA-1147-3E46-3470D98E1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604" y="1055550"/>
            <a:ext cx="6467486" cy="9716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EBFB2E-2F2D-5956-E06B-36A5E35247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963" y="2142962"/>
            <a:ext cx="7325747" cy="14289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AA8A48-CF97-10E9-2CD3-53AE3588C8E8}"/>
              </a:ext>
            </a:extLst>
          </p:cNvPr>
          <p:cNvSpPr txBox="1"/>
          <p:nvPr/>
        </p:nvSpPr>
        <p:spPr>
          <a:xfrm>
            <a:off x="1430594" y="3864077"/>
            <a:ext cx="7322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평균</a:t>
            </a:r>
            <a:r>
              <a:rPr lang="en-US" altLang="ko-KR" dirty="0"/>
              <a:t>,</a:t>
            </a:r>
            <a:r>
              <a:rPr lang="ko-KR" altLang="en-US" dirty="0"/>
              <a:t>최대값</a:t>
            </a:r>
            <a:r>
              <a:rPr lang="en-US" altLang="ko-KR" dirty="0"/>
              <a:t>, </a:t>
            </a:r>
            <a:r>
              <a:rPr lang="ko-KR" altLang="en-US" dirty="0"/>
              <a:t>최소값</a:t>
            </a:r>
            <a:r>
              <a:rPr lang="en-US" altLang="ko-KR" dirty="0"/>
              <a:t>, </a:t>
            </a:r>
            <a:r>
              <a:rPr lang="ko-KR" altLang="en-US" dirty="0"/>
              <a:t>총합</a:t>
            </a:r>
            <a:r>
              <a:rPr lang="en-US" altLang="ko-KR" dirty="0"/>
              <a:t>, </a:t>
            </a:r>
            <a:r>
              <a:rPr lang="ko-KR" altLang="en-US" dirty="0"/>
              <a:t>표준편차</a:t>
            </a:r>
            <a:r>
              <a:rPr lang="en-US" altLang="ko-KR" dirty="0"/>
              <a:t>,</a:t>
            </a:r>
            <a:r>
              <a:rPr lang="ko-KR" altLang="en-US" dirty="0" err="1"/>
              <a:t>왜도</a:t>
            </a:r>
            <a:r>
              <a:rPr lang="ko-KR" altLang="en-US" dirty="0"/>
              <a:t> 등</a:t>
            </a:r>
            <a:r>
              <a:rPr lang="en-US" altLang="ko-KR" dirty="0"/>
              <a:t>… </a:t>
            </a:r>
            <a:r>
              <a:rPr lang="ko-KR" altLang="en-US" dirty="0"/>
              <a:t>파생 변수 생성가능</a:t>
            </a:r>
          </a:p>
        </p:txBody>
      </p:sp>
    </p:spTree>
    <p:extLst>
      <p:ext uri="{BB962C8B-B14F-4D97-AF65-F5344CB8AC3E}">
        <p14:creationId xmlns:p14="http://schemas.microsoft.com/office/powerpoint/2010/main" val="41273531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195</Words>
  <Application>Microsoft Office PowerPoint</Application>
  <PresentationFormat>화면 슬라이드 쇼(16:9)</PresentationFormat>
  <Paragraphs>38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최시우</dc:creator>
  <cp:lastModifiedBy>이호용</cp:lastModifiedBy>
  <cp:revision>7</cp:revision>
  <dcterms:modified xsi:type="dcterms:W3CDTF">2023-05-22T13:51:27Z</dcterms:modified>
</cp:coreProperties>
</file>