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2" r:id="rId4"/>
    <p:sldId id="265" r:id="rId5"/>
    <p:sldId id="264" r:id="rId6"/>
    <p:sldId id="267" r:id="rId7"/>
    <p:sldId id="268" r:id="rId8"/>
    <p:sldId id="280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6859" autoAdjust="0"/>
  </p:normalViewPr>
  <p:slideViewPr>
    <p:cSldViewPr snapToGrid="0">
      <p:cViewPr varScale="1">
        <p:scale>
          <a:sx n="130" d="100"/>
          <a:sy n="130" d="100"/>
        </p:scale>
        <p:origin x="11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967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6365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926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605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0946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261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1268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186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812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수치형은 </a:t>
            </a:r>
            <a:r>
              <a:rPr lang="en-US" altLang="ko-KR" dirty="0"/>
              <a:t>range </a:t>
            </a:r>
            <a:r>
              <a:rPr lang="ko-KR" altLang="en-US" dirty="0"/>
              <a:t>때문에 한 번에 그리고자 하면 </a:t>
            </a:r>
            <a:r>
              <a:rPr lang="ko-KR" altLang="en-US" dirty="0" err="1"/>
              <a:t>꼴보기</a:t>
            </a:r>
            <a:r>
              <a:rPr lang="ko-KR" altLang="en-US" dirty="0"/>
              <a:t> </a:t>
            </a:r>
            <a:r>
              <a:rPr lang="ko-KR" altLang="en-US" dirty="0" err="1"/>
              <a:t>싫어짐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80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학습을 위한 데이터 세트는 </a:t>
            </a:r>
            <a:r>
              <a:rPr lang="en-US" altLang="ko-KR" dirty="0" err="1"/>
              <a:t>kaggle</a:t>
            </a:r>
            <a:r>
              <a:rPr lang="ko-KR" altLang="en-US" dirty="0"/>
              <a:t>에 </a:t>
            </a:r>
            <a:r>
              <a:rPr lang="ko-KR" altLang="en-US" dirty="0" err="1"/>
              <a:t>올라와있는</a:t>
            </a:r>
            <a:r>
              <a:rPr lang="ko-KR" altLang="en-US" dirty="0"/>
              <a:t> </a:t>
            </a:r>
            <a:r>
              <a:rPr lang="en-US" altLang="ko-KR" dirty="0"/>
              <a:t>Medical Cost Personal Datasets</a:t>
            </a:r>
            <a:r>
              <a:rPr lang="ko-KR" altLang="en-US" dirty="0"/>
              <a:t>를 정했습니다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데이터 세트는 참고할 수 있는 공유된 데이터의 수가 많다는 점과 </a:t>
            </a:r>
            <a:r>
              <a:rPr lang="en-US" altLang="ko-KR" dirty="0"/>
              <a:t>Null</a:t>
            </a:r>
            <a:r>
              <a:rPr lang="ko-KR" altLang="en-US" dirty="0"/>
              <a:t>값이 없다는 점에서 처음 </a:t>
            </a:r>
            <a:r>
              <a:rPr lang="en-US" altLang="ko-KR" dirty="0"/>
              <a:t>EDA </a:t>
            </a:r>
            <a:r>
              <a:rPr lang="ko-KR" altLang="en-US" dirty="0"/>
              <a:t>실습을 해보기에 적합하다고 판단했습니다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48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데이터 세트의 칼럼들의 대해 알아보겠습니다</a:t>
            </a:r>
            <a:r>
              <a:rPr lang="en-US" altLang="ko-KR" dirty="0"/>
              <a:t>.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BMI </a:t>
            </a:r>
            <a:r>
              <a:rPr lang="ko-KR" altLang="en-US" dirty="0"/>
              <a:t>수치</a:t>
            </a:r>
            <a:r>
              <a:rPr lang="en-US" altLang="ko-KR" dirty="0"/>
              <a:t>, </a:t>
            </a:r>
            <a:r>
              <a:rPr lang="ko-KR" altLang="en-US" dirty="0"/>
              <a:t>아이의 수</a:t>
            </a:r>
            <a:r>
              <a:rPr lang="en-US" altLang="ko-KR" dirty="0"/>
              <a:t>, </a:t>
            </a:r>
            <a:r>
              <a:rPr lang="ko-KR" altLang="en-US" dirty="0"/>
              <a:t>흡연 유무</a:t>
            </a:r>
            <a:r>
              <a:rPr lang="en-US" altLang="ko-KR" dirty="0"/>
              <a:t>, </a:t>
            </a:r>
            <a:r>
              <a:rPr lang="ko-KR" altLang="en-US" dirty="0"/>
              <a:t>지역 명</a:t>
            </a:r>
            <a:r>
              <a:rPr lang="en-US" altLang="ko-KR" dirty="0"/>
              <a:t>, </a:t>
            </a:r>
            <a:r>
              <a:rPr lang="ko-KR" altLang="en-US" dirty="0"/>
              <a:t>그리고 예측하고자 하는 보험 비용이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64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데이터의 개요부터 살펴보았습니다</a:t>
            </a:r>
            <a:r>
              <a:rPr lang="en-US" altLang="ko-KR" dirty="0"/>
              <a:t>.(</a:t>
            </a:r>
            <a:r>
              <a:rPr lang="ko-KR" altLang="en-US" dirty="0"/>
              <a:t>스페이스바</a:t>
            </a:r>
            <a:r>
              <a:rPr lang="en-US" altLang="ko-KR" dirty="0"/>
              <a:t>)</a:t>
            </a:r>
            <a:r>
              <a:rPr lang="ko-KR" altLang="en-US" dirty="0"/>
              <a:t>성별</a:t>
            </a:r>
            <a:r>
              <a:rPr lang="en-US" altLang="ko-KR" dirty="0"/>
              <a:t>, (</a:t>
            </a:r>
            <a:r>
              <a:rPr lang="ko-KR" altLang="en-US" dirty="0"/>
              <a:t>스페이스바</a:t>
            </a:r>
            <a:r>
              <a:rPr lang="en-US" altLang="ko-KR" dirty="0"/>
              <a:t>) </a:t>
            </a:r>
            <a:r>
              <a:rPr lang="ko-KR" altLang="en-US" dirty="0"/>
              <a:t>흡연 유무</a:t>
            </a:r>
            <a:r>
              <a:rPr lang="en-US" altLang="ko-KR" dirty="0"/>
              <a:t>, (</a:t>
            </a:r>
            <a:r>
              <a:rPr lang="ko-KR" altLang="en-US" dirty="0"/>
              <a:t>스페이스바</a:t>
            </a:r>
            <a:r>
              <a:rPr lang="en-US" altLang="ko-KR" dirty="0"/>
              <a:t>) </a:t>
            </a:r>
            <a:r>
              <a:rPr lang="ko-KR" altLang="en-US" dirty="0"/>
              <a:t>지역 명은 문자열로 구성되어 있고</a:t>
            </a:r>
            <a:r>
              <a:rPr lang="en-US" altLang="ko-KR" dirty="0"/>
              <a:t>, </a:t>
            </a:r>
            <a:r>
              <a:rPr lang="ko-KR" altLang="en-US" dirty="0"/>
              <a:t>모두 카테고리형 피처입니다</a:t>
            </a:r>
            <a:r>
              <a:rPr lang="en-US" altLang="ko-KR" dirty="0"/>
              <a:t>. </a:t>
            </a:r>
            <a:r>
              <a:rPr lang="ko-KR" altLang="en-US" dirty="0"/>
              <a:t>이 데이터들은 모델 학습 전 인코딩해야 할 필요가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ko-KR" altLang="en-US" dirty="0"/>
              <a:t>스페이스바</a:t>
            </a:r>
            <a:r>
              <a:rPr lang="en-US" altLang="ko-KR" dirty="0"/>
              <a:t>)</a:t>
            </a:r>
            <a:r>
              <a:rPr lang="ko-KR" altLang="en-US" dirty="0"/>
              <a:t>또한 아까 말씀드린 것처럼 </a:t>
            </a:r>
            <a:r>
              <a:rPr lang="en-US" altLang="ko-KR" dirty="0"/>
              <a:t>Null</a:t>
            </a:r>
            <a:r>
              <a:rPr lang="ko-KR" altLang="en-US" dirty="0"/>
              <a:t>값이 존재하지 않음을 알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03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흡연 유무가 보험 비용과 관련이 깊을 것 같아 이를 조사했습니다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그림을 통해 흡연자의 경우 보험 비용의 최댓값과 최솟값 모두 비흡연자보다 높습니다</a:t>
            </a:r>
            <a:r>
              <a:rPr lang="en-US" altLang="ko-KR" dirty="0"/>
              <a:t>. </a:t>
            </a:r>
            <a:r>
              <a:rPr lang="ko-KR" altLang="en-US" dirty="0"/>
              <a:t>또한 비흡연자의 경우 보험비용이 낮은 부분에 집중되어 있음을 확인할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흡연 유무가 보험 비용의 큰 영향을 끼침을 확인했습니다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6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</a:t>
            </a:r>
            <a:r>
              <a:rPr lang="en-US" altLang="ko-KR" dirty="0" err="1"/>
              <a:t>bmi</a:t>
            </a:r>
            <a:r>
              <a:rPr lang="en-US" altLang="ko-KR" dirty="0"/>
              <a:t> </a:t>
            </a:r>
            <a:r>
              <a:rPr lang="ko-KR" altLang="en-US" dirty="0"/>
              <a:t>수치와 보험비용과의 관계를 조사했습니다</a:t>
            </a:r>
            <a:r>
              <a:rPr lang="en-US" altLang="ko-KR" dirty="0"/>
              <a:t>. </a:t>
            </a:r>
            <a:r>
              <a:rPr lang="ko-KR" altLang="en-US" dirty="0"/>
              <a:t>그리고 아까 확인했던 것처럼 흡연자와 비흡연자의 보험비용 차이가 크므로</a:t>
            </a:r>
            <a:r>
              <a:rPr lang="en-US" altLang="ko-KR" dirty="0"/>
              <a:t>, </a:t>
            </a:r>
            <a:r>
              <a:rPr lang="ko-KR" altLang="en-US" dirty="0"/>
              <a:t>흡연자는 파란색으로</a:t>
            </a:r>
            <a:r>
              <a:rPr lang="en-US" altLang="ko-KR" dirty="0"/>
              <a:t>, </a:t>
            </a:r>
            <a:r>
              <a:rPr lang="ko-KR" altLang="en-US" dirty="0"/>
              <a:t>비흡연자는 주황색으로 구분하여 시각화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그림에서 확인할 수 있듯이</a:t>
            </a:r>
            <a:r>
              <a:rPr lang="en-US" altLang="ko-KR" dirty="0"/>
              <a:t>, </a:t>
            </a:r>
            <a:r>
              <a:rPr lang="en-US" altLang="ko-KR" dirty="0" err="1"/>
              <a:t>Bmi</a:t>
            </a:r>
            <a:r>
              <a:rPr lang="en-US" altLang="ko-KR" dirty="0"/>
              <a:t> </a:t>
            </a:r>
            <a:r>
              <a:rPr lang="ko-KR" altLang="en-US" dirty="0"/>
              <a:t>수치와 보험비용은 비례 관계를 가집니다</a:t>
            </a:r>
            <a:r>
              <a:rPr lang="en-US" altLang="ko-KR" dirty="0"/>
              <a:t>. </a:t>
            </a:r>
            <a:r>
              <a:rPr lang="ko-KR" altLang="en-US" dirty="0"/>
              <a:t>또한 흡연자의 경우 비흡연자에 비해 </a:t>
            </a:r>
            <a:r>
              <a:rPr lang="en-US" altLang="ko-KR" dirty="0" err="1"/>
              <a:t>bmi</a:t>
            </a:r>
            <a:r>
              <a:rPr lang="en-US" altLang="ko-KR" dirty="0"/>
              <a:t> </a:t>
            </a:r>
            <a:r>
              <a:rPr lang="ko-KR" altLang="en-US" dirty="0"/>
              <a:t>수치의 영향을 많이 받음을 알 수 있습니다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7938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082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39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데이터 분석 및 </a:t>
            </a:r>
            <a:r>
              <a:rPr lang="en-US" altLang="ko-KR" sz="2500" b="1" dirty="0">
                <a:solidFill>
                  <a:srgbClr val="19264B"/>
                </a:solidFill>
              </a:rPr>
              <a:t>EDA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28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BF48A-9028-55CA-33B3-2D086E27A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650" y="840658"/>
            <a:ext cx="7484475" cy="41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7574E7-3056-82F2-B930-0CCEB574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72" y="899652"/>
            <a:ext cx="7167603" cy="4243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41FA6A-5F5C-2513-5693-97B84A0C0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206" y="2011807"/>
            <a:ext cx="3244169" cy="31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4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F7751-8B8C-F3EF-86C7-4CE46C4E6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7" y="1150373"/>
            <a:ext cx="7962911" cy="38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6EE11D-EE8C-CD0B-E035-B8B772A4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38" y="782732"/>
            <a:ext cx="7072130" cy="42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777E0-509C-6602-DD72-F77C4A3C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14400"/>
            <a:ext cx="722222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4B76B0-E5BD-14B5-F1C1-6D6BEF2B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93" y="1136376"/>
            <a:ext cx="6334433" cy="283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6E5CE-0B07-3ADE-A93C-32E26AB46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285" y="1061884"/>
            <a:ext cx="3648631" cy="3891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7E1001-BD52-DC82-86B3-930DB9709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494" y="1093762"/>
            <a:ext cx="3648631" cy="38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F18B1A-6250-3935-F3B3-B3B5DF97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84" y="836125"/>
            <a:ext cx="7153383" cy="38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AE26E-AE90-62A0-6D67-6B679DF5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60" y="1148592"/>
            <a:ext cx="2514951" cy="3524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DD4EDB-3977-352E-66F6-61C502B67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235" y="1148592"/>
            <a:ext cx="234347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AE26E-AE90-62A0-6D67-6B679DF5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59" y="993734"/>
            <a:ext cx="2514951" cy="3524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DD4EDB-3977-352E-66F6-61C502B67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592" y="992358"/>
            <a:ext cx="2343477" cy="36390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8ECB97-CE40-4061-0F9E-555AE721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017" y="4787649"/>
            <a:ext cx="51295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7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2142962"/>
            <a:ext cx="2282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이호용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최시우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1CD3C-40E6-44E8-2DF0-2DDC5060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347" y="2076595"/>
            <a:ext cx="4189406" cy="20570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데이터세트 소개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1FF99-E958-77E5-3D72-5B39D548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60" y="1251562"/>
            <a:ext cx="6802225" cy="3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데이터세트 소개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A0EA8-6B34-78AB-D7DD-DCD35630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43" y="1311827"/>
            <a:ext cx="7292774" cy="30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최시우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260B93-0BE1-9CC7-AA36-D7109C93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927892"/>
            <a:ext cx="5163271" cy="2095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D96C18-A7DB-A209-91EC-B21899E9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46" y="1827261"/>
            <a:ext cx="2413607" cy="2477596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4F2D236B-1C2E-0C03-0277-A5939D66A3FF}"/>
              </a:ext>
            </a:extLst>
          </p:cNvPr>
          <p:cNvSpPr/>
          <p:nvPr/>
        </p:nvSpPr>
        <p:spPr>
          <a:xfrm>
            <a:off x="7306183" y="2339163"/>
            <a:ext cx="1049079" cy="1786270"/>
          </a:xfrm>
          <a:prstGeom prst="frame">
            <a:avLst>
              <a:gd name="adj1" fmla="val 3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B7B9C89-EB91-34C3-C0DA-6CABF2228DB2}"/>
              </a:ext>
            </a:extLst>
          </p:cNvPr>
          <p:cNvSpPr/>
          <p:nvPr/>
        </p:nvSpPr>
        <p:spPr>
          <a:xfrm>
            <a:off x="2099775" y="2082652"/>
            <a:ext cx="607984" cy="1941031"/>
          </a:xfrm>
          <a:prstGeom prst="frame">
            <a:avLst>
              <a:gd name="adj1" fmla="val 3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0A62F333-8494-7D60-38DB-0C7543FF838C}"/>
              </a:ext>
            </a:extLst>
          </p:cNvPr>
          <p:cNvSpPr/>
          <p:nvPr/>
        </p:nvSpPr>
        <p:spPr>
          <a:xfrm>
            <a:off x="3967553" y="2100376"/>
            <a:ext cx="607984" cy="1941031"/>
          </a:xfrm>
          <a:prstGeom prst="frame">
            <a:avLst>
              <a:gd name="adj1" fmla="val 3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E02152F-F2F1-7EA2-4427-709A652939D3}"/>
              </a:ext>
            </a:extLst>
          </p:cNvPr>
          <p:cNvSpPr/>
          <p:nvPr/>
        </p:nvSpPr>
        <p:spPr>
          <a:xfrm>
            <a:off x="4612608" y="2086200"/>
            <a:ext cx="788731" cy="1937484"/>
          </a:xfrm>
          <a:prstGeom prst="frame">
            <a:avLst>
              <a:gd name="adj1" fmla="val 3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최시우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97ACAE-C418-6FC3-4655-833FA26E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56" y="987031"/>
            <a:ext cx="5494068" cy="40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최시우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1B4E0-E08E-751D-A4FB-9C404087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13" y="1055550"/>
            <a:ext cx="4886900" cy="40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29D45-7566-4DF3-10B0-5487DAC3D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16" y="1095169"/>
            <a:ext cx="7113125" cy="2761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E4D6F-DD77-9F85-BB3C-AB8D8F3D2529}"/>
              </a:ext>
            </a:extLst>
          </p:cNvPr>
          <p:cNvSpPr txBox="1"/>
          <p:nvPr/>
        </p:nvSpPr>
        <p:spPr>
          <a:xfrm>
            <a:off x="1924665" y="3923071"/>
            <a:ext cx="6297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정규성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선형성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등분산성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독립성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7A742-0B40-7237-8C44-7DFC7BAEFE04}"/>
              </a:ext>
            </a:extLst>
          </p:cNvPr>
          <p:cNvSpPr txBox="1"/>
          <p:nvPr/>
        </p:nvSpPr>
        <p:spPr>
          <a:xfrm>
            <a:off x="1806677" y="3561735"/>
            <a:ext cx="153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전통 </a:t>
            </a:r>
            <a:r>
              <a:rPr lang="en-US" altLang="ko-KR" dirty="0"/>
              <a:t>model </a:t>
            </a:r>
            <a:r>
              <a:rPr lang="ko-KR" altLang="en-US" dirty="0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39377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분석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이호용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04365-A015-AA2C-1D8B-CE9D9D41C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069257"/>
            <a:ext cx="7589680" cy="3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84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407</Words>
  <Application>Microsoft Office PowerPoint</Application>
  <PresentationFormat>화면 슬라이드 쇼(16:9)</PresentationFormat>
  <Paragraphs>52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이호용</cp:lastModifiedBy>
  <cp:revision>4</cp:revision>
  <dcterms:modified xsi:type="dcterms:W3CDTF">2023-03-27T14:49:13Z</dcterms:modified>
</cp:coreProperties>
</file>