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300" r:id="rId2"/>
    <p:sldId id="301" r:id="rId3"/>
    <p:sldId id="256" r:id="rId4"/>
    <p:sldId id="257" r:id="rId5"/>
    <p:sldId id="258" r:id="rId6"/>
    <p:sldId id="259" r:id="rId7"/>
    <p:sldId id="279" r:id="rId8"/>
    <p:sldId id="296" r:id="rId9"/>
    <p:sldId id="297" r:id="rId10"/>
    <p:sldId id="298" r:id="rId11"/>
    <p:sldId id="299" r:id="rId12"/>
    <p:sldId id="295" r:id="rId13"/>
    <p:sldId id="270" r:id="rId14"/>
    <p:sldId id="286" r:id="rId15"/>
    <p:sldId id="287" r:id="rId16"/>
    <p:sldId id="288" r:id="rId17"/>
    <p:sldId id="289" r:id="rId18"/>
    <p:sldId id="294" r:id="rId19"/>
    <p:sldId id="292" r:id="rId20"/>
    <p:sldId id="29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E8E20-E1CB-4E1E-89A4-53FA73770715}" v="780" dt="2023-04-03T06:51:53.895"/>
    <p1510:client id="{AD80DCED-70F3-4E00-AD44-55BC2F321182}" v="320" dt="2023-04-03T11:46:5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1628" autoAdjust="0"/>
  </p:normalViewPr>
  <p:slideViewPr>
    <p:cSldViewPr snapToGrid="0">
      <p:cViewPr varScale="1">
        <p:scale>
          <a:sx n="104" d="100"/>
          <a:sy n="104" d="100"/>
        </p:scale>
        <p:origin x="1232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민주" userId="28a7c6bc31977af3" providerId="LiveId" clId="{8CF9F548-8BEE-495E-9E22-E5E8C6DC704F}"/>
    <pc:docChg chg="undo custSel modSld">
      <pc:chgData name="송 민주" userId="28a7c6bc31977af3" providerId="LiveId" clId="{8CF9F548-8BEE-495E-9E22-E5E8C6DC704F}" dt="2023-04-03T13:04:10.959" v="21" actId="20577"/>
      <pc:docMkLst>
        <pc:docMk/>
      </pc:docMkLst>
      <pc:sldChg chg="modSp mod">
        <pc:chgData name="송 민주" userId="28a7c6bc31977af3" providerId="LiveId" clId="{8CF9F548-8BEE-495E-9E22-E5E8C6DC704F}" dt="2023-04-03T13:04:10.959" v="21" actId="20577"/>
        <pc:sldMkLst>
          <pc:docMk/>
          <pc:sldMk cId="0" sldId="256"/>
        </pc:sldMkLst>
        <pc:spChg chg="mod">
          <ac:chgData name="송 민주" userId="28a7c6bc31977af3" providerId="LiveId" clId="{8CF9F548-8BEE-495E-9E22-E5E8C6DC704F}" dt="2023-04-03T13:04:10.959" v="21" actId="20577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">
        <pc:chgData name="송 민주" userId="28a7c6bc31977af3" providerId="LiveId" clId="{8CF9F548-8BEE-495E-9E22-E5E8C6DC704F}" dt="2023-04-03T13:04:01.609" v="16" actId="1076"/>
        <pc:sldMkLst>
          <pc:docMk/>
          <pc:sldMk cId="0" sldId="301"/>
        </pc:sldMkLst>
        <pc:spChg chg="add del mod">
          <ac:chgData name="송 민주" userId="28a7c6bc31977af3" providerId="LiveId" clId="{8CF9F548-8BEE-495E-9E22-E5E8C6DC704F}" dt="2023-04-03T13:03:47.448" v="11" actId="478"/>
          <ac:spMkLst>
            <pc:docMk/>
            <pc:sldMk cId="0" sldId="301"/>
            <ac:spMk id="65" creationId="{00000000-0000-0000-0000-000000000000}"/>
          </ac:spMkLst>
        </pc:spChg>
        <pc:spChg chg="mod">
          <ac:chgData name="송 민주" userId="28a7c6bc31977af3" providerId="LiveId" clId="{8CF9F548-8BEE-495E-9E22-E5E8C6DC704F}" dt="2023-04-03T13:03:58.668" v="15" actId="1076"/>
          <ac:spMkLst>
            <pc:docMk/>
            <pc:sldMk cId="0" sldId="301"/>
            <ac:spMk id="67" creationId="{00000000-0000-0000-0000-000000000000}"/>
          </ac:spMkLst>
        </pc:spChg>
        <pc:picChg chg="add mod">
          <ac:chgData name="송 민주" userId="28a7c6bc31977af3" providerId="LiveId" clId="{8CF9F548-8BEE-495E-9E22-E5E8C6DC704F}" dt="2023-04-03T13:04:01.609" v="16" actId="1076"/>
          <ac:picMkLst>
            <pc:docMk/>
            <pc:sldMk cId="0" sldId="301"/>
            <ac:picMk id="3" creationId="{D3FA5E97-E88F-F235-E046-563BBD39F99D}"/>
          </ac:picMkLst>
        </pc:picChg>
        <pc:picChg chg="del">
          <ac:chgData name="송 민주" userId="28a7c6bc31977af3" providerId="LiveId" clId="{8CF9F548-8BEE-495E-9E22-E5E8C6DC704F}" dt="2023-04-03T13:03:22.345" v="0" actId="478"/>
          <ac:picMkLst>
            <pc:docMk/>
            <pc:sldMk cId="0" sldId="301"/>
            <ac:picMk id="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Boxplot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에서 볼 수 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평균값의 차이가 실제로 의미가 있는 차이인지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분산이 커서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그런것인지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 애매한 상황입니다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이런 상황에서 분산분석을 통해 통계적 유의성을 알아 볼 수 있습니다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충분히 작기에 평균값이 통계적으로 </a:t>
            </a:r>
            <a:r>
              <a:rPr lang="ko-KR" altLang="en-US" sz="1100" b="0" i="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유의미</a:t>
            </a: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100" b="0" i="0" kern="100" dirty="0">
              <a:solidFill>
                <a:srgbClr val="000000"/>
              </a:solidFill>
              <a:effectLst/>
              <a:latin typeface="Lato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8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박스 </a:t>
            </a:r>
            <a:r>
              <a:rPr lang="ko-KR" altLang="en-US" sz="1100" b="0" i="0" kern="100" dirty="0" err="1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플롯봤을때</a:t>
            </a: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머리둘레가 차이가 </a:t>
            </a:r>
            <a:r>
              <a:rPr lang="ko-KR" altLang="en-US" sz="1100" b="0" i="0" kern="100" dirty="0" err="1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있어보이지만</a:t>
            </a: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관측자와 </a:t>
            </a:r>
            <a:r>
              <a:rPr lang="ko-KR" altLang="en-US" sz="1100" b="0" i="0" kern="100" dirty="0" err="1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상호작용있는지</a:t>
            </a: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분석을 해보면 다음과 같은 결과가 나옵니다</a:t>
            </a:r>
            <a:r>
              <a:rPr lang="en-US" altLang="ko-KR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P-value</a:t>
            </a: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0.05</a:t>
            </a: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이상으로 해당 </a:t>
            </a:r>
            <a:r>
              <a:rPr lang="ko-KR" altLang="en-US" sz="1100" b="0" i="0" kern="100" dirty="0" err="1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귀무가설을</a:t>
            </a:r>
            <a:r>
              <a:rPr lang="ko-KR" altLang="en-US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기각할 수 없습니다</a:t>
            </a:r>
            <a:r>
              <a:rPr lang="en-US" altLang="ko-KR" sz="1100" b="0" i="0" kern="100" dirty="0">
                <a:solidFill>
                  <a:srgbClr val="000000"/>
                </a:solidFill>
                <a:effectLst/>
                <a:latin typeface="Lato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24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g118d7eca593_0_3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오른쪽 그림과 같이 양의 정수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대해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개의 독립적이고 표준 정규분포를 따르는 확률변수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X1,…,Xk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정의하고 그것을 제곱해서 더한</a:t>
                </a:r>
                <a:endParaRPr lang="en-US" altLang="ko-KR" sz="1100" kern="1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10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1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1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ko-KR" sz="11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𝑋𝑖</m:t>
                        </m:r>
                        <m:r>
                          <a:rPr lang="en-US" altLang="ko-KR" sz="11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^2</m:t>
                        </m:r>
                      </m:e>
                    </m:nary>
                  </m:oMath>
                </a14:m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분포를</a:t>
                </a:r>
                <a:r>
                  <a:rPr lang="ko-KR" altLang="en-US" sz="1100" kern="100" baseline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저희는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자유도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카이제곱분포라고 합니다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8" name="Google Shape;78;g118d7eca593_0_3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오른쪽 그림과 같이 양의 정수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대해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개의 독립적이고 표준 정규분포를 따르는 확률변수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X1,…,Xk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정의하고 그것을 제곱해서 더한</a:t>
                </a:r>
                <a:endParaRPr lang="en-US" altLang="ko-KR" sz="1100" kern="1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Q=</a:t>
                </a:r>
                <a:r>
                  <a:rPr lang="en-US" altLang="ko-KR" sz="1100" i="0" kern="10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∑</a:t>
                </a:r>
                <a:r>
                  <a:rPr lang="en-US" altLang="ko-KR" sz="1100" b="0" i="0" kern="10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_(𝑖=1)^𝑘▒〖𝑋𝑖^2〗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분포를</a:t>
                </a:r>
                <a:r>
                  <a:rPr lang="ko-KR" altLang="en-US" sz="1100" kern="100" baseline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저희는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자유도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카이제곱분포라고 합니다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21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저희는 카이제곱을 활용해 검정을 할 수 있습니다</a:t>
            </a:r>
            <a:r>
              <a:rPr lang="en-US" altLang="ko-KR"/>
              <a:t>. </a:t>
            </a:r>
            <a:r>
              <a:rPr lang="ko-KR" altLang="en-US"/>
              <a:t>카이제곱 통계량이란 </a:t>
            </a:r>
            <a:r>
              <a:rPr lang="ko-KR" altLang="en-US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검정 결과가 독립성에 대한 귀무 기댓값에서 벗어난 정도를 측정하는 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통계량으로</a:t>
            </a:r>
            <a:endParaRPr lang="en-US" altLang="ko-KR" sz="11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식처럼 오차의 제곱에 관한 식으로 나타낼 수 있습니다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관측 데이터가 특정 분포에 적합한 정도를 나타냅니다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개수 집합에 대해 카이제곱값이 낮다는 것은 기대 분포를 거의 따르고 있음을 의미하고 카이제곱값이 높다는 것은 기대한 것과 현저하게 다르다는 것을 의미합니다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50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카이제곱통계량이 어떻게 검정에 쓰이는지 그 사례를 살펴보겠습니다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헤드라인에 따른 기사의 클릭 수 를 방문자 </a:t>
            </a:r>
            <a:r>
              <a:rPr lang="en-US" altLang="ko-KR"/>
              <a:t>1000</a:t>
            </a:r>
            <a:r>
              <a:rPr lang="ko-KR" altLang="en-US"/>
              <a:t>명을 대상으로 비교한 자료입니다</a:t>
            </a:r>
            <a:r>
              <a:rPr lang="en-US" altLang="ko-KR"/>
              <a:t>. A</a:t>
            </a:r>
            <a:r>
              <a:rPr lang="ko-KR" altLang="en-US"/>
              <a:t>는 </a:t>
            </a:r>
            <a:r>
              <a:rPr lang="en-US" altLang="ko-KR"/>
              <a:t>B</a:t>
            </a:r>
            <a:r>
              <a:rPr lang="ko-KR" altLang="en-US"/>
              <a:t>에 비해 거의 두배의 클릭을 유도했고</a:t>
            </a:r>
            <a:r>
              <a:rPr lang="en-US" altLang="ko-KR"/>
              <a:t>, C</a:t>
            </a:r>
            <a:r>
              <a:rPr lang="ko-KR" altLang="en-US"/>
              <a:t>보다도 많은 클릭수를 유도했습니다</a:t>
            </a:r>
            <a:r>
              <a:rPr lang="en-US" altLang="ko-KR"/>
              <a:t>. </a:t>
            </a:r>
            <a:r>
              <a:rPr lang="ko-KR" altLang="en-US"/>
              <a:t>다만 이게 표본선정에 따른 우연의 결과인지 검정하여야 합니다</a:t>
            </a:r>
            <a:r>
              <a:rPr lang="en-US" altLang="ko-KR"/>
              <a:t>. </a:t>
            </a:r>
            <a:r>
              <a:rPr lang="ko-KR" altLang="en-US"/>
              <a:t>이 검정을 위해 저희는 기댓값 즉 귀무가설이 필요합니다</a:t>
            </a:r>
            <a:r>
              <a:rPr lang="en-US" altLang="ko-KR"/>
              <a:t>.(</a:t>
            </a:r>
            <a:r>
              <a:rPr lang="ko-KR" altLang="en-US"/>
              <a:t>스페이스바 클릭</a:t>
            </a:r>
            <a:r>
              <a:rPr lang="en-US" altLang="ko-KR"/>
              <a:t>,</a:t>
            </a:r>
            <a:r>
              <a:rPr lang="ko-KR" altLang="en-US"/>
              <a:t>빨간표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각헤드라인이 동일한 클릭율을 유도한다는 가정이 있다면 다음 표와 같은 결과가 나올 것입니다</a:t>
            </a:r>
            <a:r>
              <a:rPr lang="en-US" altLang="ko-KR"/>
              <a:t>. </a:t>
            </a:r>
            <a:r>
              <a:rPr lang="ko-KR" altLang="en-US"/>
              <a:t>이때 저희는 피어슨 잔차를 다음과 같이 </a:t>
            </a:r>
            <a:r>
              <a:rPr lang="en-US" altLang="ko-KR"/>
              <a:t>(</a:t>
            </a:r>
            <a:r>
              <a:rPr lang="ko-KR" altLang="en-US"/>
              <a:t>관측값</a:t>
            </a:r>
            <a:r>
              <a:rPr lang="en-US" altLang="ko-KR"/>
              <a:t>-</a:t>
            </a:r>
            <a:r>
              <a:rPr lang="ko-KR" altLang="en-US"/>
              <a:t>기댓값</a:t>
            </a:r>
            <a:r>
              <a:rPr lang="en-US" altLang="ko-KR"/>
              <a:t>) / </a:t>
            </a:r>
            <a:r>
              <a:rPr lang="ko-KR" altLang="en-US"/>
              <a:t>루트기댓값 으로 나타낼 수 있고 그 결과는 다음과 같습니다</a:t>
            </a:r>
            <a:r>
              <a:rPr lang="en-US" altLang="ko-KR"/>
              <a:t>. (</a:t>
            </a:r>
            <a:r>
              <a:rPr lang="ko-KR" altLang="en-US"/>
              <a:t>스페이스바</a:t>
            </a:r>
            <a:r>
              <a:rPr lang="en-US" altLang="ko-KR"/>
              <a:t>,</a:t>
            </a:r>
            <a:r>
              <a:rPr lang="ko-KR" altLang="en-US"/>
              <a:t>하늘색표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. </a:t>
            </a:r>
            <a:r>
              <a:rPr lang="ko-KR" altLang="en-US"/>
              <a:t>이때 이 피어슨잔차를 제곱후합한값이 카이제곱통계량이고</a:t>
            </a:r>
            <a:r>
              <a:rPr lang="en-US" altLang="ko-KR"/>
              <a:t>(</a:t>
            </a:r>
            <a:r>
              <a:rPr lang="ko-KR" altLang="en-US"/>
              <a:t>스페이스바</a:t>
            </a:r>
            <a:r>
              <a:rPr lang="en-US" altLang="ko-KR"/>
              <a:t>,</a:t>
            </a:r>
            <a:r>
              <a:rPr lang="ko-KR" altLang="en-US"/>
              <a:t>공식</a:t>
            </a:r>
            <a:r>
              <a:rPr lang="en-US" altLang="ko-KR"/>
              <a:t>)</a:t>
            </a:r>
            <a:r>
              <a:rPr lang="ko-KR" altLang="en-US"/>
              <a:t> 이경우 </a:t>
            </a:r>
            <a:r>
              <a:rPr lang="en-US" altLang="ko-KR"/>
              <a:t>1.66</a:t>
            </a:r>
            <a:r>
              <a:rPr lang="ko-KR" altLang="en-US"/>
              <a:t>이 나옵니다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832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1.66</a:t>
            </a:r>
            <a:r>
              <a:rPr lang="ko-KR" altLang="en-US"/>
              <a:t>이 과연 유의미한 수인가를 알아보기 위해 재표본추출 알고리즘을 사용할 수 있습니다</a:t>
            </a:r>
            <a:r>
              <a:rPr lang="en-US" altLang="ko-KR"/>
              <a:t>. </a:t>
            </a:r>
            <a:r>
              <a:rPr lang="ko-KR" altLang="en-US"/>
              <a:t>그 방식은 다음과 같습니다</a:t>
            </a:r>
            <a:r>
              <a:rPr lang="en-US" altLang="ko-KR"/>
              <a:t>.(5</a:t>
            </a:r>
            <a:r>
              <a:rPr lang="ko-KR" altLang="en-US"/>
              <a:t>초정도 화면보여주기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이를 파이썬 코드로 다음과 같이 구현할 수 있습니다</a:t>
            </a:r>
            <a:r>
              <a:rPr lang="en-US" altLang="ko-KR"/>
              <a:t>. </a:t>
            </a:r>
            <a:r>
              <a:rPr lang="ko-KR" altLang="en-US"/>
              <a:t>무작위 샘플링을 </a:t>
            </a:r>
            <a:r>
              <a:rPr lang="en-US" altLang="ko-KR"/>
              <a:t>2000</a:t>
            </a:r>
            <a:r>
              <a:rPr lang="ko-KR" altLang="en-US"/>
              <a:t>번하여 만든 리스트를 기반으로</a:t>
            </a:r>
            <a:r>
              <a:rPr lang="en-US" altLang="ko-KR"/>
              <a:t> </a:t>
            </a:r>
            <a:r>
              <a:rPr lang="ko-KR" altLang="en-US"/>
              <a:t>카이제곱통계량을 계산하는 카이투 함수를 이용해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재표본화된 </a:t>
            </a:r>
            <a:r>
              <a:rPr lang="en-US" altLang="ko-KR"/>
              <a:t>P</a:t>
            </a:r>
            <a:r>
              <a:rPr lang="ko-KR" altLang="en-US"/>
              <a:t>값과 카이제곱값을 구합니다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결과는 보시다싶이 카이제곲값 </a:t>
            </a:r>
            <a:r>
              <a:rPr lang="en-US" altLang="ko-KR"/>
              <a:t>1.66 </a:t>
            </a:r>
            <a:r>
              <a:rPr lang="ko-KR" altLang="en-US"/>
              <a:t>정도로 저희가 구한 값과 거의 일치합니다</a:t>
            </a:r>
            <a:r>
              <a:rPr lang="en-US" altLang="ko-KR"/>
              <a:t>. </a:t>
            </a:r>
            <a:r>
              <a:rPr lang="ko-KR" altLang="en-US"/>
              <a:t>즉 저희가 이전 슬라이드에서 본 상황은 귀무가설을 기각할만큼 특별한 상황은 아니다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즉 헤드라인이 클릭수에 확실한 영향이 있다라고 말하긴 어렵다는 결론이 나옵니다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711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다음은 카이투 함수로 자유도에 따른 카이제곱분포를 나타내는 코드입니다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관찰된 통계량이 분포의 바깥에 위치할수록 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P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값은 낮아집니다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0770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다음으로 검정력과 표본크기에 대해 살펴보기 앞서 한가지 상황을 생각해보겠습니다</a:t>
            </a:r>
            <a:r>
              <a:rPr lang="en-US" altLang="ko-KR"/>
              <a:t>. (</a:t>
            </a:r>
            <a:r>
              <a:rPr lang="ko-KR" altLang="en-US"/>
              <a:t>스페이스바</a:t>
            </a:r>
            <a:r>
              <a:rPr lang="en-US" altLang="ko-KR"/>
              <a:t>,</a:t>
            </a:r>
            <a:r>
              <a:rPr lang="ko-KR" altLang="en-US"/>
              <a:t>노란 말풍선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야구에서 </a:t>
            </a:r>
            <a:r>
              <a:rPr lang="en-US" altLang="ko-KR"/>
              <a:t>3</a:t>
            </a:r>
            <a:r>
              <a:rPr lang="ko-KR" altLang="en-US"/>
              <a:t>할 </a:t>
            </a:r>
            <a:r>
              <a:rPr lang="en-US" altLang="ko-KR"/>
              <a:t>3</a:t>
            </a:r>
            <a:r>
              <a:rPr lang="ko-KR" altLang="en-US"/>
              <a:t>푼타자와 </a:t>
            </a:r>
            <a:r>
              <a:rPr lang="en-US" altLang="ko-KR"/>
              <a:t>2</a:t>
            </a:r>
            <a:r>
              <a:rPr lang="ko-KR" altLang="en-US"/>
              <a:t>할 타자의 차이를 살펴보기 위해 우리는 많은 타석이 필요없습니다</a:t>
            </a:r>
            <a:r>
              <a:rPr lang="en-US" altLang="ko-KR"/>
              <a:t>.(</a:t>
            </a:r>
            <a:r>
              <a:rPr lang="ko-KR" altLang="en-US"/>
              <a:t>스페이스바</a:t>
            </a:r>
            <a:r>
              <a:rPr lang="en-US" altLang="ko-KR"/>
              <a:t>,</a:t>
            </a:r>
            <a:r>
              <a:rPr lang="ko-KR" altLang="en-US"/>
              <a:t>글자</a:t>
            </a:r>
            <a:r>
              <a:rPr lang="en-US" altLang="ko-KR"/>
              <a:t>) </a:t>
            </a:r>
            <a:r>
              <a:rPr lang="ko-KR" altLang="en-US"/>
              <a:t>적은 타석만으로도 차이가 쉽게 보이기때문이지요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그러나 </a:t>
            </a:r>
            <a:r>
              <a:rPr lang="en-US" altLang="ko-KR"/>
              <a:t>(</a:t>
            </a:r>
            <a:r>
              <a:rPr lang="ko-KR" altLang="en-US"/>
              <a:t>스페이스바</a:t>
            </a:r>
            <a:r>
              <a:rPr lang="en-US" altLang="ko-KR"/>
              <a:t>,</a:t>
            </a:r>
            <a:r>
              <a:rPr lang="ko-KR" altLang="en-US"/>
              <a:t>파란 말풍선</a:t>
            </a:r>
            <a:r>
              <a:rPr lang="en-US" altLang="ko-KR"/>
              <a:t>) 3</a:t>
            </a:r>
            <a:r>
              <a:rPr lang="ko-KR" altLang="en-US"/>
              <a:t>할타자와 </a:t>
            </a:r>
            <a:r>
              <a:rPr lang="en-US" altLang="ko-KR"/>
              <a:t>2</a:t>
            </a:r>
            <a:r>
              <a:rPr lang="ko-KR" altLang="en-US"/>
              <a:t>할</a:t>
            </a:r>
            <a:r>
              <a:rPr lang="en-US" altLang="ko-KR"/>
              <a:t>8</a:t>
            </a:r>
            <a:r>
              <a:rPr lang="ko-KR" altLang="en-US"/>
              <a:t>푼 타자의 비교에서는 다릅니다</a:t>
            </a:r>
            <a:r>
              <a:rPr lang="en-US" altLang="ko-KR"/>
              <a:t>.(</a:t>
            </a:r>
            <a:r>
              <a:rPr lang="ko-KR" altLang="en-US"/>
              <a:t>스페이스바</a:t>
            </a:r>
            <a:r>
              <a:rPr lang="en-US" altLang="ko-KR"/>
              <a:t>,</a:t>
            </a:r>
            <a:r>
              <a:rPr lang="ko-KR" altLang="en-US"/>
              <a:t>글자</a:t>
            </a:r>
            <a:r>
              <a:rPr lang="en-US" altLang="ko-KR"/>
              <a:t>) </a:t>
            </a:r>
            <a:r>
              <a:rPr lang="ko-KR" altLang="en-US"/>
              <a:t>둘을 구분하기위해서</a:t>
            </a:r>
            <a:r>
              <a:rPr lang="en-US" altLang="ko-KR"/>
              <a:t> </a:t>
            </a:r>
            <a:r>
              <a:rPr lang="ko-KR" altLang="en-US"/>
              <a:t>우리는 보다 많은 타석정보가 필요합니다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8335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검정력을 계산하는 목표는 필요한 표본크기를 알기 위함이 큽니다</a:t>
            </a:r>
            <a:r>
              <a:rPr lang="en-US" altLang="ko-KR"/>
              <a:t>. </a:t>
            </a:r>
            <a:r>
              <a:rPr lang="ko-KR" altLang="en-US"/>
              <a:t>앞서 사례에서 </a:t>
            </a:r>
            <a:r>
              <a:rPr lang="en-US" altLang="ko-KR"/>
              <a:t>2</a:t>
            </a:r>
            <a:r>
              <a:rPr lang="ko-KR" altLang="en-US"/>
              <a:t>할</a:t>
            </a:r>
            <a:r>
              <a:rPr lang="en-US" altLang="ko-KR"/>
              <a:t>8</a:t>
            </a:r>
            <a:r>
              <a:rPr lang="ko-KR" altLang="en-US"/>
              <a:t>푼과 </a:t>
            </a:r>
            <a:r>
              <a:rPr lang="en-US" altLang="ko-KR"/>
              <a:t>3</a:t>
            </a:r>
            <a:r>
              <a:rPr lang="ko-KR" altLang="en-US"/>
              <a:t>할타자를 비교하기위해 몇번의 타석이 필요할까 같은 문제입니다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저희는 검정력의 계산에 관해 다음 </a:t>
            </a:r>
            <a:r>
              <a:rPr lang="en-US" altLang="ko-KR"/>
              <a:t>4</a:t>
            </a:r>
            <a:r>
              <a:rPr lang="ko-KR" altLang="en-US"/>
              <a:t>가지 요소를 살펴볼 수 있는데 이중 </a:t>
            </a:r>
            <a:r>
              <a:rPr lang="en-US" altLang="ko-KR"/>
              <a:t>3</a:t>
            </a:r>
            <a:r>
              <a:rPr lang="ko-KR" altLang="en-US"/>
              <a:t>가지를 구하면 나머지 한가지도 구할 수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파이썬의 </a:t>
            </a:r>
            <a:r>
              <a:rPr lang="en-US" altLang="ko-KR"/>
              <a:t>solve_power</a:t>
            </a:r>
            <a:r>
              <a:rPr lang="ko-KR" altLang="en-US"/>
              <a:t>함수로 나머지 </a:t>
            </a:r>
            <a:r>
              <a:rPr lang="en-US" altLang="ko-KR"/>
              <a:t>3</a:t>
            </a:r>
            <a:r>
              <a:rPr lang="ko-KR" altLang="en-US"/>
              <a:t>개요소를 입력받아 다음과같이 어떤 상황에서 필요한 표본크기를 구할 수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5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저희는 이번 스터디를 통해 크게 랜덤변이가 자료해석에 얼마나 큰 영향을 미치는지 살펴보았고</a:t>
            </a:r>
            <a:r>
              <a:rPr lang="en-US" altLang="ko-KR"/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직관적인 재표본추출과정을 통해 데이터분석에서 그 우연에 의한 변이가 어느정도의 영향력을 지니는지 측정하는 법을 배웠습니다</a:t>
            </a:r>
            <a:r>
              <a:rPr lang="en-US" altLang="ko-KR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이상으로 발표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864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92d8ecde5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092d8ecde5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92d8ecde5_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092d8ecde5_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2d8ecde5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092d8ecde5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92d8ecde5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2092d8ecde5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g118d7eca593_0_3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8750" indent="0" algn="just" latinLnBrk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altLang="ko-KR" sz="11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Google Shape;78;g118d7eca593_0_3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오른쪽 그림과 같이 양의 정수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대해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개의 독립적이고 표준 정규분포를 따르는 확률변수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X1,…,Xk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정의하고 그것을 제곱해서 더한</a:t>
                </a:r>
                <a:endParaRPr lang="en-US" altLang="ko-KR" sz="1100" kern="1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Q=</a:t>
                </a:r>
                <a:r>
                  <a:rPr lang="en-US" altLang="ko-KR" sz="1100" i="0" kern="10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∑</a:t>
                </a:r>
                <a:r>
                  <a:rPr lang="en-US" altLang="ko-KR" sz="1100" b="0" i="0" kern="10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_(𝑖=1)^𝑘▒〖𝑋𝑖^2〗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분포를</a:t>
                </a:r>
                <a:r>
                  <a:rPr lang="ko-KR" altLang="en-US" sz="1100" kern="100" baseline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저희는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자유도 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카이제곱분포라고 합니다</a:t>
                </a:r>
                <a:r>
                  <a:rPr lang="en-US" altLang="ko-KR" sz="1100" kern="1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62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29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검정입니다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쉽게 말해 두 집단간의 평균의 차이가 </a:t>
            </a:r>
            <a:r>
              <a:rPr lang="ko-KR" altLang="en-US" sz="11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유의미한지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검증하는 가장 보편적인 통계 방법으로 </a:t>
            </a:r>
            <a:endParaRPr lang="en-US" altLang="ko-KR" sz="1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모집단의 분산 등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정보를 모를 때 현재의 데이터만으로 검정하고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데이터가 정규분포를 보일 때 신뢰도가 증가한다는 특징이 있습니다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샘플의 개수에 따라 크게 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ONE, TWO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나뉘며 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ONE SAMPLE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표본집단의 평균이 특정 값인지 </a:t>
            </a:r>
            <a:r>
              <a:rPr lang="ko-KR" altLang="en-US" sz="11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추정할때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사용합니다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다음과 같은 코드로 살펴볼 수 있으며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PVALUE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0.05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크므로 </a:t>
            </a:r>
            <a:r>
              <a:rPr lang="ko-KR" altLang="en-US" sz="11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귀무가설을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기각할 수 없다는 결론이 나옵니다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15875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 샘플은 두 집단간의 평균을 </a:t>
            </a:r>
            <a:r>
              <a:rPr lang="ko-KR" altLang="en-US" sz="11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비교할때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사용하며 마찬가지로 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P-VALUE</a:t>
            </a:r>
            <a:r>
              <a:rPr lang="ko-KR" altLang="en-US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유의수준과 비교하여 가설의 채택여부를 확인합니다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446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834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" sz="2500" b="1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</a:t>
            </a:r>
            <a:r>
              <a:rPr lang="ko" sz="2500" b="1" dirty="0">
                <a:solidFill>
                  <a:srgbClr val="19264B"/>
                </a:solidFill>
              </a:rPr>
              <a:t>데이터 분석 및 EDA 분석 2팀</a:t>
            </a:r>
            <a:endParaRPr sz="2500" b="1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2022.0</a:t>
            </a:r>
            <a:r>
              <a:rPr lang="en-US" altLang="ko" sz="14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4.04</a:t>
            </a: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</a:t>
            </a:r>
            <a:r>
              <a:rPr lang="ko" sz="1100" dirty="0">
                <a:solidFill>
                  <a:srgbClr val="19264B"/>
                </a:solidFill>
              </a:rPr>
              <a:t>송민주</a:t>
            </a:r>
            <a:endParaRPr sz="11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53975" y="-166065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 dirty="0"/>
              <a:t>3.8  </a:t>
            </a:r>
            <a:r>
              <a:rPr lang="ko-KR" altLang="en-US" sz="2600" b="1" dirty="0"/>
              <a:t>분산분석 </a:t>
            </a:r>
            <a:endParaRPr lang="en-US" altLang="ko-KR" sz="2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10FBE-8EF4-A311-F50B-132317C9B817}"/>
              </a:ext>
            </a:extLst>
          </p:cNvPr>
          <p:cNvSpPr txBox="1"/>
          <p:nvPr/>
        </p:nvSpPr>
        <p:spPr>
          <a:xfrm>
            <a:off x="1405256" y="687153"/>
            <a:ext cx="7565869" cy="296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 개 이상의 여러 그룹 간의 통계적 유의미한 차이를 검정하는 통계적 절차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서로 다른 그룹의 평균에서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분산값을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비교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결과값은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통계량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&lt; </a:t>
            </a:r>
            <a:r>
              <a:rPr lang="ko-KR" altLang="en-US" sz="1600" dirty="0">
                <a:latin typeface="+mn-ea"/>
                <a:ea typeface="+mn-ea"/>
              </a:rPr>
              <a:t>일원분산분석</a:t>
            </a:r>
            <a:r>
              <a:rPr lang="en-US" altLang="ko-KR" sz="1600" dirty="0">
                <a:latin typeface="+mn-ea"/>
                <a:ea typeface="+mn-ea"/>
              </a:rPr>
              <a:t> &gt;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모집단 간의 평균의 동일성 여부를 검정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집단 구분 독립변수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개  </a:t>
            </a:r>
            <a:endParaRPr lang="en-US" altLang="ko-KR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718A98-15B1-C256-6C15-6CEB28DFE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420" y="985223"/>
            <a:ext cx="1733639" cy="958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BC910D-01A6-FAB4-EAC0-8AD971FC8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845" y="2571750"/>
            <a:ext cx="4456060" cy="6564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FDE66B-7F34-1FC6-C4CD-7902EBF33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244" y="2465844"/>
            <a:ext cx="3204601" cy="2187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AA5379-BF68-4AF9-69C4-A82C6849F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54563"/>
            <a:ext cx="3460928" cy="2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53975" y="-166065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 dirty="0"/>
              <a:t>3.8  </a:t>
            </a:r>
            <a:r>
              <a:rPr lang="ko-KR" altLang="en-US" sz="2600" b="1" dirty="0"/>
              <a:t>분산분석 </a:t>
            </a:r>
            <a:endParaRPr lang="en-US" altLang="ko-KR" sz="2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106EE-5D03-55CA-BB47-EA66A21A11DE}"/>
              </a:ext>
            </a:extLst>
          </p:cNvPr>
          <p:cNvSpPr txBox="1"/>
          <p:nvPr/>
        </p:nvSpPr>
        <p:spPr>
          <a:xfrm>
            <a:off x="1405244" y="832854"/>
            <a:ext cx="73511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&lt;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이원분산분석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&gt;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모집단 간의 평균의 동일성 여부를 검정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집단 구분 독립변수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변수의 변화가 결과에 미치는 영향이 다른 변수의 수준에 따라 달라지는지 확인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E1633-3107-78DC-8A17-CBAE97FBCB69}"/>
              </a:ext>
            </a:extLst>
          </p:cNvPr>
          <p:cNvSpPr txBox="1"/>
          <p:nvPr/>
        </p:nvSpPr>
        <p:spPr>
          <a:xfrm>
            <a:off x="5080800" y="3078326"/>
            <a:ext cx="308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  4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명의 관측자가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3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명의 태아를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대상으로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머리 둘레를 측정한 데이터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8EF577-20A5-4B94-13E0-51A403CC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839" y="1626851"/>
            <a:ext cx="3987802" cy="9044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BB385-B95F-5B18-CE5C-31892717C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328" y="5488151"/>
            <a:ext cx="6096313" cy="9906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DB7D78-F657-A948-19DC-0C632E3ED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048" y="4013049"/>
            <a:ext cx="6096313" cy="990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8B0137-D549-EE48-E0F6-3C624627A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640" y="1386852"/>
            <a:ext cx="3600635" cy="27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5C706E-AA22-4AB4-0827-B548247AB565}"/>
                  </a:ext>
                </a:extLst>
              </p:cNvPr>
              <p:cNvSpPr txBox="1"/>
              <p:nvPr/>
            </p:nvSpPr>
            <p:spPr>
              <a:xfrm>
                <a:off x="1395251" y="2275872"/>
                <a:ext cx="8798721" cy="2552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16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〮</a:t>
                </a:r>
                <a:r>
                  <a:rPr lang="ko-KR" altLang="en-US" sz="1600" b="1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카이제곱</a:t>
                </a:r>
                <a:r>
                  <a:rPr lang="ko-KR" altLang="en-US" sz="16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분포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양의 정수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대해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개의 독립적이고 표준 정규분포를 따르는 확률변수</a:t>
                </a:r>
                <a:endParaRPr lang="en-US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X1,…,</a:t>
                </a:r>
                <a:r>
                  <a:rPr lang="en-US" altLang="ko-KR" sz="16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Xk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정의하면 자유도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16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카이제곱분포는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확률변수 </a:t>
                </a:r>
                <a:endParaRPr lang="en-US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Q=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𝑋𝑖</m:t>
                        </m:r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^2</m:t>
                        </m:r>
                      </m:e>
                    </m:nary>
                  </m:oMath>
                </a14:m>
                <a:endParaRPr lang="en-US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분포이다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2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자유도</a:t>
                </a:r>
                <a:r>
                  <a:rPr lang="en-US" altLang="ko-KR" sz="12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k= </a:t>
                </a:r>
                <a:r>
                  <a:rPr lang="ko-KR" altLang="en-US" sz="12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몇 개의 표준정규분포 변수를 더했는가</a:t>
                </a:r>
                <a:r>
                  <a:rPr lang="en-US" altLang="ko-KR" sz="12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en-US" altLang="ko-KR" sz="16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5C706E-AA22-4AB4-0827-B548247A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1" y="2275872"/>
                <a:ext cx="8798721" cy="2552109"/>
              </a:xfrm>
              <a:prstGeom prst="rect">
                <a:avLst/>
              </a:prstGeom>
              <a:blipFill>
                <a:blip r:embed="rId4"/>
                <a:stretch>
                  <a:fillRect l="-416" t="-955" b="-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273012" y="-13320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/>
              <a:t>3.9 </a:t>
            </a:r>
            <a:r>
              <a:rPr lang="ko-KR" altLang="en-US" sz="2600" b="1"/>
              <a:t>카이제곱검정</a:t>
            </a:r>
            <a:endParaRPr lang="ko-KR" altLang="en-US" sz="2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96A7EA-8A67-7685-01BE-DEF5FD30E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400" y="470958"/>
            <a:ext cx="3600274" cy="20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5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C706E-AA22-4AB4-0827-B548247AB565}"/>
              </a:ext>
            </a:extLst>
          </p:cNvPr>
          <p:cNvSpPr txBox="1"/>
          <p:nvPr/>
        </p:nvSpPr>
        <p:spPr>
          <a:xfrm>
            <a:off x="1181088" y="2652296"/>
            <a:ext cx="8798721" cy="1798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검정 결과가 독립성에 대한 귀무 기댓값에서 벗어난 정도를 측정하는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통계량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관측 데이터가 특정 분포에 적합한 정도를 나타낸다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개수 집합에 대해 카이제곱값이 낮다는 것은 기대 분포를 거의 따르고 있음을 의미하고 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카이제곱값이 높다는 것은 기대한 것과 현저하게 다르다는 것을 의미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273012" y="-13320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600" b="1"/>
              <a:t>카이제곱통계량</a:t>
            </a:r>
            <a:endParaRPr lang="ko-KR" altLang="en-US" sz="2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7A9EB0-8AE5-004A-3EE5-CC08FC923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61" y="1584077"/>
            <a:ext cx="2447925" cy="904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6DFA1-EA17-FF83-853D-0AABC68B606A}"/>
              </a:ext>
            </a:extLst>
          </p:cNvPr>
          <p:cNvSpPr txBox="1"/>
          <p:nvPr/>
        </p:nvSpPr>
        <p:spPr>
          <a:xfrm>
            <a:off x="1273012" y="4585479"/>
            <a:ext cx="717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 </a:t>
            </a:r>
            <a:r>
              <a:rPr lang="en-US" altLang="ko-KR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없거나 의미있는 차이가 없는 경우의가설</a:t>
            </a:r>
            <a:r>
              <a:rPr lang="en-US" altLang="ko-KR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특별할게 없는 상황</a:t>
            </a:r>
            <a:r>
              <a:rPr lang="en-US" altLang="ko-KR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-ex) a</a:t>
            </a:r>
            <a:r>
              <a:rPr lang="ko-KR" altLang="en-US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반과 </a:t>
            </a:r>
            <a:r>
              <a:rPr lang="en-US" altLang="ko-KR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반의 음식선호도 분포에 차이는 없음</a:t>
            </a:r>
            <a:r>
              <a:rPr lang="en-US" altLang="ko-KR" sz="1200" kern="1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A556A-7BD2-AB35-D220-8895C578EFB9}"/>
              </a:ext>
            </a:extLst>
          </p:cNvPr>
          <p:cNvSpPr txBox="1"/>
          <p:nvPr/>
        </p:nvSpPr>
        <p:spPr>
          <a:xfrm>
            <a:off x="4214747" y="1728737"/>
            <a:ext cx="5376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관측빈도 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E: 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기대빈도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5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B6191-D1A1-22B0-D350-43FFABCEAD80}"/>
              </a:ext>
            </a:extLst>
          </p:cNvPr>
          <p:cNvSpPr txBox="1"/>
          <p:nvPr/>
        </p:nvSpPr>
        <p:spPr>
          <a:xfrm>
            <a:off x="1368375" y="69832"/>
            <a:ext cx="520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chemeClr val="tx1"/>
                </a:solidFill>
                <a:latin typeface="Apple SD Gothic Neo"/>
              </a:rPr>
              <a:t>서로 다른 </a:t>
            </a:r>
            <a:r>
              <a:rPr lang="en-US" altLang="ko-KR" sz="1100" b="1">
                <a:solidFill>
                  <a:schemeClr val="tx1"/>
                </a:solidFill>
                <a:latin typeface="Apple SD Gothic Neo"/>
              </a:rPr>
              <a:t>3</a:t>
            </a:r>
            <a:r>
              <a:rPr lang="ko-KR" altLang="en-US" sz="1100" b="1">
                <a:solidFill>
                  <a:schemeClr val="tx1"/>
                </a:solidFill>
                <a:latin typeface="Apple SD Gothic Neo"/>
              </a:rPr>
              <a:t>가지 헤드라인에 대한 웹 테스트 결과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F644327-C5CD-2232-D364-3869E283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27889"/>
              </p:ext>
            </p:extLst>
          </p:nvPr>
        </p:nvGraphicFramePr>
        <p:xfrm>
          <a:off x="1430412" y="331442"/>
          <a:ext cx="60960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927351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37648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247075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7522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헤드라인 </a:t>
                      </a:r>
                      <a:r>
                        <a:rPr lang="en-US" altLang="ko-KR"/>
                        <a:t>A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헤드라인 </a:t>
                      </a:r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헤드라인 </a:t>
                      </a:r>
                      <a:r>
                        <a:rPr lang="en-US" altLang="ko-KR"/>
                        <a:t>C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1111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610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클릭하지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986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992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998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13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1DE300-CDAA-6998-A7F0-40F9D4192E1D}"/>
              </a:ext>
            </a:extLst>
          </p:cNvPr>
          <p:cNvSpPr txBox="1"/>
          <p:nvPr/>
        </p:nvSpPr>
        <p:spPr>
          <a:xfrm>
            <a:off x="1444812" y="1799032"/>
            <a:ext cx="520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chemeClr val="tx1"/>
                </a:solidFill>
                <a:latin typeface="Apple SD Gothic Neo"/>
              </a:rPr>
              <a:t>3</a:t>
            </a:r>
            <a:r>
              <a:rPr lang="ko-KR" altLang="en-US" sz="1100" b="1">
                <a:solidFill>
                  <a:schemeClr val="tx1"/>
                </a:solidFill>
                <a:latin typeface="Apple SD Gothic Neo"/>
              </a:rPr>
              <a:t>가지 헤드라인이 모두 같은 클릭률을 갖는다고 가정할때의 기댓값</a:t>
            </a:r>
            <a:r>
              <a:rPr lang="en-US" altLang="ko-KR" sz="1100" b="1">
                <a:solidFill>
                  <a:schemeClr val="tx1"/>
                </a:solidFill>
                <a:latin typeface="Apple SD Gothic Neo"/>
              </a:rPr>
              <a:t>(</a:t>
            </a:r>
            <a:r>
              <a:rPr lang="ko-KR" altLang="en-US" sz="1100" b="1">
                <a:solidFill>
                  <a:schemeClr val="tx1"/>
                </a:solidFill>
                <a:latin typeface="Apple SD Gothic Neo"/>
              </a:rPr>
              <a:t>귀무가설</a:t>
            </a:r>
            <a:r>
              <a:rPr lang="en-US" altLang="ko-KR" sz="1100" b="1">
                <a:solidFill>
                  <a:schemeClr val="tx1"/>
                </a:solidFill>
                <a:latin typeface="Apple SD Gothic Neo"/>
              </a:rPr>
              <a:t>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FBE872D-B550-83A5-DBD5-B65B628E7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96022"/>
              </p:ext>
            </p:extLst>
          </p:nvPr>
        </p:nvGraphicFramePr>
        <p:xfrm>
          <a:off x="1444812" y="2060642"/>
          <a:ext cx="609600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927351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37648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247075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7522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헤드라인 </a:t>
                      </a:r>
                      <a:r>
                        <a:rPr lang="en-US" altLang="ko-KR"/>
                        <a:t>A </a:t>
                      </a:r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헤드라인 </a:t>
                      </a:r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헤드라인 </a:t>
                      </a:r>
                      <a:r>
                        <a:rPr lang="en-US" altLang="ko-KR"/>
                        <a:t>C </a:t>
                      </a:r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111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클릭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11.33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11.33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11.33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610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클릭하지 않음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998.67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998.67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998.67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136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5">
                <a:extLst>
                  <a:ext uri="{FF2B5EF4-FFF2-40B4-BE49-F238E27FC236}">
                    <a16:creationId xmlns:a16="http://schemas.microsoft.com/office/drawing/2014/main" id="{C0CE9098-6A01-C9CE-57CE-C6A677C2F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652380"/>
                  </p:ext>
                </p:extLst>
              </p:nvPr>
            </p:nvGraphicFramePr>
            <p:xfrm>
              <a:off x="1444812" y="3881428"/>
              <a:ext cx="6096000" cy="1132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211">
                      <a:extLst>
                        <a:ext uri="{9D8B030D-6E8A-4147-A177-3AD203B41FA5}">
                          <a16:colId xmlns:a16="http://schemas.microsoft.com/office/drawing/2014/main" val="1492735133"/>
                        </a:ext>
                      </a:extLst>
                    </a:gridCol>
                    <a:gridCol w="1570789">
                      <a:extLst>
                        <a:ext uri="{9D8B030D-6E8A-4147-A177-3AD203B41FA5}">
                          <a16:colId xmlns:a16="http://schemas.microsoft.com/office/drawing/2014/main" val="173764876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42470756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975222983"/>
                        </a:ext>
                      </a:extLst>
                    </a:gridCol>
                  </a:tblGrid>
                  <a:tr h="21522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ko-KR" altLang="en-US" sz="1200" b="0">
                                        <a:solidFill>
                                          <a:schemeClr val="tx1"/>
                                        </a:solidFill>
                                      </a:rPr>
                                      <m:t>관측값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기</m:t>
                                    </m:r>
                                    <m:r>
                                      <a:rPr lang="ko-KR" altLang="en-US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댓</m:t>
                                    </m:r>
                                    <m:r>
                                      <a:rPr lang="ko-KR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값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기</m:t>
                                        </m:r>
                                        <m:r>
                                          <a:rPr lang="ko-KR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댓</m:t>
                                        </m:r>
                                        <m:r>
                                          <a:rPr lang="ko-KR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값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b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/>
                            <a:t>헤드라인 </a:t>
                          </a:r>
                          <a:r>
                            <a:rPr lang="en-US" altLang="ko-KR" sz="1200"/>
                            <a:t>A 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ko-KR" altLang="en-US" sz="1200"/>
                            <a:t>헤드라인 </a:t>
                          </a:r>
                          <a:r>
                            <a:rPr lang="en-US" altLang="ko-KR" sz="1200"/>
                            <a:t>B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ko-KR" altLang="en-US" sz="1200"/>
                            <a:t>헤드라인 </a:t>
                          </a:r>
                          <a:r>
                            <a:rPr lang="en-US" altLang="ko-KR" sz="1200"/>
                            <a:t>C 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111137"/>
                      </a:ext>
                    </a:extLst>
                  </a:tr>
                  <a:tr h="2467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/>
                            <a:t>클릭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0.792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-0.990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0.198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961028"/>
                      </a:ext>
                    </a:extLst>
                  </a:tr>
                  <a:tr h="3175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/>
                            <a:t>클릭하지 않음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-0.085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0.106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-0.021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613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5">
                <a:extLst>
                  <a:ext uri="{FF2B5EF4-FFF2-40B4-BE49-F238E27FC236}">
                    <a16:creationId xmlns:a16="http://schemas.microsoft.com/office/drawing/2014/main" id="{C0CE9098-6A01-C9CE-57CE-C6A677C2F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652380"/>
                  </p:ext>
                </p:extLst>
              </p:nvPr>
            </p:nvGraphicFramePr>
            <p:xfrm>
              <a:off x="1444812" y="3881428"/>
              <a:ext cx="6096000" cy="1132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211">
                      <a:extLst>
                        <a:ext uri="{9D8B030D-6E8A-4147-A177-3AD203B41FA5}">
                          <a16:colId xmlns:a16="http://schemas.microsoft.com/office/drawing/2014/main" val="1492735133"/>
                        </a:ext>
                      </a:extLst>
                    </a:gridCol>
                    <a:gridCol w="1570789">
                      <a:extLst>
                        <a:ext uri="{9D8B030D-6E8A-4147-A177-3AD203B41FA5}">
                          <a16:colId xmlns:a16="http://schemas.microsoft.com/office/drawing/2014/main" val="173764876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42470756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975222983"/>
                        </a:ext>
                      </a:extLst>
                    </a:gridCol>
                  </a:tblGrid>
                  <a:tr h="5403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823" t="-1124" r="-313580" b="-112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/>
                            <a:t>헤드라인 </a:t>
                          </a:r>
                          <a:r>
                            <a:rPr lang="en-US" altLang="ko-KR" sz="1200"/>
                            <a:t>A 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ko-KR" altLang="en-US" sz="1200"/>
                            <a:t>헤드라인 </a:t>
                          </a:r>
                          <a:r>
                            <a:rPr lang="en-US" altLang="ko-KR" sz="1200"/>
                            <a:t>B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ko-KR" altLang="en-US" sz="1200"/>
                            <a:t>헤드라인 </a:t>
                          </a:r>
                          <a:r>
                            <a:rPr lang="en-US" altLang="ko-KR" sz="1200"/>
                            <a:t>C 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11113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/>
                            <a:t>클릭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0.792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-0.990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0.198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961028"/>
                      </a:ext>
                    </a:extLst>
                  </a:tr>
                  <a:tr h="3175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/>
                            <a:t>클릭하지 않음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-0.085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0.106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/>
                            <a:t>-0.021</a:t>
                          </a:r>
                          <a:endParaRPr lang="ko-KR" altLang="en-US" sz="120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613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CBBB46D-3F5F-18BE-1095-F010593AFE9A}"/>
              </a:ext>
            </a:extLst>
          </p:cNvPr>
          <p:cNvSpPr txBox="1"/>
          <p:nvPr/>
        </p:nvSpPr>
        <p:spPr>
          <a:xfrm>
            <a:off x="1430412" y="357000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/>
              <a:t>피어슨잔차 </a:t>
            </a:r>
            <a:r>
              <a:rPr lang="en-US" altLang="ko-KR" sz="1100" b="1"/>
              <a:t>R</a:t>
            </a:r>
            <a:endParaRPr lang="ko-KR" altLang="en-US" sz="11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9161DF-38E5-B500-6B03-6BCCBEE37FEA}"/>
                  </a:ext>
                </a:extLst>
              </p:cNvPr>
              <p:cNvSpPr txBox="1"/>
              <p:nvPr/>
            </p:nvSpPr>
            <p:spPr>
              <a:xfrm>
                <a:off x="3784040" y="3504894"/>
                <a:ext cx="8798721" cy="39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sz="1600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1600" kern="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600" kern="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카이제곱통계량 </a:t>
                </a:r>
                <a:r>
                  <a:rPr lang="en-US" altLang="ko-KR" sz="1600" kern="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600" kern="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상황의 경우 </a:t>
                </a:r>
                <a:r>
                  <a:rPr lang="en-US" altLang="ko-KR" sz="1600" kern="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1.666)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9161DF-38E5-B500-6B03-6BCCBEE3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040" y="3504894"/>
                <a:ext cx="8798721" cy="391839"/>
              </a:xfrm>
              <a:prstGeom prst="rect">
                <a:avLst/>
              </a:prstGeom>
              <a:blipFill>
                <a:blip r:embed="rId5"/>
                <a:stretch>
                  <a:fillRect l="-416" t="-87500" b="-142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2929099-A3F3-EE75-D6E0-301617A2C590}"/>
              </a:ext>
            </a:extLst>
          </p:cNvPr>
          <p:cNvSpPr/>
          <p:nvPr/>
        </p:nvSpPr>
        <p:spPr>
          <a:xfrm>
            <a:off x="2841441" y="3683275"/>
            <a:ext cx="61967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74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8" grpId="0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1452AE-A19A-F693-DF33-D60B397DC330}"/>
              </a:ext>
            </a:extLst>
          </p:cNvPr>
          <p:cNvSpPr>
            <a:spLocks noGrp="1"/>
          </p:cNvSpPr>
          <p:nvPr/>
        </p:nvSpPr>
        <p:spPr>
          <a:xfrm>
            <a:off x="1265578" y="-158480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600" b="1"/>
              <a:t>재표본추출 알고리즘</a:t>
            </a:r>
            <a:endParaRPr lang="ko-KR" altLang="en-US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14FAD-45EC-BF00-0BC8-B432EE9686AA}"/>
              </a:ext>
            </a:extLst>
          </p:cNvPr>
          <p:cNvSpPr txBox="1"/>
          <p:nvPr/>
        </p:nvSpPr>
        <p:spPr>
          <a:xfrm>
            <a:off x="1273012" y="879919"/>
            <a:ext cx="9203149" cy="2303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1(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2966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0(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X)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들어있는 상자를 만든다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상자의 내용물을 잘 섞은 다음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1,000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표본을 세 번씩 가져와 각각의 클릭수를 계산함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얻은 횟수와 기대한 횟수의 차이를 제곱해서 합산한다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2~3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단계를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1,000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반복한다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재표본추출을 통해 얻은 편차의 제곱합이 얼마나 자주 관측값을 초과하는지가 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값이다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endParaRPr lang="en-US" altLang="ko-KR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E211CE-39CD-25E8-43DE-C1863699A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99" y="2571750"/>
            <a:ext cx="344768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5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1452AE-A19A-F693-DF33-D60B397DC330}"/>
              </a:ext>
            </a:extLst>
          </p:cNvPr>
          <p:cNvSpPr>
            <a:spLocks noGrp="1"/>
          </p:cNvSpPr>
          <p:nvPr/>
        </p:nvSpPr>
        <p:spPr>
          <a:xfrm>
            <a:off x="1265578" y="-158480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600" b="1"/>
              <a:t>통계적이론</a:t>
            </a:r>
            <a:endParaRPr lang="ko-KR" altLang="en-US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14FAD-45EC-BF00-0BC8-B432EE9686AA}"/>
              </a:ext>
            </a:extLst>
          </p:cNvPr>
          <p:cNvSpPr txBox="1"/>
          <p:nvPr/>
        </p:nvSpPr>
        <p:spPr>
          <a:xfrm>
            <a:off x="1280446" y="879919"/>
            <a:ext cx="9203149" cy="1969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자유도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(r-1) x (c-1)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관찰된 통계량이 카이제곱분포의 바깥에 위치할수록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낮아진다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stats.chi2.pdf()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카이제곱함수의 확률밀도함수계산 </a:t>
            </a:r>
            <a:endParaRPr lang="en-US" altLang="ko-KR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3626E-785F-A4E5-7E4A-3CE18E22A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46" y="2626724"/>
            <a:ext cx="3851579" cy="2275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9DF036-3DD9-9DB4-334E-1AABA7580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940" y="2571335"/>
            <a:ext cx="3449327" cy="18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273012" y="-1617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/>
              <a:t>3.11 </a:t>
            </a:r>
            <a:r>
              <a:rPr lang="ko-KR" altLang="en-US" sz="2600" b="1"/>
              <a:t>검정력과 표본크기</a:t>
            </a:r>
            <a:endParaRPr lang="ko-KR" altLang="en-US" sz="2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2CA4AA-5DC4-2E4A-B485-4F5F779EEDF1}"/>
              </a:ext>
            </a:extLst>
          </p:cNvPr>
          <p:cNvSpPr/>
          <p:nvPr/>
        </p:nvSpPr>
        <p:spPr>
          <a:xfrm>
            <a:off x="1577003" y="1267200"/>
            <a:ext cx="2355788" cy="1015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할 </a:t>
            </a:r>
            <a:r>
              <a:rPr lang="en-US" altLang="ko-KR"/>
              <a:t>3</a:t>
            </a:r>
            <a:r>
              <a:rPr lang="ko-KR" altLang="en-US"/>
              <a:t>푼 타자</a:t>
            </a:r>
            <a:endParaRPr lang="en-US" altLang="ko-KR"/>
          </a:p>
          <a:p>
            <a:pPr algn="ctr"/>
            <a:r>
              <a:rPr lang="en-US" altLang="ko-KR"/>
              <a:t>VS</a:t>
            </a:r>
          </a:p>
          <a:p>
            <a:pPr algn="ctr"/>
            <a:r>
              <a:rPr lang="en-US" altLang="ko-KR"/>
              <a:t>2</a:t>
            </a:r>
            <a:r>
              <a:rPr lang="ko-KR" altLang="en-US"/>
              <a:t>할 타자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9F9601-1704-112D-3D85-D0340F515B0B}"/>
              </a:ext>
            </a:extLst>
          </p:cNvPr>
          <p:cNvSpPr/>
          <p:nvPr/>
        </p:nvSpPr>
        <p:spPr>
          <a:xfrm>
            <a:off x="5657812" y="1267199"/>
            <a:ext cx="2355788" cy="1015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할 타자</a:t>
            </a:r>
            <a:endParaRPr lang="en-US" altLang="ko-KR"/>
          </a:p>
          <a:p>
            <a:pPr algn="ctr"/>
            <a:r>
              <a:rPr lang="en-US" altLang="ko-KR"/>
              <a:t>VS</a:t>
            </a:r>
          </a:p>
          <a:p>
            <a:pPr algn="ctr"/>
            <a:r>
              <a:rPr lang="en-US" altLang="ko-KR"/>
              <a:t>2</a:t>
            </a:r>
            <a:r>
              <a:rPr lang="ko-KR" altLang="en-US"/>
              <a:t>할 </a:t>
            </a:r>
            <a:r>
              <a:rPr lang="en-US" altLang="ko-KR"/>
              <a:t>8</a:t>
            </a:r>
            <a:r>
              <a:rPr lang="ko-KR" altLang="en-US"/>
              <a:t>푼 타자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4922E3F-D1EE-D791-4834-96106FF33FF9}"/>
              </a:ext>
            </a:extLst>
          </p:cNvPr>
          <p:cNvSpPr/>
          <p:nvPr/>
        </p:nvSpPr>
        <p:spPr>
          <a:xfrm>
            <a:off x="2555988" y="2861101"/>
            <a:ext cx="302400" cy="73529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DEB1F64-8E0C-5856-E9FC-FB204591929F}"/>
              </a:ext>
            </a:extLst>
          </p:cNvPr>
          <p:cNvSpPr/>
          <p:nvPr/>
        </p:nvSpPr>
        <p:spPr>
          <a:xfrm>
            <a:off x="6684506" y="2861101"/>
            <a:ext cx="302400" cy="7352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E85D2-FCE3-AD59-B8AD-0148E760087E}"/>
              </a:ext>
            </a:extLst>
          </p:cNvPr>
          <p:cNvSpPr txBox="1"/>
          <p:nvPr/>
        </p:nvSpPr>
        <p:spPr>
          <a:xfrm>
            <a:off x="2230200" y="4081501"/>
            <a:ext cx="520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많은 타석이 </a:t>
            </a:r>
            <a:endParaRPr lang="en-US" altLang="ko-KR" b="1"/>
          </a:p>
          <a:p>
            <a:r>
              <a:rPr lang="ko-KR" altLang="en-US" b="1"/>
              <a:t>필요 없음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3A680-273E-E2A2-162A-CB35245C2245}"/>
              </a:ext>
            </a:extLst>
          </p:cNvPr>
          <p:cNvSpPr txBox="1"/>
          <p:nvPr/>
        </p:nvSpPr>
        <p:spPr>
          <a:xfrm>
            <a:off x="6364200" y="4081501"/>
            <a:ext cx="520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많은 타석정보가</a:t>
            </a:r>
            <a:endParaRPr lang="en-US" altLang="ko-KR" b="1"/>
          </a:p>
          <a:p>
            <a:r>
              <a:rPr lang="ko-KR" altLang="en-US" b="1"/>
              <a:t>필요함</a:t>
            </a:r>
          </a:p>
        </p:txBody>
      </p:sp>
    </p:spTree>
    <p:extLst>
      <p:ext uri="{BB962C8B-B14F-4D97-AF65-F5344CB8AC3E}">
        <p14:creationId xmlns:p14="http://schemas.microsoft.com/office/powerpoint/2010/main" val="28615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ample size: A practical introdution">
            <a:extLst>
              <a:ext uri="{FF2B5EF4-FFF2-40B4-BE49-F238E27FC236}">
                <a16:creationId xmlns:a16="http://schemas.microsoft.com/office/drawing/2014/main" id="{24C2C933-5E43-71B9-4F33-79E71BCA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67" y="2269621"/>
            <a:ext cx="4284833" cy="28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52278D-8FCF-0FC1-B4D4-447FD5838342}"/>
              </a:ext>
            </a:extLst>
          </p:cNvPr>
          <p:cNvSpPr txBox="1"/>
          <p:nvPr/>
        </p:nvSpPr>
        <p:spPr>
          <a:xfrm>
            <a:off x="228060" y="269815"/>
            <a:ext cx="9565843" cy="2702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검정력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표본조건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크기와 변이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특정한 효과크기를 알아낼 수 있는 확률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타율비교 사례에서 효과크기란 </a:t>
            </a:r>
            <a:r>
              <a:rPr lang="en-US" altLang="ko-KR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</a:t>
            </a:r>
            <a:r>
              <a:rPr lang="en-US" altLang="ko-KR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푼의 타율 차이를 의미</a:t>
            </a:r>
            <a:endParaRPr lang="en-US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알아낸다</a:t>
            </a:r>
            <a:r>
              <a:rPr lang="en-US" altLang="ko-KR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en-US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가설검정을 통해 차이가 </a:t>
            </a:r>
            <a:r>
              <a:rPr lang="en-US" altLang="ko-KR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없을 것이라는 귀무가설을 기각하고 </a:t>
            </a:r>
            <a:endParaRPr lang="en-US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효과가 있다고 결론짓는 것을 의미</a:t>
            </a:r>
            <a:endParaRPr lang="en-US" altLang="ko-KR" sz="14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1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529CAF-1927-25FC-E3A7-33A1EED31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390" y="2483367"/>
            <a:ext cx="7047824" cy="2660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CFD04-34CE-D58D-1652-AAC627ABC039}"/>
              </a:ext>
            </a:extLst>
          </p:cNvPr>
          <p:cNvSpPr txBox="1"/>
          <p:nvPr/>
        </p:nvSpPr>
        <p:spPr>
          <a:xfrm>
            <a:off x="1278083" y="84345"/>
            <a:ext cx="8798721" cy="1798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〮검정</a:t>
            </a:r>
            <a:r>
              <a:rPr lang="en-US" altLang="ko-KR" sz="16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6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표본크기 계산</a:t>
            </a:r>
            <a:r>
              <a:rPr lang="ko-KR" altLang="en-US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표본크기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상자에서 뽑는 갯수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탐지하고자 하는 효과 크기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몇 프로 차이를 알아보고자 하는가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가설검정을 위한 유의수준 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검정력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b="0" i="0" u="none" strike="noStrike" cap="none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06275" y="2409269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</a:t>
            </a:r>
            <a:r>
              <a:rPr lang="en-US" alt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" dirty="0"/>
              <a:t>송민주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</a:t>
            </a:r>
            <a:r>
              <a:rPr lang="en-US" alt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박</a:t>
            </a:r>
            <a:r>
              <a:rPr lang="ko" dirty="0"/>
              <a:t>지현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dirty="0"/>
              <a:t>스터디원 </a:t>
            </a:r>
            <a:r>
              <a:rPr lang="en-US" altLang="ko" dirty="0"/>
              <a:t>3</a:t>
            </a:r>
            <a:r>
              <a:rPr lang="ko" dirty="0"/>
              <a:t> : 김지호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FA5E97-E88F-F235-E046-563BBD39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900" y="1813253"/>
            <a:ext cx="6896850" cy="389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23412" y="-16270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600" b="1"/>
              <a:t>마무리</a:t>
            </a:r>
            <a:endParaRPr lang="ko-KR" altLang="en-US" sz="2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C1B19-0996-FEF2-1764-861EEA2F52F1}"/>
              </a:ext>
            </a:extLst>
          </p:cNvPr>
          <p:cNvSpPr txBox="1"/>
          <p:nvPr/>
        </p:nvSpPr>
        <p:spPr>
          <a:xfrm>
            <a:off x="1353963" y="1329298"/>
            <a:ext cx="5234400" cy="1202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랜덤변이가 자료해석에 얼마나 큰 영향을 미치는지 살펴봄</a:t>
            </a:r>
            <a:endParaRPr lang="en-US" altLang="ko-KR"/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/>
              <a:t>직관적인 재표본추출과정을 통해 데이터분석에서 우연에 의한 변이가 어느정도의 영향력을 지니는지 측정하는 법을 배움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45117" y="4258737"/>
            <a:ext cx="618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tx1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통계적 실험과 유의성 검정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" sz="2400" b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3.1 </a:t>
            </a:r>
            <a:r>
              <a:rPr lang="ko" sz="2400" b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A/B 검정</a:t>
            </a:r>
            <a:endParaRPr sz="2400" b="1" i="0" u="none" strike="noStrike" cap="none" dirty="0">
              <a:solidFill>
                <a:schemeClr val="tx1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22800" y="954500"/>
            <a:ext cx="7388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어느 한 쪽이 다른 쪽보다 우월하다는 것을 입증하기 위해 실험군을 두 그룹으로 나누어 진행하는 실험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22800" y="2109500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" sz="2400" b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3.2 </a:t>
            </a:r>
            <a:r>
              <a:rPr lang="ko" sz="2400" b="1" dirty="0">
                <a:solidFill>
                  <a:schemeClr val="tx1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가설 검정</a:t>
            </a:r>
            <a:endParaRPr sz="2400" b="1" i="0" u="none" strike="noStrike" cap="none" dirty="0">
              <a:solidFill>
                <a:schemeClr val="tx1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522800" y="2775075"/>
            <a:ext cx="73884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관찰된 효과가 우연에 의한 것인지 여부를 알아내는 것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1"/>
                </a:solidFill>
                <a:latin typeface="+mn-ea"/>
                <a:ea typeface="+mn-ea"/>
              </a:rPr>
              <a:t>귀무가설 vs 대립가설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귀무가설과 대립가설이 모든 가능성 설명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우연 때문이라고 가정하는 귀무가설이 틀렸음을 입증해야 한다. 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" sz="2400" b="1" dirty="0">
                <a:solidFill>
                  <a:schemeClr val="tx1"/>
                </a:solidFill>
                <a:latin typeface="+mj-ea"/>
                <a:ea typeface="+mj-ea"/>
                <a:cs typeface="NanumGothic ExtraBold"/>
                <a:sym typeface="NanumGothic ExtraBold"/>
              </a:rPr>
              <a:t>3.3 </a:t>
            </a:r>
            <a:r>
              <a:rPr lang="ko" sz="2400" b="1" dirty="0">
                <a:solidFill>
                  <a:schemeClr val="tx1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재표본추출</a:t>
            </a:r>
            <a:endParaRPr sz="2400" b="1" i="0" u="none" strike="noStrike" cap="none" dirty="0">
              <a:solidFill>
                <a:schemeClr val="tx1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522800" y="954500"/>
            <a:ext cx="73884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랜덤한 변동성을 알아보자는 일반적인 목표를 가지고 관찰된 데이터의 값에서 표본을 반복적으로 추출하는 것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부트스트랩 : 신뢰성 평가에 사용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순열검정 : 두 개 이상의 그룹과 관련된 가설을 검증할 때 사용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" sz="2400" b="1" dirty="0">
                <a:solidFill>
                  <a:schemeClr val="tx1"/>
                </a:solidFill>
                <a:latin typeface="+mj-ea"/>
                <a:ea typeface="+mj-ea"/>
                <a:cs typeface="NanumGothic ExtraBold"/>
                <a:sym typeface="NanumGothic ExtraBold"/>
              </a:rPr>
              <a:t>3.4 </a:t>
            </a:r>
            <a:r>
              <a:rPr lang="ko" sz="2400" b="1" dirty="0">
                <a:solidFill>
                  <a:schemeClr val="tx1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통계적 유의성과 p 값</a:t>
            </a:r>
            <a:endParaRPr sz="2400" b="1" i="0" u="none" strike="noStrike" cap="none" dirty="0">
              <a:solidFill>
                <a:schemeClr val="tx1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358139" y="850172"/>
            <a:ext cx="7502225" cy="485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" sz="1600" dirty="0">
                <a:solidFill>
                  <a:schemeClr val="tx1"/>
                </a:solidFill>
                <a:latin typeface="+mn-ea"/>
                <a:ea typeface="+mn-ea"/>
              </a:rPr>
              <a:t>통계학자가 자신의 실험 결과가 우연히 일어난 것인지, </a:t>
            </a:r>
            <a:endParaRPr lang="en-US" altLang="ko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ko" sz="1600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ko" sz="1600" dirty="0">
                <a:solidFill>
                  <a:schemeClr val="tx1"/>
                </a:solidFill>
                <a:latin typeface="+mn-ea"/>
                <a:ea typeface="+mn-ea"/>
              </a:rPr>
              <a:t>일어날 수 없는 것인지를 판단하는 방법. </a:t>
            </a:r>
            <a:endParaRPr lang="en-US" altLang="ko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" sz="1600" dirty="0">
                <a:solidFill>
                  <a:schemeClr val="tx1"/>
                </a:solidFill>
                <a:latin typeface="+mn-ea"/>
                <a:ea typeface="+mn-ea"/>
              </a:rPr>
              <a:t>우연한 변동성의 바깥에 존재한다면 통계적 유의미</a:t>
            </a: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tx1"/>
                </a:solidFill>
                <a:latin typeface="+mn-ea"/>
                <a:ea typeface="+mn-ea"/>
              </a:rPr>
              <a:t>p 값 </a:t>
            </a:r>
            <a:endParaRPr lang="en-US" altLang="ko" sz="16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  <a:latin typeface="+mn-ea"/>
                <a:ea typeface="+mn-ea"/>
              </a:rPr>
              <a:t>: 통계적 유의성을 정확히 측정하기 위한 지표. </a:t>
            </a: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  <a:latin typeface="+mn-ea"/>
                <a:ea typeface="+mn-ea"/>
              </a:rPr>
              <a:t>: 순열검정으로 얻은 결과 중 관찰된 차이와 같거나 더 큰 차이를 보이는 경우의 비율로 p값 추정.</a:t>
            </a: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  <a:latin typeface="+mn-ea"/>
                <a:ea typeface="+mn-ea"/>
              </a:rPr>
              <a:t>“ 우연히 얻은 결과의 5%보다 더 극단적인 결과이다" </a:t>
            </a: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  <a:latin typeface="+mn-ea"/>
                <a:ea typeface="+mn-ea"/>
              </a:rPr>
              <a:t>-&gt; 유의수준 5%. </a:t>
            </a:r>
            <a:endParaRPr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70103" y="-16909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 dirty="0"/>
              <a:t>3.4 </a:t>
            </a:r>
            <a:r>
              <a:rPr lang="ko-KR" altLang="en-US" sz="2600" b="1" dirty="0"/>
              <a:t>가설검정 절차</a:t>
            </a:r>
            <a:endParaRPr lang="en-US" altLang="ko-KR" sz="2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3E81E6-6DA6-42B1-3988-3111329F2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588" y="898714"/>
            <a:ext cx="5657571" cy="2387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7D128D-E3FB-A606-6F75-6242834E804D}"/>
              </a:ext>
            </a:extLst>
          </p:cNvPr>
          <p:cNvSpPr txBox="1"/>
          <p:nvPr/>
        </p:nvSpPr>
        <p:spPr>
          <a:xfrm>
            <a:off x="1434712" y="3377951"/>
            <a:ext cx="7565869" cy="1765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 수립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연구자는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귀무가설을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기각하고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주장인 대립가설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채택시키고자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함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 수준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 오류 확률의 최대 허용치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참이지만 기각하는 오류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p-value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데이터가 알려주는 최대 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 오류 확률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기준값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 수준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정해두고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 오류를 범할 가능성이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기준값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미만이면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귀무가설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기각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7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53975" y="-166065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 dirty="0"/>
              <a:t>3.4 </a:t>
            </a:r>
            <a:r>
              <a:rPr lang="ko-KR" altLang="en-US" sz="2600" b="1" dirty="0"/>
              <a:t>가설검정 절차와 </a:t>
            </a:r>
            <a:r>
              <a:rPr lang="en-US" altLang="ko-KR" sz="2600" b="1" dirty="0"/>
              <a:t>p-value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79CDB-5F1A-D2B3-1011-544E7C1E6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583" y="869121"/>
            <a:ext cx="5186371" cy="3017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4013D-B4A4-2FF8-F6C2-AEDE93477C9A}"/>
              </a:ext>
            </a:extLst>
          </p:cNvPr>
          <p:cNvSpPr txBox="1"/>
          <p:nvPr/>
        </p:nvSpPr>
        <p:spPr>
          <a:xfrm>
            <a:off x="1609344" y="4099519"/>
            <a:ext cx="77541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b="1" dirty="0">
                <a:effectLst/>
              </a:rPr>
              <a:t>P Value</a:t>
            </a:r>
            <a:r>
              <a:rPr lang="ko-KR" altLang="en-US" b="1" dirty="0">
                <a:effectLst/>
              </a:rPr>
              <a:t>가 유의 수준 </a:t>
            </a:r>
            <a:r>
              <a:rPr lang="en-US" altLang="ko-KR" b="1" dirty="0">
                <a:effectLst/>
              </a:rPr>
              <a:t>α</a:t>
            </a:r>
            <a:r>
              <a:rPr lang="ko-KR" altLang="en-US" b="1" dirty="0">
                <a:effectLst/>
              </a:rPr>
              <a:t>보다 크면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허용할 수 있는 </a:t>
            </a:r>
            <a:r>
              <a:rPr lang="en-US" altLang="ko-KR" dirty="0"/>
              <a:t>1</a:t>
            </a:r>
            <a:r>
              <a:rPr lang="ko-KR" altLang="en-US" dirty="0"/>
              <a:t>종 오류 확률을 넘어선 수준이기에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기각하면 안됨 </a:t>
            </a:r>
            <a:r>
              <a:rPr lang="en-US" altLang="ko-KR" dirty="0"/>
              <a:t>) </a:t>
            </a:r>
            <a:r>
              <a:rPr lang="ko-KR" altLang="en-US" b="1" dirty="0" err="1">
                <a:effectLst/>
              </a:rPr>
              <a:t>귀무</a:t>
            </a:r>
            <a:r>
              <a:rPr lang="ko-KR" altLang="en-US" b="1" dirty="0">
                <a:effectLst/>
              </a:rPr>
              <a:t> 가설을 채택</a:t>
            </a:r>
            <a:r>
              <a:rPr lang="ko-KR" altLang="en-US" dirty="0"/>
              <a:t>하고 </a:t>
            </a:r>
            <a:r>
              <a:rPr lang="ko-KR" altLang="en-US" b="1" dirty="0">
                <a:effectLst/>
              </a:rPr>
              <a:t>작다면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기각해도 </a:t>
            </a:r>
            <a:r>
              <a:rPr lang="en-US" altLang="ko-KR" dirty="0"/>
              <a:t>1</a:t>
            </a:r>
            <a:r>
              <a:rPr lang="ko-KR" altLang="en-US" dirty="0"/>
              <a:t>종 오류 확률이 낮기 때문에 기각 가능 </a:t>
            </a:r>
            <a:r>
              <a:rPr lang="en-US" altLang="ko-KR" dirty="0"/>
              <a:t>) </a:t>
            </a:r>
            <a:r>
              <a:rPr lang="ko-KR" altLang="en-US" b="1" dirty="0" err="1">
                <a:effectLst/>
              </a:rPr>
              <a:t>귀무</a:t>
            </a:r>
            <a:r>
              <a:rPr lang="ko-KR" altLang="en-US" b="1" dirty="0">
                <a:effectLst/>
              </a:rPr>
              <a:t> 가설을 기각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76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353975" y="-166065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 dirty="0"/>
              <a:t>3.5 t </a:t>
            </a:r>
            <a:r>
              <a:rPr lang="ko-KR" altLang="en-US" sz="2600" b="1" dirty="0"/>
              <a:t>검정 </a:t>
            </a:r>
            <a:endParaRPr lang="en-US" altLang="ko-KR" sz="2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10FBE-8EF4-A311-F50B-132317C9B817}"/>
              </a:ext>
            </a:extLst>
          </p:cNvPr>
          <p:cNvSpPr txBox="1"/>
          <p:nvPr/>
        </p:nvSpPr>
        <p:spPr>
          <a:xfrm>
            <a:off x="1405256" y="687153"/>
            <a:ext cx="7565869" cy="2610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집단 간의 평균의 차이가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유의미한지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검증하는 가장 보편적인 통계 방법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 모집단의 정보 없어도 현재의 데이터만으로 검정</a:t>
            </a:r>
            <a:endParaRPr lang="en-US" altLang="ko-KR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 두 집단의 데이터 개수가 </a:t>
            </a:r>
            <a:r>
              <a:rPr lang="ko-KR" altLang="en-US" dirty="0" err="1">
                <a:latin typeface="+mn-ea"/>
                <a:ea typeface="+mn-ea"/>
              </a:rPr>
              <a:t>비슷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정규 분포를 보일 때 신뢰도 증가</a:t>
            </a:r>
            <a:endParaRPr lang="en-US" altLang="ko-KR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highlight>
                  <a:srgbClr val="FFFF00"/>
                </a:highlight>
                <a:latin typeface="+mn-ea"/>
                <a:ea typeface="+mn-ea"/>
              </a:rPr>
              <a:t>&lt;one sample t-test &gt;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표본집단의 평균이 특정 값인지 추정할 때 사용 </a:t>
            </a:r>
            <a:endParaRPr lang="en-US" altLang="ko-KR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8B86B6-D5A9-0707-5F69-435E15967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766" y="2142962"/>
            <a:ext cx="4661140" cy="9207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A0BE8F-DA68-0E13-1EF1-0EE2F89E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766" y="3074753"/>
            <a:ext cx="4816768" cy="392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EAE51-6C7B-9E0B-3424-59BE8768B29C}"/>
              </a:ext>
            </a:extLst>
          </p:cNvPr>
          <p:cNvSpPr txBox="1"/>
          <p:nvPr/>
        </p:nvSpPr>
        <p:spPr>
          <a:xfrm>
            <a:off x="3849032" y="2170110"/>
            <a:ext cx="48167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-&gt; p-value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en-US" altLang="ko-KR" dirty="0">
                <a:latin typeface="+mn-ea"/>
                <a:ea typeface="+mn-ea"/>
              </a:rPr>
              <a:t>0.05</a:t>
            </a:r>
            <a:r>
              <a:rPr lang="ko-KR" altLang="en-US" dirty="0">
                <a:latin typeface="+mn-ea"/>
                <a:ea typeface="+mn-ea"/>
              </a:rPr>
              <a:t> 보다 크므로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ko-KR" altLang="en-US" dirty="0">
                <a:latin typeface="+mn-ea"/>
                <a:ea typeface="+mn-ea"/>
              </a:rPr>
              <a:t> 기각할 수 없다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52C16-B9C2-CE73-2060-55E5279D314D}"/>
              </a:ext>
            </a:extLst>
          </p:cNvPr>
          <p:cNvSpPr txBox="1"/>
          <p:nvPr/>
        </p:nvSpPr>
        <p:spPr>
          <a:xfrm>
            <a:off x="1405256" y="3529658"/>
            <a:ext cx="6824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highlight>
                  <a:srgbClr val="FFFF00"/>
                </a:highlight>
                <a:latin typeface="+mn-ea"/>
                <a:ea typeface="+mn-ea"/>
              </a:rPr>
              <a:t>&lt; two</a:t>
            </a:r>
            <a:r>
              <a:rPr lang="ko-KR" altLang="en-US" sz="1600" dirty="0">
                <a:highlight>
                  <a:srgbClr val="FFFF00"/>
                </a:highlight>
                <a:latin typeface="+mn-ea"/>
                <a:ea typeface="+mn-ea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  <a:ea typeface="+mn-ea"/>
              </a:rPr>
              <a:t>sample t-test &gt;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표본집단 </a:t>
            </a:r>
            <a:r>
              <a:rPr lang="en-US" altLang="ko-KR" dirty="0">
                <a:latin typeface="+mn-ea"/>
                <a:ea typeface="+mn-ea"/>
              </a:rPr>
              <a:t>A</a:t>
            </a:r>
            <a:r>
              <a:rPr lang="ko-KR" altLang="en-US" dirty="0">
                <a:latin typeface="+mn-ea"/>
                <a:ea typeface="+mn-ea"/>
              </a:rPr>
              <a:t>와 표본집단 </a:t>
            </a:r>
            <a:r>
              <a:rPr lang="en-US" altLang="ko-KR" dirty="0">
                <a:latin typeface="+mn-ea"/>
                <a:ea typeface="+mn-ea"/>
              </a:rPr>
              <a:t>B</a:t>
            </a:r>
            <a:r>
              <a:rPr lang="ko-KR" altLang="en-US" dirty="0">
                <a:latin typeface="+mn-ea"/>
                <a:ea typeface="+mn-ea"/>
              </a:rPr>
              <a:t>의 평균을 비교할 때 사용  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C8203CD-54C6-8FC8-2E42-4004707387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-2428"/>
          <a:stretch/>
        </p:blipFill>
        <p:spPr>
          <a:xfrm>
            <a:off x="1500766" y="3890552"/>
            <a:ext cx="6490034" cy="9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16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1495</Words>
  <Application>Microsoft Office PowerPoint</Application>
  <PresentationFormat>화면 슬라이드 쇼(16:9)</PresentationFormat>
  <Paragraphs>203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Apple SD Gothic Neo</vt:lpstr>
      <vt:lpstr>NanumGothic ExtraBold</vt:lpstr>
      <vt:lpstr>Söhne</vt:lpstr>
      <vt:lpstr>맑은 고딕</vt:lpstr>
      <vt:lpstr>Arial</vt:lpstr>
      <vt:lpstr>Cambria Math</vt:lpstr>
      <vt:lpstr>Lato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 kim</dc:creator>
  <cp:lastModifiedBy>송 민주</cp:lastModifiedBy>
  <cp:revision>8</cp:revision>
  <dcterms:modified xsi:type="dcterms:W3CDTF">2023-04-03T13:04:17Z</dcterms:modified>
</cp:coreProperties>
</file>