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73" r:id="rId3"/>
    <p:sldId id="274" r:id="rId4"/>
    <p:sldId id="259" r:id="rId5"/>
    <p:sldId id="270" r:id="rId6"/>
    <p:sldId id="268" r:id="rId7"/>
    <p:sldId id="266" r:id="rId8"/>
    <p:sldId id="269" r:id="rId9"/>
    <p:sldId id="271" r:id="rId10"/>
    <p:sldId id="27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0B3"/>
    <a:srgbClr val="4285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472E3-5761-4999-ADA2-2C159966CF81}" v="53" dt="2023-05-15T13:47:03.520"/>
    <p1510:client id="{34752B76-664B-4136-901D-71C41CF38C2B}" v="704" dt="2023-05-15T12:00:33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77541" autoAdjust="0"/>
  </p:normalViewPr>
  <p:slideViewPr>
    <p:cSldViewPr snapToGrid="0">
      <p:cViewPr varScale="1">
        <p:scale>
          <a:sx n="113" d="100"/>
          <a:sy n="113" d="100"/>
        </p:scale>
        <p:origin x="106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 </a:t>
            </a:r>
            <a:r>
              <a:rPr lang="ko-KR" altLang="en-US" dirty="0" err="1"/>
              <a:t>편잔차그림을</a:t>
            </a:r>
            <a:r>
              <a:rPr lang="ko-KR" altLang="en-US" dirty="0"/>
              <a:t> 활용하여 예측 모델이 예측 변수와 결과 변수 간의 관계를 얼마나 잘 설명하는지 시각화 해볼 수 있습니다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편잔차는</a:t>
            </a:r>
            <a:r>
              <a:rPr lang="ko-KR" altLang="en-US" dirty="0"/>
              <a:t> 단일 예측변수를 기반으로 한 </a:t>
            </a:r>
            <a:r>
              <a:rPr lang="ko-KR" altLang="en-US" dirty="0" err="1"/>
              <a:t>예측값과</a:t>
            </a:r>
            <a:r>
              <a:rPr lang="ko-KR" altLang="en-US" dirty="0"/>
              <a:t> 전체를 고려한 회귀식의 실제 </a:t>
            </a:r>
            <a:r>
              <a:rPr lang="ko-KR" altLang="en-US" dirty="0" err="1"/>
              <a:t>잔차를</a:t>
            </a:r>
            <a:r>
              <a:rPr lang="ko-KR" altLang="en-US" dirty="0"/>
              <a:t> 결합하여 만든 결과입니다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.</a:t>
            </a:r>
            <a:r>
              <a:rPr lang="ko-KR" altLang="en-US" dirty="0"/>
              <a:t>이를 </a:t>
            </a:r>
            <a:r>
              <a:rPr lang="ko-KR" altLang="en-US" dirty="0" err="1"/>
              <a:t>시각화하여</a:t>
            </a:r>
            <a:r>
              <a:rPr lang="ko-KR" altLang="en-US" dirty="0"/>
              <a:t> 각 회귀 항의 적합성을 정량적으로 평가할 수 있습니다</a:t>
            </a:r>
            <a:r>
              <a:rPr lang="en-US" altLang="ko-KR" dirty="0"/>
              <a:t>. </a:t>
            </a:r>
            <a:r>
              <a:rPr lang="ko-KR" altLang="en-US" dirty="0"/>
              <a:t>즉 대체 모델에 대한 아이디어를 얻을 수 있어서 데이터 과학자들에게 가장 중요한 모델 진단 방법입니다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35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회귀 진단은 원래 데이터분석을 위해 개발되었으며</a:t>
            </a:r>
            <a:r>
              <a:rPr lang="en-US" altLang="ko-KR" dirty="0"/>
              <a:t>,</a:t>
            </a:r>
            <a:r>
              <a:rPr lang="ko-KR" altLang="en-US" dirty="0"/>
              <a:t> 이것이 발전하여 비정상적인 데이터를 검출하는 데에도 사용된다고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단순선형회귀는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ko-KR" altLang="en-US" dirty="0" err="1"/>
              <a:t>증가할때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는 감소하는지</a:t>
            </a:r>
            <a:r>
              <a:rPr lang="en-US" altLang="ko-KR" dirty="0"/>
              <a:t>,</a:t>
            </a:r>
            <a:r>
              <a:rPr lang="ko-KR" altLang="en-US" dirty="0"/>
              <a:t> 증가하는지에 대한 모델을 제공합니다</a:t>
            </a:r>
            <a:r>
              <a:rPr lang="en-US" altLang="ko-KR" dirty="0"/>
              <a:t>.</a:t>
            </a:r>
            <a:r>
              <a:rPr lang="ko-KR" altLang="en-US" dirty="0"/>
              <a:t> 상관관계는 두 변수 사이의 관련 강도를 측정한다면 회귀는 관계 자체를 </a:t>
            </a:r>
            <a:r>
              <a:rPr lang="ko-KR" altLang="en-US" dirty="0" err="1"/>
              <a:t>정량화한다고</a:t>
            </a:r>
            <a:r>
              <a:rPr lang="ko-KR" altLang="en-US" dirty="0"/>
              <a:t> 볼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이때 모든 데이터가 정확히 한 직선에 들어오지 않으므로 </a:t>
            </a:r>
            <a:r>
              <a:rPr lang="ko-KR" altLang="en-US" dirty="0" err="1"/>
              <a:t>오차항을</a:t>
            </a:r>
            <a:r>
              <a:rPr lang="ko-KR" altLang="en-US" dirty="0"/>
              <a:t> </a:t>
            </a:r>
            <a:r>
              <a:rPr lang="ko-KR" altLang="en-US" dirty="0" err="1"/>
              <a:t>포항하고</a:t>
            </a:r>
            <a:r>
              <a:rPr lang="en-US" altLang="ko-KR" dirty="0"/>
              <a:t>,</a:t>
            </a:r>
            <a:r>
              <a:rPr lang="ko-KR" altLang="en-US" dirty="0"/>
              <a:t> 이런 </a:t>
            </a:r>
            <a:r>
              <a:rPr lang="ko-KR" altLang="en-US" dirty="0" err="1"/>
              <a:t>예측값은</a:t>
            </a:r>
            <a:r>
              <a:rPr lang="ko-KR" altLang="en-US" dirty="0"/>
              <a:t> </a:t>
            </a:r>
            <a:r>
              <a:rPr lang="ko-KR" altLang="en-US" dirty="0" err="1"/>
              <a:t>햇으로</a:t>
            </a:r>
            <a:r>
              <a:rPr lang="ko-KR" altLang="en-US" dirty="0"/>
              <a:t> 나타내게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모델은 보통 원래 값에서 예측한 값을 뺀 </a:t>
            </a:r>
            <a:r>
              <a:rPr lang="ko-KR" altLang="en-US" dirty="0" err="1"/>
              <a:t>잔차를</a:t>
            </a:r>
            <a:r>
              <a:rPr lang="ko-KR" altLang="en-US" dirty="0"/>
              <a:t> 제곱하여 모두 더한 잔차제곱합을 최소화하는 모델을 선택하게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예측 변수가 여러 개일 때 </a:t>
            </a:r>
            <a:r>
              <a:rPr lang="ko-KR" altLang="en-US" dirty="0" err="1"/>
              <a:t>다중선형회귀라고</a:t>
            </a:r>
            <a:r>
              <a:rPr lang="ko-KR" altLang="en-US" dirty="0"/>
              <a:t> 합니다</a:t>
            </a:r>
            <a:r>
              <a:rPr lang="en-US" altLang="ko-KR" dirty="0"/>
              <a:t>.,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모델을 평가하기 위한 다양한 성능 지표가 있는데</a:t>
            </a:r>
            <a:r>
              <a:rPr lang="en-US" altLang="ko-KR" dirty="0"/>
              <a:t>,</a:t>
            </a:r>
            <a:r>
              <a:rPr lang="ko-KR" altLang="en-US" dirty="0"/>
              <a:t> 대표적으로 제곱근평균오차는 모델의 정확도를 볼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 제곱 통계량은 모델이 데이터에 얼마나 적합한지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 통계량은 통계적으로 유의미한 정도를 볼 때 사용합니다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991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회귀분석에 있어서 회귀계수와 예측을 둘러싼 신뢰구간에 대해 알아보는 것은 중요합니다</a:t>
            </a:r>
            <a:r>
              <a:rPr lang="en-US" altLang="ko-KR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신뢰구간이 회귀계수의 불확실성을 정량화해주기 때문입니다</a:t>
            </a:r>
            <a:r>
              <a:rPr lang="en-US" altLang="ko-KR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다음은 </a:t>
            </a:r>
            <a:r>
              <a:rPr lang="en-US" altLang="ko-KR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ko-KR" altLang="en-US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예측변수와</a:t>
            </a:r>
            <a:r>
              <a:rPr lang="en-US" altLang="ko-KR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레코드</a:t>
            </a:r>
            <a:r>
              <a:rPr lang="en-US" altLang="ko-KR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행</a:t>
            </a:r>
            <a:r>
              <a:rPr lang="en-US" altLang="ko-KR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있는 데이터에 대해 회귀파라미터에 대한 신뢰구간을</a:t>
            </a:r>
            <a:r>
              <a:rPr lang="en-US" altLang="ko-KR" sz="11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1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생성하기 위한 부트스트랩 알고리즘입니다</a:t>
            </a:r>
            <a:r>
              <a:rPr lang="en-US" altLang="ko-KR" sz="11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~</a:t>
            </a:r>
            <a:r>
              <a:rPr lang="ko-KR" altLang="en-US" sz="11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읽기 </a:t>
            </a:r>
            <a:r>
              <a:rPr lang="en-US" altLang="ko-KR" sz="11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1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이때 뽑은 부트스트랩 표본으로 다음과 같은 과정을 통해 개별 데이터값에 따른 오차도 모델링 할 수 있습니다</a:t>
            </a:r>
            <a:r>
              <a:rPr lang="en-US" altLang="ko-KR" sz="11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1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회귀분석에 있어서 회귀계수와 예측을 둘러싼 신뢰구간에 대해 알아보는 것은 중요합니다</a:t>
            </a:r>
            <a:r>
              <a:rPr lang="en-US" altLang="ko-KR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신뢰구간이 회귀계수의 불확실성을 정량화해주기 때문입니다</a:t>
            </a:r>
            <a:r>
              <a:rPr lang="en-US" altLang="ko-KR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다음은 </a:t>
            </a:r>
            <a:r>
              <a:rPr lang="en-US" altLang="ko-KR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ko-KR" altLang="en-US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예측변수와</a:t>
            </a:r>
            <a:r>
              <a:rPr lang="en-US" altLang="ko-KR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레코드</a:t>
            </a:r>
            <a:r>
              <a:rPr lang="en-US" altLang="ko-KR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행</a:t>
            </a:r>
            <a:r>
              <a:rPr lang="en-US" altLang="ko-KR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1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있는 데이터에 대해 회귀파라미터에 대한 신뢰구간을</a:t>
            </a:r>
            <a:r>
              <a:rPr lang="ko-KR" altLang="en-US" sz="11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생성하기 위한 부트스트랩 알고리즘입니다</a:t>
            </a:r>
            <a:r>
              <a:rPr lang="en-US" altLang="ko-KR" sz="11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~</a:t>
            </a:r>
            <a:r>
              <a:rPr lang="ko-KR" altLang="en-US" sz="11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읽기 </a:t>
            </a:r>
            <a:r>
              <a:rPr lang="en-US" altLang="ko-KR" sz="11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1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이때 뽑은 부트스트랩 표본으로 다음과 같은 과정을 통해 개별 데이터값에 따른 오차도 모델링 할 수 있습니다</a:t>
            </a:r>
            <a:r>
              <a:rPr lang="en-US" altLang="ko-KR" sz="11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1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99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/>
              <a:t>킹카운티 주택예제를 살펴보면 </a:t>
            </a:r>
            <a:r>
              <a:rPr lang="en-US" altLang="ko-KR"/>
              <a:t>(</a:t>
            </a:r>
            <a:r>
              <a:rPr lang="ko-KR" altLang="en-US"/>
              <a:t>마우스클릭</a:t>
            </a:r>
            <a:r>
              <a:rPr lang="en-US" altLang="ko-KR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Multiplex ,Town</a:t>
            </a:r>
            <a:r>
              <a:rPr lang="ko-KR" altLang="en-US"/>
              <a:t> </a:t>
            </a:r>
            <a:r>
              <a:rPr lang="en-US" altLang="ko-KR"/>
              <a:t>House, Single Family </a:t>
            </a:r>
            <a:r>
              <a:rPr lang="ko-KR" altLang="en-US"/>
              <a:t>이렇게 세변수가 주거형태에대한 요인변수 입니다</a:t>
            </a:r>
            <a:r>
              <a:rPr lang="en-US" altLang="ko-KR"/>
              <a:t>. </a:t>
            </a:r>
            <a:r>
              <a:rPr lang="ko-KR" altLang="en-US"/>
              <a:t>이를 </a:t>
            </a:r>
            <a:r>
              <a:rPr lang="en-US" altLang="ko-KR"/>
              <a:t>get_dummies </a:t>
            </a:r>
            <a:r>
              <a:rPr lang="ko-KR" altLang="en-US"/>
              <a:t>메서드를 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이용해 다음과 같이 원핫인코딩형식의 이진변수로 변환 할 수 있습니다</a:t>
            </a:r>
            <a:r>
              <a:rPr lang="en-US" altLang="ko-KR"/>
              <a:t>. (</a:t>
            </a:r>
            <a:r>
              <a:rPr lang="ko-KR" altLang="en-US"/>
              <a:t>마우스클릭</a:t>
            </a:r>
            <a:r>
              <a:rPr lang="en-US" altLang="ko-KR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한편 회귀분석에서 </a:t>
            </a:r>
            <a:r>
              <a:rPr lang="en-US" altLang="ko-KR"/>
              <a:t>p</a:t>
            </a:r>
            <a:r>
              <a:rPr lang="ko-KR" altLang="en-US"/>
              <a:t>개의 개별수준을 갖는 요인변수는 보통 </a:t>
            </a:r>
            <a:r>
              <a:rPr lang="en-US" altLang="ko-KR"/>
              <a:t>p-1</a:t>
            </a:r>
            <a:r>
              <a:rPr lang="ko-KR" altLang="en-US"/>
              <a:t>개의 열을 갖는 행렬로 표현되는데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이는 회귀모형 절편의 존재에의해 </a:t>
            </a:r>
            <a:r>
              <a:rPr lang="en-US" altLang="ko-KR"/>
              <a:t>P-1</a:t>
            </a:r>
            <a:r>
              <a:rPr lang="ko-KR" altLang="en-US"/>
              <a:t>개의 이진변수를 정의하고 나면 </a:t>
            </a:r>
            <a:r>
              <a:rPr lang="en-US" altLang="ko-KR"/>
              <a:t>P</a:t>
            </a:r>
            <a:r>
              <a:rPr lang="ko-KR" altLang="en-US"/>
              <a:t>번째 값을 알수있고 따라서 </a:t>
            </a:r>
            <a:r>
              <a:rPr lang="en-US" altLang="ko-KR"/>
              <a:t>P</a:t>
            </a:r>
            <a:r>
              <a:rPr lang="ko-KR" altLang="en-US"/>
              <a:t>번째 값까지 참조하게되면 중복성문제인 다중공선성 문제가 발생하기 때문입니다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 따라서 </a:t>
            </a:r>
            <a:r>
              <a:rPr lang="en-US" altLang="ko-KR"/>
              <a:t>get_dummies</a:t>
            </a:r>
            <a:r>
              <a:rPr lang="ko-KR" altLang="en-US"/>
              <a:t>에서는 </a:t>
            </a:r>
            <a:r>
              <a:rPr lang="en-US" altLang="ko-KR"/>
              <a:t>drop_first </a:t>
            </a:r>
            <a:r>
              <a:rPr lang="ko-KR" altLang="en-US"/>
              <a:t>키워드 인수로 첫번째 요소를 참조제외 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7103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한편 주택가격문제에서 우편번호와 같이 많은 양의 이진더미를 생성하는 요인변수의 경우 데이터와 예측변수와 결과관의 관계를 탐색하여 유용한 정보가 범주에 포함되는지 여부를 판단하는 것이 유용합니다</a:t>
            </a:r>
            <a:r>
              <a:rPr lang="en-US" altLang="ko-KR"/>
              <a:t>. </a:t>
            </a:r>
            <a:r>
              <a:rPr lang="ko-KR" altLang="en-US"/>
              <a:t>즉 모든 요소를 유지할지</a:t>
            </a:r>
            <a:r>
              <a:rPr lang="en-US" altLang="ko-KR"/>
              <a:t>,</a:t>
            </a:r>
            <a:r>
              <a:rPr lang="ko-KR" altLang="en-US"/>
              <a:t>수준을 통합할지를 결정해야 합니다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방법중하나는 초기 모델의 잔차를 이용해 우편번호를 그룹화하는 것입니다</a:t>
            </a:r>
            <a:r>
              <a:rPr lang="en-US" altLang="ko-KR"/>
              <a:t>. </a:t>
            </a:r>
            <a:r>
              <a:rPr lang="ko-KR" altLang="en-US"/>
              <a:t>다음 코드는 </a:t>
            </a:r>
            <a:r>
              <a:rPr lang="en-US" altLang="ko-KR"/>
              <a:t>80</a:t>
            </a:r>
            <a:r>
              <a:rPr lang="ko-KR" altLang="en-US"/>
              <a:t>개의 우편번호에 대하여 </a:t>
            </a:r>
            <a:r>
              <a:rPr lang="en-US" altLang="ko-KR"/>
              <a:t>house_lm </a:t>
            </a:r>
            <a:r>
              <a:rPr lang="ko-KR" altLang="en-US"/>
              <a:t>회귀결과의 잔차값의 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중간값을 계산하고 </a:t>
            </a:r>
            <a:r>
              <a:rPr lang="en-US" altLang="ko-KR"/>
              <a:t>sort_values </a:t>
            </a:r>
            <a:r>
              <a:rPr lang="ko-KR" altLang="en-US"/>
              <a:t>메서드로 중간값을 기준으로 </a:t>
            </a:r>
            <a:r>
              <a:rPr lang="en-US" altLang="ko-KR"/>
              <a:t>zip_group </a:t>
            </a:r>
            <a:r>
              <a:rPr lang="ko-KR" altLang="en-US"/>
              <a:t>을 정렬한뒤 </a:t>
            </a:r>
            <a:r>
              <a:rPr lang="en-US" altLang="ko-KR" b="1" i="0">
                <a:solidFill>
                  <a:srgbClr val="111827"/>
                </a:solidFill>
                <a:effectLst/>
                <a:latin typeface="Söhne Mono"/>
              </a:rPr>
              <a:t>qcut </a:t>
            </a:r>
            <a:r>
              <a:rPr lang="ko-KR" altLang="en-US" b="1" i="0">
                <a:solidFill>
                  <a:srgbClr val="111827"/>
                </a:solidFill>
                <a:effectLst/>
                <a:latin typeface="Söhne Mono"/>
              </a:rPr>
              <a:t>함수로 누적개수기준 </a:t>
            </a:r>
            <a:r>
              <a:rPr lang="en-US" altLang="ko-KR"/>
              <a:t>5</a:t>
            </a:r>
            <a:r>
              <a:rPr lang="ko-KR" altLang="en-US"/>
              <a:t>개의 그룹으로 나눈 것입니다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 후 </a:t>
            </a:r>
            <a:r>
              <a:rPr lang="en-US" altLang="ko-KR"/>
              <a:t>zip_group</a:t>
            </a:r>
            <a:r>
              <a:rPr lang="ko-KR" altLang="en-US"/>
              <a:t>을 포함하여 회귀계수를 계산해보면</a:t>
            </a:r>
            <a:r>
              <a:rPr lang="en-US" altLang="ko-KR"/>
              <a:t>(</a:t>
            </a:r>
            <a:r>
              <a:rPr lang="ko-KR" altLang="en-US"/>
              <a:t>마우스클릭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zip_group</a:t>
            </a:r>
            <a:r>
              <a:rPr lang="ko-KR" altLang="en-US"/>
              <a:t>들 내에서의 영향력차이가 상당히 크다는 것을 볼 수 있습니다</a:t>
            </a:r>
            <a:r>
              <a:rPr lang="en-US" altLang="ko-KR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즉 우편번호를 수준별로 통합했더니 그 수준에 따라 집가격이 크게 다름이 드러났습니다</a:t>
            </a:r>
            <a:r>
              <a:rPr lang="en-US" altLang="ko-KR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0706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다음으로 회귀방정식을 검토하고 해석하는 방식에 대해 알아보겠습니다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먼저 다중회귀분석에서는 종종 예측변수끼리 상관관계가 존재합니다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다음은 주택가격 회귀모형 </a:t>
            </a:r>
            <a:r>
              <a:rPr lang="en-US" altLang="ko-KR"/>
              <a:t>step_lm</a:t>
            </a:r>
            <a:r>
              <a:rPr lang="ko-KR" altLang="en-US"/>
              <a:t>의 회귀계수인데 모델에서 침실갯수의 회귀계수가 음수인 뜻밖의 상황을 볼 수 있습니다</a:t>
            </a:r>
            <a:r>
              <a:rPr lang="en-US" altLang="ko-KR"/>
              <a:t>. (</a:t>
            </a:r>
            <a:r>
              <a:rPr lang="ko-KR" altLang="en-US"/>
              <a:t>마우스클릭</a:t>
            </a:r>
            <a:r>
              <a:rPr lang="en-US" altLang="ko-KR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이는 침실갯수라는 예측변수와 주택의 크기라는 예측변수가 서로 상관관계가 있기 때문에 발생합니다</a:t>
            </a:r>
            <a:r>
              <a:rPr lang="en-US" altLang="ko-KR"/>
              <a:t>.  </a:t>
            </a:r>
            <a:r>
              <a:rPr lang="ko-KR" altLang="en-US"/>
              <a:t>즉 주택의 가격은 침실의 개수보다는 주택의 크기에 훨씬 크게 절대적인 영향을 받는데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같은 크기의 주택이라면 침실이 많을수록 가격이 떨어지기 때문으로 보입니다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따라서 이렇게 서로 연관있는 예측변수들을 회귀방정식에서 제거한 후 다시 모델을 적용해야 합니다</a:t>
            </a:r>
            <a:r>
              <a:rPr lang="en-US" altLang="ko-KR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2802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회귀 진단입니다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아래 그림을 보고 이야기를 </a:t>
            </a:r>
            <a:r>
              <a:rPr lang="ko-KR" altLang="en-US" dirty="0" err="1"/>
              <a:t>해볼게요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파란 실선은 모든 데이터를 고려한 회귀선</a:t>
            </a:r>
            <a:r>
              <a:rPr lang="en-US" altLang="ko-KR" dirty="0"/>
              <a:t>, </a:t>
            </a:r>
            <a:r>
              <a:rPr lang="ko-KR" altLang="en-US" dirty="0"/>
              <a:t>점선은 오른쪽 위의 한 점을 제거했을 때의 회귀선을 보여줍니다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저 데이터 포인트의 유무로 회귀 결과에 큰 영향을 미치는 것을 볼 수 있습니다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이를 회귀 모형에서 제외됐을 때 모델에 중요한 변화를 가져오는 </a:t>
            </a:r>
            <a:r>
              <a:rPr lang="ko-KR" altLang="en-US" dirty="0" err="1"/>
              <a:t>주영향</a:t>
            </a:r>
            <a:r>
              <a:rPr lang="ko-KR" altLang="en-US" dirty="0"/>
              <a:t> </a:t>
            </a:r>
            <a:r>
              <a:rPr lang="ko-KR" altLang="en-US" dirty="0" err="1"/>
              <a:t>관측값이라고</a:t>
            </a:r>
            <a:r>
              <a:rPr lang="ko-KR" altLang="en-US" dirty="0"/>
              <a:t> 합니다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이러한 영향력을 결정하는 지표로 표준화 </a:t>
            </a:r>
            <a:r>
              <a:rPr lang="ko-KR" altLang="en-US" dirty="0" err="1"/>
              <a:t>잔차</a:t>
            </a:r>
            <a:r>
              <a:rPr lang="en-US" altLang="ko-KR" dirty="0"/>
              <a:t>, </a:t>
            </a:r>
            <a:r>
              <a:rPr lang="ko-KR" altLang="en-US" dirty="0" err="1"/>
              <a:t>햇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 err="1"/>
              <a:t>쿡의</a:t>
            </a:r>
            <a:r>
              <a:rPr lang="ko-KR" altLang="en-US" dirty="0"/>
              <a:t> 거리가 있습니다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그리고 이를 시각화 하면 어떤 </a:t>
            </a:r>
            <a:r>
              <a:rPr lang="ko-KR" altLang="en-US" dirty="0" err="1"/>
              <a:t>관측값이</a:t>
            </a:r>
            <a:r>
              <a:rPr lang="ko-KR" altLang="en-US" dirty="0"/>
              <a:t> 높은 영향력을 보이는지 알 수 있습니다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여기서는 </a:t>
            </a:r>
            <a:r>
              <a:rPr lang="ko-KR" altLang="en-US" dirty="0" err="1"/>
              <a:t>쿡의</a:t>
            </a:r>
            <a:r>
              <a:rPr lang="ko-KR" altLang="en-US" dirty="0"/>
              <a:t> 거리가 </a:t>
            </a:r>
            <a:r>
              <a:rPr lang="en-US" altLang="ko-KR" dirty="0"/>
              <a:t>0.08</a:t>
            </a:r>
            <a:r>
              <a:rPr lang="ko-KR" altLang="en-US" dirty="0"/>
              <a:t>이상일때 영향력이 큰 데이터이고 이를 회색 원으로 표시하였습니다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이 영향력이 큰 데이터를 제외하면 전체 데이터를 모두 사용했을 때에 비해 회귀계수가 엄청나게 변화합니다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따라서 데이터의 크기가 작을 경우에 영향력이 큰 관측 데이터를 확인하는 작업이 유용합니다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258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5834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" sz="2500" b="1" i="0" u="none" strike="noStrike" cap="none" dirty="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CUAI </a:t>
            </a:r>
            <a:r>
              <a:rPr lang="ko" sz="2500" b="1" dirty="0">
                <a:solidFill>
                  <a:srgbClr val="19264B"/>
                </a:solidFill>
              </a:rPr>
              <a:t>데이터 분석 및 EDA 분석 2팀</a:t>
            </a:r>
            <a:endParaRPr sz="2500" b="1" i="0" u="none" strike="noStrike" cap="none" dirty="0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 dirty="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2022.0</a:t>
            </a:r>
            <a:r>
              <a:rPr lang="en-US" altLang="ko" sz="1400" b="0" i="0" u="none" strike="noStrike" cap="none" dirty="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5.15</a:t>
            </a:r>
            <a:endParaRPr sz="1400" b="0" i="0" u="none" strike="noStrike" cap="none" dirty="0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 dirty="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발표자 : </a:t>
            </a:r>
            <a:r>
              <a:rPr lang="ko" sz="1100" dirty="0">
                <a:solidFill>
                  <a:srgbClr val="19264B"/>
                </a:solidFill>
              </a:rPr>
              <a:t>송민주</a:t>
            </a:r>
            <a:endParaRPr sz="1100" b="0" i="0" u="none" strike="noStrike" cap="none" dirty="0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2DD38BBA-F65B-6AFF-1F9B-B764F4D0088C}"/>
              </a:ext>
            </a:extLst>
          </p:cNvPr>
          <p:cNvSpPr>
            <a:spLocks noGrp="1"/>
          </p:cNvSpPr>
          <p:nvPr/>
        </p:nvSpPr>
        <p:spPr>
          <a:xfrm>
            <a:off x="1353975" y="-139797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600" b="1" dirty="0">
                <a:latin typeface="+mj-ea"/>
              </a:rPr>
              <a:t>4.6 </a:t>
            </a:r>
            <a:r>
              <a:rPr lang="ko-KR" altLang="en-US" sz="2600" b="1" dirty="0" err="1">
                <a:latin typeface="+mj-ea"/>
              </a:rPr>
              <a:t>편잔차와</a:t>
            </a:r>
            <a:r>
              <a:rPr lang="ko-KR" altLang="en-US" sz="2600" b="1" dirty="0">
                <a:latin typeface="+mj-ea"/>
              </a:rPr>
              <a:t> </a:t>
            </a:r>
            <a:r>
              <a:rPr lang="ko-KR" altLang="en-US" sz="2600" b="1" dirty="0" err="1">
                <a:latin typeface="+mj-ea"/>
              </a:rPr>
              <a:t>편잔차</a:t>
            </a:r>
            <a:r>
              <a:rPr lang="ko-KR" altLang="en-US" sz="2600" b="1" dirty="0">
                <a:latin typeface="+mj-ea"/>
              </a:rPr>
              <a:t> 그림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7A0E04-80CC-BFED-B664-763E3F7BC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86" y="1077680"/>
            <a:ext cx="2871980" cy="105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16;p19">
            <a:extLst>
              <a:ext uri="{FF2B5EF4-FFF2-40B4-BE49-F238E27FC236}">
                <a16:creationId xmlns:a16="http://schemas.microsoft.com/office/drawing/2014/main" id="{9EE32382-5AE5-E59C-B43B-AEBE27885B2F}"/>
              </a:ext>
            </a:extLst>
          </p:cNvPr>
          <p:cNvSpPr txBox="1"/>
          <p:nvPr/>
        </p:nvSpPr>
        <p:spPr>
          <a:xfrm>
            <a:off x="1535955" y="2309367"/>
            <a:ext cx="7546018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dirty="0" err="1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편잔차</a:t>
            </a:r>
            <a:r>
              <a:rPr lang="ko-KR" altLang="en-US" sz="1300" b="1" dirty="0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 그림</a:t>
            </a:r>
            <a:r>
              <a:rPr lang="en-US" altLang="ko-KR" sz="1300" b="1" dirty="0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 - </a:t>
            </a:r>
            <a:r>
              <a:rPr lang="ko-KR" altLang="en-US" sz="1300" b="1" dirty="0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예측모델이 예측변수와 결과변수 간의 관계를 얼마나 잘 설명하는지 시각화</a:t>
            </a:r>
            <a:endParaRPr sz="1300" b="1" dirty="0">
              <a:solidFill>
                <a:schemeClr val="tx1"/>
              </a:solidFill>
              <a:latin typeface="+mj-ea"/>
              <a:ea typeface="+mj-ea"/>
              <a:cs typeface="Nanum Gothic"/>
              <a:sym typeface="Nanum Gothic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0325A7-1A07-DA55-3B91-0356CDEE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86" y="2645741"/>
            <a:ext cx="5992427" cy="228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05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5C706E-AA22-4AB4-0827-B548247AB565}"/>
              </a:ext>
            </a:extLst>
          </p:cNvPr>
          <p:cNvSpPr txBox="1"/>
          <p:nvPr/>
        </p:nvSpPr>
        <p:spPr>
          <a:xfrm>
            <a:off x="1353963" y="1190523"/>
            <a:ext cx="8798721" cy="1474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상관관계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두 변수 사이의 전체적인 관련 강도 측정</a:t>
            </a: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회귀</a:t>
            </a:r>
            <a:endParaRPr lang="en-US" altLang="ko-KR" sz="12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관계 자체를 정량화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21AC62-DF7F-5049-BDE3-D0DD34E52420}"/>
              </a:ext>
            </a:extLst>
          </p:cNvPr>
          <p:cNvSpPr>
            <a:spLocks noGrp="1"/>
          </p:cNvSpPr>
          <p:nvPr/>
        </p:nvSpPr>
        <p:spPr>
          <a:xfrm>
            <a:off x="1273012" y="-13320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641E5-9F14-28A2-6399-4CF36273C21C}"/>
              </a:ext>
            </a:extLst>
          </p:cNvPr>
          <p:cNvSpPr txBox="1"/>
          <p:nvPr/>
        </p:nvSpPr>
        <p:spPr>
          <a:xfrm>
            <a:off x="1320097" y="3754269"/>
            <a:ext cx="7827949" cy="305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단순선형회귀를 통해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얼만큼 변하면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어느 정도 변하는지 추정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052BD15-8699-968C-E435-FAF09EC7F020}"/>
              </a:ext>
            </a:extLst>
          </p:cNvPr>
          <p:cNvSpPr>
            <a:spLocks noGrp="1"/>
          </p:cNvSpPr>
          <p:nvPr/>
        </p:nvSpPr>
        <p:spPr>
          <a:xfrm>
            <a:off x="1353975" y="-139797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600" b="1" dirty="0">
                <a:latin typeface="+mj-ea"/>
              </a:rPr>
              <a:t>4.1</a:t>
            </a:r>
            <a:r>
              <a:rPr lang="ko-KR" altLang="en-US" sz="2600" b="1" dirty="0">
                <a:latin typeface="+mj-ea"/>
              </a:rPr>
              <a:t> 단순선형회귀</a:t>
            </a:r>
          </a:p>
        </p:txBody>
      </p:sp>
      <p:pic>
        <p:nvPicPr>
          <p:cNvPr id="5" name="그림 4" descr="폰트, 텍스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89F7515A-5A42-2640-B9C6-278EAF425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283" y="2694565"/>
            <a:ext cx="1890280" cy="711471"/>
          </a:xfrm>
          <a:prstGeom prst="rect">
            <a:avLst/>
          </a:prstGeom>
        </p:spPr>
      </p:pic>
      <p:pic>
        <p:nvPicPr>
          <p:cNvPr id="11" name="그림 10" descr="폰트, 타이포그래피, 화이트, 서예이(가) 표시된 사진&#10;&#10;자동 생성된 설명">
            <a:extLst>
              <a:ext uri="{FF2B5EF4-FFF2-40B4-BE49-F238E27FC236}">
                <a16:creationId xmlns:a16="http://schemas.microsoft.com/office/drawing/2014/main" id="{CF518795-456C-3C43-8E36-B894130CB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1804" y="2716387"/>
            <a:ext cx="1881026" cy="656172"/>
          </a:xfrm>
          <a:prstGeom prst="rect">
            <a:avLst/>
          </a:prstGeom>
        </p:spPr>
      </p:pic>
      <p:pic>
        <p:nvPicPr>
          <p:cNvPr id="13" name="그림 12" descr="텍스트, 번호, 라인, 스크린샷이(가) 표시된 사진&#10;&#10;자동 생성된 설명">
            <a:extLst>
              <a:ext uri="{FF2B5EF4-FFF2-40B4-BE49-F238E27FC236}">
                <a16:creationId xmlns:a16="http://schemas.microsoft.com/office/drawing/2014/main" id="{6C60DD14-5E64-DF4E-A7C6-1AB4021C2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2003" y="3260961"/>
            <a:ext cx="2090375" cy="18703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8E4546-28DF-AD4E-9701-F98689FADC03}"/>
              </a:ext>
            </a:extLst>
          </p:cNvPr>
          <p:cNvSpPr txBox="1"/>
          <p:nvPr/>
        </p:nvSpPr>
        <p:spPr>
          <a:xfrm>
            <a:off x="1374429" y="4204904"/>
            <a:ext cx="7827949" cy="639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잔차를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제곱한 값들의 합인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잔차제곱합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(RSS)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최소화하는 모델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최소제곱회귀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보통최소제곱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521AC62-DF7F-5049-BDE3-D0DD34E52420}"/>
              </a:ext>
            </a:extLst>
          </p:cNvPr>
          <p:cNvSpPr>
            <a:spLocks noGrp="1"/>
          </p:cNvSpPr>
          <p:nvPr/>
        </p:nvSpPr>
        <p:spPr>
          <a:xfrm>
            <a:off x="1617683" y="-99312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600" b="1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052BD15-8699-968C-E435-FAF09EC7F020}"/>
              </a:ext>
            </a:extLst>
          </p:cNvPr>
          <p:cNvSpPr>
            <a:spLocks noGrp="1"/>
          </p:cNvSpPr>
          <p:nvPr/>
        </p:nvSpPr>
        <p:spPr>
          <a:xfrm>
            <a:off x="1469175" y="-139797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600" b="1" dirty="0">
              <a:latin typeface="+mj-ea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3B974F7D-5EDA-6C1F-BC29-B8FCE4A8AD3E}"/>
              </a:ext>
            </a:extLst>
          </p:cNvPr>
          <p:cNvSpPr>
            <a:spLocks noGrp="1"/>
          </p:cNvSpPr>
          <p:nvPr/>
        </p:nvSpPr>
        <p:spPr>
          <a:xfrm>
            <a:off x="1353975" y="-139797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>
                <a:latin typeface="+mj-ea"/>
              </a:rPr>
              <a:t>4.2</a:t>
            </a:r>
            <a:r>
              <a:rPr lang="ko-KR" altLang="en-US" sz="2800" b="1" dirty="0">
                <a:latin typeface="+mj-ea"/>
              </a:rPr>
              <a:t> 다중선형회귀</a:t>
            </a:r>
          </a:p>
        </p:txBody>
      </p:sp>
      <p:pic>
        <p:nvPicPr>
          <p:cNvPr id="3" name="그림 2" descr="친필, 폰트, 타이포그래피, 서예이(가) 표시된 사진&#10;&#10;자동 생성된 설명">
            <a:extLst>
              <a:ext uri="{FF2B5EF4-FFF2-40B4-BE49-F238E27FC236}">
                <a16:creationId xmlns:a16="http://schemas.microsoft.com/office/drawing/2014/main" id="{BAA0C557-CED2-044F-8210-34002A0DC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175" y="1145306"/>
            <a:ext cx="3526756" cy="498346"/>
          </a:xfrm>
          <a:prstGeom prst="rect">
            <a:avLst/>
          </a:prstGeom>
        </p:spPr>
      </p:pic>
      <p:pic>
        <p:nvPicPr>
          <p:cNvPr id="5" name="그림 4" descr="폰트, 친필, 서예, 타이포그래피이(가) 표시된 사진&#10;&#10;자동 생성된 설명">
            <a:extLst>
              <a:ext uri="{FF2B5EF4-FFF2-40B4-BE49-F238E27FC236}">
                <a16:creationId xmlns:a16="http://schemas.microsoft.com/office/drawing/2014/main" id="{25D21570-2384-614B-ACB5-C321CE3EE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514" y="1145306"/>
            <a:ext cx="3378229" cy="5557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24F4C7-2A40-0340-9034-CB6C49F3CFD2}"/>
              </a:ext>
            </a:extLst>
          </p:cNvPr>
          <p:cNvSpPr txBox="1"/>
          <p:nvPr/>
        </p:nvSpPr>
        <p:spPr>
          <a:xfrm>
            <a:off x="1469175" y="1668096"/>
            <a:ext cx="8798721" cy="87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 변수가 여러 개일 때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모형 평가</a:t>
            </a:r>
            <a:endParaRPr lang="en-US" altLang="ko-KR" sz="12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 descr="폰트, 텍스트, 화이트, 번호이(가) 표시된 사진&#10;&#10;자동 생성된 설명">
            <a:extLst>
              <a:ext uri="{FF2B5EF4-FFF2-40B4-BE49-F238E27FC236}">
                <a16:creationId xmlns:a16="http://schemas.microsoft.com/office/drawing/2014/main" id="{AA707517-8F46-654E-8624-55A516E24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5632" y="2355060"/>
            <a:ext cx="2476500" cy="1016000"/>
          </a:xfrm>
          <a:prstGeom prst="rect">
            <a:avLst/>
          </a:prstGeom>
        </p:spPr>
      </p:pic>
      <p:pic>
        <p:nvPicPr>
          <p:cNvPr id="11" name="그림 10" descr="폰트, 친필, 화이트, 텍스트이(가) 표시된 사진&#10;&#10;자동 생성된 설명">
            <a:extLst>
              <a:ext uri="{FF2B5EF4-FFF2-40B4-BE49-F238E27FC236}">
                <a16:creationId xmlns:a16="http://schemas.microsoft.com/office/drawing/2014/main" id="{B0C95145-4745-944A-96C5-009C30C51C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8771" y="2249979"/>
            <a:ext cx="2197100" cy="1130300"/>
          </a:xfrm>
          <a:prstGeom prst="rect">
            <a:avLst/>
          </a:prstGeom>
        </p:spPr>
      </p:pic>
      <p:pic>
        <p:nvPicPr>
          <p:cNvPr id="13" name="그림 12" descr="폰트, 화이트, 도표, 디자인이(가) 표시된 사진&#10;&#10;자동 생성된 설명">
            <a:extLst>
              <a:ext uri="{FF2B5EF4-FFF2-40B4-BE49-F238E27FC236}">
                <a16:creationId xmlns:a16="http://schemas.microsoft.com/office/drawing/2014/main" id="{055B1217-7109-0F4D-983A-77A4DFF0A6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0310" y="3762039"/>
            <a:ext cx="2273300" cy="1003300"/>
          </a:xfrm>
          <a:prstGeom prst="rect">
            <a:avLst/>
          </a:prstGeom>
        </p:spPr>
      </p:pic>
      <p:pic>
        <p:nvPicPr>
          <p:cNvPr id="15" name="그림 14" descr="폰트, 화이트, 상징, 디자인이(가) 표시된 사진&#10;&#10;자동 생성된 설명">
            <a:extLst>
              <a:ext uri="{FF2B5EF4-FFF2-40B4-BE49-F238E27FC236}">
                <a16:creationId xmlns:a16="http://schemas.microsoft.com/office/drawing/2014/main" id="{C9011E35-BFBE-964F-B081-C35C7C1EB3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7616" y="3853779"/>
            <a:ext cx="1339410" cy="8438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41CAA30-AE77-EF48-8D48-F45F7DF34CB6}"/>
              </a:ext>
            </a:extLst>
          </p:cNvPr>
          <p:cNvSpPr txBox="1"/>
          <p:nvPr/>
        </p:nvSpPr>
        <p:spPr>
          <a:xfrm>
            <a:off x="1746974" y="3238957"/>
            <a:ext cx="3642433" cy="1775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제곱근평균오차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모델 정확도 측정</a:t>
            </a: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2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2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2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2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제곱 통계량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모델이 데이터에 얼마나 적합한지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589189-8F59-754B-9F4A-ABD0ED765B2B}"/>
              </a:ext>
            </a:extLst>
          </p:cNvPr>
          <p:cNvSpPr txBox="1"/>
          <p:nvPr/>
        </p:nvSpPr>
        <p:spPr>
          <a:xfrm>
            <a:off x="5687735" y="3238957"/>
            <a:ext cx="2798025" cy="1775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잔차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표준오차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분모가 자유도</a:t>
            </a: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2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2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2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2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통계량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통계적으로 유의미한 정도</a:t>
            </a: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5C706E-AA22-4AB4-0827-B548247AB565}"/>
              </a:ext>
            </a:extLst>
          </p:cNvPr>
          <p:cNvSpPr txBox="1"/>
          <p:nvPr/>
        </p:nvSpPr>
        <p:spPr>
          <a:xfrm>
            <a:off x="1445651" y="1661982"/>
            <a:ext cx="8798721" cy="1505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행을 하나의 티켓으로 생각하고 개수가 모두 </a:t>
            </a:r>
            <a:r>
              <a:rPr lang="en-US" altLang="ko-KR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개인 티켓을 박스에 넣었다 가정</a:t>
            </a:r>
            <a:r>
              <a:rPr lang="en-US" altLang="ko-KR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무작위로 티켓을 뽑아 값을 기록하고 다시 박스에 넣는다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3. 2</a:t>
            </a:r>
            <a:r>
              <a:rPr lang="ko-KR" altLang="en-US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번과정을 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반복하여 부트스트랩 재표본을 하나 만든다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부트스트랩 표본을 가지고 회귀모형을 구하고 추정된 계수들을 기록함</a:t>
            </a:r>
            <a:r>
              <a:rPr lang="en-US" altLang="ko-KR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2~4</a:t>
            </a:r>
            <a:r>
              <a:rPr lang="ko-KR" altLang="en-US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과정 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1000</a:t>
            </a:r>
            <a:r>
              <a:rPr lang="ko-KR" altLang="en-US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반복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계수에대한 </a:t>
            </a:r>
            <a:r>
              <a:rPr lang="en-US" alt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1000</a:t>
            </a:r>
            <a:r>
              <a:rPr lang="ko-KR" altLang="en-US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부트스트랩에 대해 적합한 백분위수 구하기</a:t>
            </a:r>
            <a:endParaRPr lang="ko-KR" altLang="ko-KR" sz="12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521AC62-DF7F-5049-BDE3-D0DD34E52420}"/>
              </a:ext>
            </a:extLst>
          </p:cNvPr>
          <p:cNvSpPr>
            <a:spLocks noGrp="1"/>
          </p:cNvSpPr>
          <p:nvPr/>
        </p:nvSpPr>
        <p:spPr>
          <a:xfrm>
            <a:off x="1273012" y="-13320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641E5-9F14-28A2-6399-4CF36273C21C}"/>
              </a:ext>
            </a:extLst>
          </p:cNvPr>
          <p:cNvSpPr txBox="1"/>
          <p:nvPr/>
        </p:nvSpPr>
        <p:spPr>
          <a:xfrm>
            <a:off x="1445650" y="3773698"/>
            <a:ext cx="7827949" cy="97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위에서 뽑은 부트스트랩 표본으로 회귀모형을 찾고 새로운 값 예측</a:t>
            </a:r>
            <a:endParaRPr lang="en-US" altLang="ko-KR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원래의 회귀 적합도에서 임의로 하나의 잔차를 취하여 예측값에 더하고 그 결과를 기록함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1~3</a:t>
            </a: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단계를 반복하여 결과의 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2.5</a:t>
            </a: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및 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97.5</a:t>
            </a: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백분위수 구함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.(95% </a:t>
            </a: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신뢰구간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A26FF-84AD-1847-82A0-BF09FAB5B6C8}"/>
              </a:ext>
            </a:extLst>
          </p:cNvPr>
          <p:cNvSpPr txBox="1"/>
          <p:nvPr/>
        </p:nvSpPr>
        <p:spPr>
          <a:xfrm>
            <a:off x="1445651" y="3354423"/>
            <a:ext cx="520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개별데이터값에 따른 오차 모델링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9AB62-ACEB-A26C-A61F-1B5FF4CE8471}"/>
              </a:ext>
            </a:extLst>
          </p:cNvPr>
          <p:cNvSpPr txBox="1"/>
          <p:nvPr/>
        </p:nvSpPr>
        <p:spPr>
          <a:xfrm>
            <a:off x="1445650" y="1284783"/>
            <a:ext cx="520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/>
              <a:t>신뢰구간생성을 위한 부트스트랩 알고리즘</a:t>
            </a:r>
            <a:endParaRPr lang="ko-KR" altLang="en-US" sz="1400" b="1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052BD15-8699-968C-E435-FAF09EC7F020}"/>
              </a:ext>
            </a:extLst>
          </p:cNvPr>
          <p:cNvSpPr>
            <a:spLocks noGrp="1"/>
          </p:cNvSpPr>
          <p:nvPr/>
        </p:nvSpPr>
        <p:spPr>
          <a:xfrm>
            <a:off x="1353975" y="-139797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600" b="1">
                <a:latin typeface="+mj-ea"/>
              </a:rPr>
              <a:t>4.3 </a:t>
            </a:r>
            <a:r>
              <a:rPr lang="ko-KR" altLang="en-US" sz="2600" b="1">
                <a:latin typeface="+mj-ea"/>
              </a:rPr>
              <a:t>회귀를 이용한 예측</a:t>
            </a:r>
            <a:endParaRPr lang="ko-KR" altLang="en-US" sz="2600" b="1" dirty="0">
              <a:latin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521AC62-DF7F-5049-BDE3-D0DD34E52420}"/>
              </a:ext>
            </a:extLst>
          </p:cNvPr>
          <p:cNvSpPr>
            <a:spLocks noGrp="1"/>
          </p:cNvSpPr>
          <p:nvPr/>
        </p:nvSpPr>
        <p:spPr>
          <a:xfrm>
            <a:off x="1617683" y="-99312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600" b="1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052BD15-8699-968C-E435-FAF09EC7F020}"/>
              </a:ext>
            </a:extLst>
          </p:cNvPr>
          <p:cNvSpPr>
            <a:spLocks noGrp="1"/>
          </p:cNvSpPr>
          <p:nvPr/>
        </p:nvSpPr>
        <p:spPr>
          <a:xfrm>
            <a:off x="1469175" y="-139797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6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5951D1-D43E-DBF1-23C2-698FF6018CD1}"/>
              </a:ext>
            </a:extLst>
          </p:cNvPr>
          <p:cNvSpPr txBox="1"/>
          <p:nvPr/>
        </p:nvSpPr>
        <p:spPr>
          <a:xfrm>
            <a:off x="1181089" y="1402622"/>
            <a:ext cx="7912512" cy="3559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요인변수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6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범주형변수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개수가 제한된 </a:t>
            </a:r>
            <a:r>
              <a:rPr lang="ko-KR" altLang="en-US" sz="16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이산값을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취함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(ex)‘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대출목적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이라는 변수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‘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부채정리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‘/’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결혼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‘/’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사업자금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등등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2000" b="0" i="0" dirty="0">
                <a:solidFill>
                  <a:srgbClr val="373A3C"/>
                </a:solidFill>
                <a:effectLst/>
                <a:latin typeface="KaTeX_Main"/>
              </a:rPr>
              <a:t>​</a:t>
            </a:r>
            <a:br>
              <a:rPr lang="en-US" altLang="ko-KR" sz="2000" dirty="0"/>
            </a:b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9" name="Picture 8" descr="주택담보대출 절반은 집사는 데 안썼다 : 경제일반 : 경제 : 뉴스 : 한겨레">
            <a:extLst>
              <a:ext uri="{FF2B5EF4-FFF2-40B4-BE49-F238E27FC236}">
                <a16:creationId xmlns:a16="http://schemas.microsoft.com/office/drawing/2014/main" id="{37F2FB87-98B0-C8A3-E203-AAA42C87D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850" y="2185523"/>
            <a:ext cx="2356050" cy="113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167D1B4C-BB90-FF19-DBF0-493B0F25E0E8}"/>
              </a:ext>
            </a:extLst>
          </p:cNvPr>
          <p:cNvSpPr/>
          <p:nvPr/>
        </p:nvSpPr>
        <p:spPr>
          <a:xfrm>
            <a:off x="4302252" y="2574593"/>
            <a:ext cx="539496" cy="848106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3" name="Picture 2" descr="이진수 - BoB Wiki">
            <a:extLst>
              <a:ext uri="{FF2B5EF4-FFF2-40B4-BE49-F238E27FC236}">
                <a16:creationId xmlns:a16="http://schemas.microsoft.com/office/drawing/2014/main" id="{0B464791-5835-22B8-44E0-2E91BC0B2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30" y="4124825"/>
            <a:ext cx="1049922" cy="88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브랜드를 표현하는 상징적인 숫자들 - The PR 더피알">
            <a:extLst>
              <a:ext uri="{FF2B5EF4-FFF2-40B4-BE49-F238E27FC236}">
                <a16:creationId xmlns:a16="http://schemas.microsoft.com/office/drawing/2014/main" id="{1BDD0FBD-9340-5948-F8FD-3FD9CC4B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059" y="4142985"/>
            <a:ext cx="1268810" cy="85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995B308-6FB5-85F0-7FC3-92EDC48865D5}"/>
              </a:ext>
            </a:extLst>
          </p:cNvPr>
          <p:cNvSpPr txBox="1"/>
          <p:nvPr/>
        </p:nvSpPr>
        <p:spPr>
          <a:xfrm>
            <a:off x="3415284" y="3662200"/>
            <a:ext cx="5207508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1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가변수 집합으로 변환</a:t>
            </a:r>
            <a:endParaRPr lang="en-US" altLang="ko-KR" sz="2000" b="1" kern="1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E8329BB-EA23-3B23-5B95-C7C63FA373D6}"/>
              </a:ext>
            </a:extLst>
          </p:cNvPr>
          <p:cNvCxnSpPr>
            <a:cxnSpLocks/>
          </p:cNvCxnSpPr>
          <p:nvPr/>
        </p:nvCxnSpPr>
        <p:spPr>
          <a:xfrm>
            <a:off x="4807025" y="2870521"/>
            <a:ext cx="2025527" cy="274083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677EC5-1EC3-594D-2A05-5AA62D4FC7CD}"/>
              </a:ext>
            </a:extLst>
          </p:cNvPr>
          <p:cNvSpPr txBox="1"/>
          <p:nvPr/>
        </p:nvSpPr>
        <p:spPr>
          <a:xfrm>
            <a:off x="6919040" y="3030039"/>
            <a:ext cx="2087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kern="1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회귀분석은 수치입력이 </a:t>
            </a:r>
            <a:endParaRPr lang="en-US" altLang="ko-KR" b="1" kern="1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ko-KR" altLang="en-US" b="1" kern="1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필요하므로</a:t>
            </a:r>
            <a:endParaRPr lang="en-US" altLang="ko-KR" b="1" kern="1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3B974F7D-5EDA-6C1F-BC29-B8FCE4A8AD3E}"/>
              </a:ext>
            </a:extLst>
          </p:cNvPr>
          <p:cNvSpPr>
            <a:spLocks noGrp="1"/>
          </p:cNvSpPr>
          <p:nvPr/>
        </p:nvSpPr>
        <p:spPr>
          <a:xfrm>
            <a:off x="1353975" y="-139797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>
                <a:latin typeface="+mj-ea"/>
              </a:rPr>
              <a:t>4.4 </a:t>
            </a:r>
            <a:r>
              <a:rPr lang="ko-KR" altLang="en-US" sz="2800" b="1">
                <a:latin typeface="+mj-ea"/>
              </a:rPr>
              <a:t>회귀에서의 요인변수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F34E24-1C42-6A77-03D7-D5970FD187CA}"/>
              </a:ext>
            </a:extLst>
          </p:cNvPr>
          <p:cNvSpPr/>
          <p:nvPr/>
        </p:nvSpPr>
        <p:spPr>
          <a:xfrm>
            <a:off x="2929054" y="3662200"/>
            <a:ext cx="3427141" cy="14227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16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F55895-6544-4D78-35A0-527AC2862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41" y="220036"/>
            <a:ext cx="4906650" cy="15051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4558A45-9FAD-CB0F-A36F-ECE2655BD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041" y="2349591"/>
            <a:ext cx="5012785" cy="23592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B40DB8-508C-81D6-7EAE-F3D93CC02E71}"/>
              </a:ext>
            </a:extLst>
          </p:cNvPr>
          <p:cNvSpPr/>
          <p:nvPr/>
        </p:nvSpPr>
        <p:spPr>
          <a:xfrm>
            <a:off x="4543200" y="2678400"/>
            <a:ext cx="2447999" cy="23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1BBFE4-73DB-A27C-89E9-C6490B5256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240" y="290700"/>
            <a:ext cx="2771637" cy="445411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390599B-5D56-777C-5F04-2B427F3BB8C0}"/>
              </a:ext>
            </a:extLst>
          </p:cNvPr>
          <p:cNvSpPr/>
          <p:nvPr/>
        </p:nvSpPr>
        <p:spPr>
          <a:xfrm>
            <a:off x="2131200" y="2596795"/>
            <a:ext cx="511200" cy="186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443539-422B-6256-80F9-56E839BD81AF}"/>
              </a:ext>
            </a:extLst>
          </p:cNvPr>
          <p:cNvSpPr/>
          <p:nvPr/>
        </p:nvSpPr>
        <p:spPr>
          <a:xfrm>
            <a:off x="2112858" y="1643055"/>
            <a:ext cx="421542" cy="164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04800D-46D1-9AD7-1BA5-122DA597CDFD}"/>
              </a:ext>
            </a:extLst>
          </p:cNvPr>
          <p:cNvSpPr/>
          <p:nvPr/>
        </p:nvSpPr>
        <p:spPr>
          <a:xfrm>
            <a:off x="2131200" y="740847"/>
            <a:ext cx="403200" cy="1642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60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9EAE3F6-279B-E216-800C-2B8BEBE60506}"/>
              </a:ext>
            </a:extLst>
          </p:cNvPr>
          <p:cNvSpPr>
            <a:spLocks noGrp="1"/>
          </p:cNvSpPr>
          <p:nvPr/>
        </p:nvSpPr>
        <p:spPr>
          <a:xfrm>
            <a:off x="1121122" y="282274"/>
            <a:ext cx="4908849" cy="452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/>
              <a:t>다수의 수준을 갖는 요인변수들 </a:t>
            </a:r>
            <a:r>
              <a:rPr lang="en-US" altLang="ko-KR" sz="1800" b="1"/>
              <a:t>(</a:t>
            </a:r>
            <a:r>
              <a:rPr lang="ko-KR" altLang="en-US" sz="1800" b="1"/>
              <a:t>우편번호</a:t>
            </a:r>
            <a:r>
              <a:rPr lang="en-US" altLang="ko-KR" sz="1800" b="1"/>
              <a:t>)</a:t>
            </a:r>
            <a:endParaRPr lang="ko-KR" altLang="en-US" sz="1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C6372D-CFA6-B41E-B678-B4A2744BD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156" y="893414"/>
            <a:ext cx="4161035" cy="1150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721BAA-1846-B891-AD25-64A22E723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082" y="2202372"/>
            <a:ext cx="4262109" cy="29470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57794C2-3842-029C-59EC-70E60C339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3196" y="2234418"/>
            <a:ext cx="3585603" cy="278398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29C557-B9D6-7B4B-B7D0-F682D1FFFE18}"/>
              </a:ext>
            </a:extLst>
          </p:cNvPr>
          <p:cNvSpPr/>
          <p:nvPr/>
        </p:nvSpPr>
        <p:spPr>
          <a:xfrm>
            <a:off x="5926153" y="4852800"/>
            <a:ext cx="1309844" cy="16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D446E7-A428-D0DD-95DB-3DF14D07AF6F}"/>
              </a:ext>
            </a:extLst>
          </p:cNvPr>
          <p:cNvSpPr/>
          <p:nvPr/>
        </p:nvSpPr>
        <p:spPr>
          <a:xfrm>
            <a:off x="5688000" y="4572000"/>
            <a:ext cx="2059200" cy="518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136FED-4249-45E6-4817-1D0CDE3BE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819" y="1538330"/>
            <a:ext cx="3263181" cy="178086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35FE61-8800-E73D-F5B5-0B4A62D48835}"/>
              </a:ext>
            </a:extLst>
          </p:cNvPr>
          <p:cNvSpPr/>
          <p:nvPr/>
        </p:nvSpPr>
        <p:spPr>
          <a:xfrm>
            <a:off x="1850400" y="2700000"/>
            <a:ext cx="1382400" cy="12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구름 15">
            <a:extLst>
              <a:ext uri="{FF2B5EF4-FFF2-40B4-BE49-F238E27FC236}">
                <a16:creationId xmlns:a16="http://schemas.microsoft.com/office/drawing/2014/main" id="{D9EF4141-144A-E211-C25F-892323DB9432}"/>
              </a:ext>
            </a:extLst>
          </p:cNvPr>
          <p:cNvSpPr/>
          <p:nvPr/>
        </p:nvSpPr>
        <p:spPr>
          <a:xfrm>
            <a:off x="6370917" y="1728000"/>
            <a:ext cx="1962000" cy="2203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침실의 개수 </a:t>
            </a:r>
          </a:p>
          <a:p>
            <a:pPr algn="ctr"/>
            <a:r>
              <a:rPr lang="en-US" altLang="ko-KR"/>
              <a:t>&amp;</a:t>
            </a:r>
          </a:p>
          <a:p>
            <a:pPr algn="ctr"/>
            <a:r>
              <a:rPr lang="ko-KR" altLang="en-US"/>
              <a:t>주택의 크기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서로 연관됨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C8A11B4-8F04-F1F0-21AB-4DE051D98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863" y="3988620"/>
            <a:ext cx="3948882" cy="828716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2DD38BBA-F65B-6AFF-1F9B-B764F4D0088C}"/>
              </a:ext>
            </a:extLst>
          </p:cNvPr>
          <p:cNvSpPr>
            <a:spLocks noGrp="1"/>
          </p:cNvSpPr>
          <p:nvPr/>
        </p:nvSpPr>
        <p:spPr>
          <a:xfrm>
            <a:off x="1353975" y="-139797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600" b="1">
                <a:latin typeface="+mj-ea"/>
              </a:rPr>
              <a:t>4.5 </a:t>
            </a:r>
            <a:r>
              <a:rPr lang="ko-KR" altLang="en-US" sz="2600" b="1">
                <a:latin typeface="+mj-ea"/>
              </a:rPr>
              <a:t>예측변수간 상관관계</a:t>
            </a:r>
            <a:endParaRPr lang="ko-KR" altLang="en-US" sz="26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560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2DD38BBA-F65B-6AFF-1F9B-B764F4D0088C}"/>
              </a:ext>
            </a:extLst>
          </p:cNvPr>
          <p:cNvSpPr>
            <a:spLocks noGrp="1"/>
          </p:cNvSpPr>
          <p:nvPr/>
        </p:nvSpPr>
        <p:spPr>
          <a:xfrm>
            <a:off x="1353975" y="-139797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600" b="1" dirty="0">
                <a:latin typeface="+mj-ea"/>
              </a:rPr>
              <a:t>4.6 </a:t>
            </a:r>
            <a:r>
              <a:rPr lang="ko-KR" altLang="en-US" sz="2600" b="1" dirty="0">
                <a:latin typeface="+mj-ea"/>
              </a:rPr>
              <a:t>회귀 진단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16DF56-CE9A-367F-0F03-CF048A22E4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12" t="5570" b="6979"/>
          <a:stretch/>
        </p:blipFill>
        <p:spPr>
          <a:xfrm>
            <a:off x="1353963" y="1990340"/>
            <a:ext cx="2871808" cy="2643562"/>
          </a:xfrm>
          <a:prstGeom prst="rect">
            <a:avLst/>
          </a:prstGeom>
        </p:spPr>
      </p:pic>
      <p:sp>
        <p:nvSpPr>
          <p:cNvPr id="4" name="Google Shape;116;p19">
            <a:extLst>
              <a:ext uri="{FF2B5EF4-FFF2-40B4-BE49-F238E27FC236}">
                <a16:creationId xmlns:a16="http://schemas.microsoft.com/office/drawing/2014/main" id="{033217A7-7E49-FC9D-88A4-6AC69EC5D60F}"/>
              </a:ext>
            </a:extLst>
          </p:cNvPr>
          <p:cNvSpPr txBox="1"/>
          <p:nvPr/>
        </p:nvSpPr>
        <p:spPr>
          <a:xfrm>
            <a:off x="1491441" y="1339305"/>
            <a:ext cx="2587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회귀에서 영향력 있는 데이터 포인트의 예시</a:t>
            </a:r>
            <a:endParaRPr b="1" dirty="0">
              <a:solidFill>
                <a:schemeClr val="tx1"/>
              </a:solidFill>
              <a:latin typeface="+mj-ea"/>
              <a:ea typeface="+mj-ea"/>
              <a:cs typeface="Nanum Gothic"/>
              <a:sym typeface="Nanum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B4AE5-4828-5F1C-847E-72E4DF35DAB5}"/>
              </a:ext>
            </a:extLst>
          </p:cNvPr>
          <p:cNvSpPr txBox="1"/>
          <p:nvPr/>
        </p:nvSpPr>
        <p:spPr>
          <a:xfrm>
            <a:off x="4159412" y="255331"/>
            <a:ext cx="4901608" cy="16004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✏️ 레버리지를 측정하는 일반적인 척도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+mj-ea"/>
                <a:ea typeface="+mj-ea"/>
              </a:rPr>
              <a:t>햇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 값</a:t>
            </a:r>
            <a:endParaRPr lang="en-US" altLang="ko-KR" dirty="0">
              <a:solidFill>
                <a:srgbClr val="212529"/>
              </a:solidFill>
              <a:latin typeface="+mj-ea"/>
              <a:ea typeface="+mj-ea"/>
            </a:endParaRP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 2(P+1)/n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이상의 값들은 레버리지가 높은 데이터 값을 나타낸다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.</a:t>
            </a:r>
          </a:p>
          <a:p>
            <a:br>
              <a:rPr lang="ko-KR" altLang="en-US" dirty="0">
                <a:latin typeface="+mj-ea"/>
                <a:ea typeface="+mj-ea"/>
              </a:rPr>
            </a:br>
            <a:r>
              <a:rPr lang="ko-KR" altLang="en-US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✏️ 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+mj-ea"/>
                <a:ea typeface="+mj-ea"/>
              </a:rPr>
              <a:t>쿡의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 거리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는 레버리지와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+mj-ea"/>
                <a:ea typeface="+mj-ea"/>
              </a:rPr>
              <a:t>잔차의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 크기를 합쳐서 영향력을 판단한다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경험칙에 따르면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+mj-ea"/>
                <a:ea typeface="+mj-ea"/>
              </a:rPr>
              <a:t>쿡의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 거리가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4/(n-P-1)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보다 크면 영향력이 높다고 본다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3FBF0C-C4AB-9813-E318-51A3C5DE0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0494" b="12772"/>
          <a:stretch/>
        </p:blipFill>
        <p:spPr bwMode="auto">
          <a:xfrm>
            <a:off x="4216119" y="1954827"/>
            <a:ext cx="3087239" cy="306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16;p19">
            <a:extLst>
              <a:ext uri="{FF2B5EF4-FFF2-40B4-BE49-F238E27FC236}">
                <a16:creationId xmlns:a16="http://schemas.microsoft.com/office/drawing/2014/main" id="{5A244B8F-3448-3AA5-0B9A-38C85E0CA360}"/>
              </a:ext>
            </a:extLst>
          </p:cNvPr>
          <p:cNvSpPr txBox="1"/>
          <p:nvPr/>
        </p:nvSpPr>
        <p:spPr>
          <a:xfrm>
            <a:off x="7323885" y="2041857"/>
            <a:ext cx="1536429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X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축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: 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햇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 값</a:t>
            </a:r>
            <a:endParaRPr lang="en-US" altLang="ko-KR" b="1" dirty="0">
              <a:solidFill>
                <a:schemeClr val="tx1"/>
              </a:solidFill>
              <a:latin typeface="+mj-ea"/>
              <a:ea typeface="+mj-ea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Y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축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: 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표준화잔차</a:t>
            </a:r>
            <a:endParaRPr lang="en-US" altLang="ko-KR" b="1" dirty="0">
              <a:solidFill>
                <a:schemeClr val="tx1"/>
              </a:solidFill>
              <a:latin typeface="+mj-ea"/>
              <a:ea typeface="+mj-ea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원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: 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쿡의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 거리</a:t>
            </a:r>
            <a:endParaRPr lang="en-US" altLang="ko-KR" b="1" dirty="0">
              <a:solidFill>
                <a:schemeClr val="tx1"/>
              </a:solidFill>
              <a:latin typeface="+mj-ea"/>
              <a:ea typeface="+mj-ea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tx1"/>
              </a:solidFill>
              <a:latin typeface="+mj-ea"/>
              <a:ea typeface="+mj-ea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쿡의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 거리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: </a:t>
            </a:r>
            <a:r>
              <a:rPr lang="en-US" b="1" dirty="0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0.08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이상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영향력 큰 데이터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)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  <a:cs typeface="Nanum Gothic"/>
                <a:sym typeface="Nanum Gothic"/>
              </a:rPr>
              <a:t> 회색 원으로 표시</a:t>
            </a:r>
            <a:endParaRPr b="1" dirty="0">
              <a:solidFill>
                <a:schemeClr val="tx1"/>
              </a:solidFill>
              <a:latin typeface="+mj-ea"/>
              <a:ea typeface="+mj-ea"/>
              <a:cs typeface="Nanum Gothic"/>
              <a:sym typeface="Nanum Gothic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66275D-7BE7-E1A9-41D5-5E757583BD7E}"/>
              </a:ext>
            </a:extLst>
          </p:cNvPr>
          <p:cNvSpPr/>
          <p:nvPr/>
        </p:nvSpPr>
        <p:spPr>
          <a:xfrm>
            <a:off x="3725838" y="1980635"/>
            <a:ext cx="510808" cy="32386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7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1083</Words>
  <Application>Microsoft Office PowerPoint</Application>
  <PresentationFormat>화면 슬라이드 쇼(16:9)</PresentationFormat>
  <Paragraphs>116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KaTeX_Main</vt:lpstr>
      <vt:lpstr>Söhne Mono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 kim</dc:creator>
  <cp:lastModifiedBy>송 민주</cp:lastModifiedBy>
  <cp:revision>4</cp:revision>
  <dcterms:modified xsi:type="dcterms:W3CDTF">2023-05-15T13:48:21Z</dcterms:modified>
</cp:coreProperties>
</file>