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64" r:id="rId3"/>
    <p:sldId id="284" r:id="rId4"/>
    <p:sldId id="304" r:id="rId5"/>
    <p:sldId id="302" r:id="rId6"/>
    <p:sldId id="303" r:id="rId7"/>
    <p:sldId id="30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2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6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0B24-1663-4673-8EA1-B9AF929FD0D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서류, 텍스트이(가) 표시된 사진&#10;&#10;높은 신뢰도로 생성된 설명">
            <a:extLst>
              <a:ext uri="{FF2B5EF4-FFF2-40B4-BE49-F238E27FC236}">
                <a16:creationId xmlns:a16="http://schemas.microsoft.com/office/drawing/2014/main" id="{771A0639-3870-4119-85E3-B713CA6C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rgbClr val="FFA27F">
                  <a:alpha val="90000"/>
                </a:srgbClr>
              </a:gs>
              <a:gs pos="3723">
                <a:schemeClr val="accent1">
                  <a:alpha val="90000"/>
                </a:schemeClr>
              </a:gs>
              <a:gs pos="71000">
                <a:schemeClr val="accent3">
                  <a:lumMod val="90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79812" y="4270930"/>
            <a:ext cx="4406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</a:rPr>
              <a:t>금융 </a:t>
            </a:r>
            <a:r>
              <a:rPr lang="en-US" altLang="ko-KR" sz="5400" spc="-300" dirty="0">
                <a:solidFill>
                  <a:schemeClr val="bg1"/>
                </a:solidFill>
              </a:rPr>
              <a:t>AI </a:t>
            </a:r>
            <a:r>
              <a:rPr lang="ko-KR" altLang="en-US" sz="5400" spc="-300" dirty="0">
                <a:solidFill>
                  <a:schemeClr val="bg1"/>
                </a:solidFill>
              </a:rPr>
              <a:t>스터디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5118100" y="5372100"/>
            <a:ext cx="19304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86618" y="6404113"/>
            <a:ext cx="3018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Copyrightⓒ. </a:t>
            </a:r>
            <a:r>
              <a:rPr lang="en-US" altLang="ko-KR" sz="1050" dirty="0" err="1">
                <a:solidFill>
                  <a:schemeClr val="bg1">
                    <a:lumMod val="95000"/>
                  </a:schemeClr>
                </a:solidFill>
              </a:rPr>
              <a:t>DalMin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 Jeong. All Rights Reserved.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7748" y="5549941"/>
            <a:ext cx="223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발표자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 err="1">
                <a:solidFill>
                  <a:schemeClr val="bg1"/>
                </a:solidFill>
              </a:rPr>
              <a:t>전현민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0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31504" y="336110"/>
            <a:ext cx="1074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accent2">
                    <a:alpha val="80000"/>
                  </a:schemeClr>
                </a:solidFill>
              </a:rPr>
              <a:t>C</a:t>
            </a:r>
            <a:endParaRPr lang="ko-KR" altLang="en-US" sz="9600" b="1" dirty="0">
              <a:solidFill>
                <a:schemeClr val="accent2">
                  <a:alpha val="8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8003" y="1120940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 err="1">
                <a:solidFill>
                  <a:schemeClr val="accent2">
                    <a:alpha val="80000"/>
                  </a:schemeClr>
                </a:solidFill>
              </a:rPr>
              <a:t>ontents</a:t>
            </a:r>
            <a:endParaRPr lang="ko-KR" altLang="en-US" sz="3200" spc="600" dirty="0">
              <a:solidFill>
                <a:schemeClr val="accent2">
                  <a:alpha val="80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28999" y="2717800"/>
            <a:ext cx="4090872" cy="474533"/>
            <a:chOff x="1471799" y="2717800"/>
            <a:chExt cx="4090872" cy="474533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33527" y="2730668"/>
              <a:ext cx="3429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 err="1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스터디원</a:t>
              </a:r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 소개 및 만남 인증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001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928999" y="3683000"/>
            <a:ext cx="3151512" cy="474533"/>
            <a:chOff x="1471799" y="2717800"/>
            <a:chExt cx="3151512" cy="474533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133527" y="2730668"/>
              <a:ext cx="2489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금융 </a:t>
              </a:r>
              <a:r>
                <a:rPr lang="en-US" altLang="ko-KR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AI </a:t>
              </a:r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스터디 목표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002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28999" y="4648200"/>
            <a:ext cx="3151512" cy="474533"/>
            <a:chOff x="1471799" y="2717800"/>
            <a:chExt cx="3151512" cy="474533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33527" y="2730668"/>
              <a:ext cx="2489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금융 </a:t>
              </a:r>
              <a:r>
                <a:rPr lang="en-US" altLang="ko-KR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AI </a:t>
              </a:r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스터디 방법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003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928999" y="5613400"/>
            <a:ext cx="3760653" cy="474533"/>
            <a:chOff x="1471799" y="2717800"/>
            <a:chExt cx="3760653" cy="474533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33527" y="2730668"/>
              <a:ext cx="3098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금융 </a:t>
              </a:r>
              <a:r>
                <a:rPr lang="en-US" altLang="ko-KR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AI </a:t>
              </a:r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스터디 세부 일정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004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그림 2" descr="실외, 하늘, 나무, 식물이(가) 표시된 사진&#10;&#10;매우 높은 신뢰도로 생성된 설명">
            <a:extLst>
              <a:ext uri="{FF2B5EF4-FFF2-40B4-BE49-F238E27FC236}">
                <a16:creationId xmlns:a16="http://schemas.microsoft.com/office/drawing/2014/main" id="{86AA45C4-FE0C-4FA8-8ACE-64C3D210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16" y="0"/>
            <a:ext cx="5205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0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3640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>
                <a:solidFill>
                  <a:srgbClr val="525252"/>
                </a:solidFill>
              </a:rPr>
              <a:t>스터디원</a:t>
            </a:r>
            <a:r>
              <a:rPr lang="ko-KR" altLang="en-US" sz="2400" b="1" spc="-150" dirty="0">
                <a:solidFill>
                  <a:srgbClr val="525252"/>
                </a:solidFill>
              </a:rPr>
              <a:t> 소개 및 만남 인증</a:t>
            </a:r>
          </a:p>
          <a:p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Google Shape;65;p14">
            <a:extLst>
              <a:ext uri="{FF2B5EF4-FFF2-40B4-BE49-F238E27FC236}">
                <a16:creationId xmlns:a16="http://schemas.microsoft.com/office/drawing/2014/main" id="{DD9D3364-240C-A1C8-FCAE-0CF97E69566C}"/>
              </a:ext>
            </a:extLst>
          </p:cNvPr>
          <p:cNvSpPr/>
          <p:nvPr/>
        </p:nvSpPr>
        <p:spPr>
          <a:xfrm>
            <a:off x="824808" y="1620501"/>
            <a:ext cx="5569620" cy="3917402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6142B2-B8B8-4AB3-00E9-1694CBFD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96" y="1620500"/>
            <a:ext cx="5548012" cy="4435586"/>
          </a:xfrm>
          <a:prstGeom prst="rect">
            <a:avLst/>
          </a:prstGeom>
        </p:spPr>
      </p:pic>
      <p:sp>
        <p:nvSpPr>
          <p:cNvPr id="11" name="Google Shape;67;p14">
            <a:extLst>
              <a:ext uri="{FF2B5EF4-FFF2-40B4-BE49-F238E27FC236}">
                <a16:creationId xmlns:a16="http://schemas.microsoft.com/office/drawing/2014/main" id="{59020884-5AD6-6152-83C9-9D66F1A0B15F}"/>
              </a:ext>
            </a:extLst>
          </p:cNvPr>
          <p:cNvSpPr txBox="1"/>
          <p:nvPr/>
        </p:nvSpPr>
        <p:spPr>
          <a:xfrm>
            <a:off x="6810502" y="1764141"/>
            <a:ext cx="4227611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스터디원 1 : </a:t>
            </a:r>
            <a:r>
              <a:rPr lang="ko-KR" altLang="en-US" sz="2000" dirty="0" err="1"/>
              <a:t>권예진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스터디원 2 : </a:t>
            </a:r>
            <a:r>
              <a:rPr lang="ko-KR" altLang="en-US" sz="2000" dirty="0" err="1"/>
              <a:t>김휘중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스터디원 3 : </a:t>
            </a:r>
            <a:r>
              <a:rPr lang="ko-KR" altLang="en-US" sz="2000" dirty="0" err="1"/>
              <a:t>전현민</a:t>
            </a:r>
            <a:endParaRPr lang="en-US" altLang="ko-K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/>
              <a:t>스터디원</a:t>
            </a:r>
            <a:r>
              <a:rPr lang="ko-KR" altLang="en-US" sz="2000" dirty="0"/>
              <a:t> </a:t>
            </a:r>
            <a:r>
              <a:rPr lang="en-US" altLang="ko-KR" sz="2000" dirty="0"/>
              <a:t>4 : </a:t>
            </a:r>
            <a:r>
              <a:rPr lang="ko-KR" altLang="en-US" sz="2000" dirty="0"/>
              <a:t>정달민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7130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525252"/>
                </a:solidFill>
              </a:rPr>
              <a:t>금융 </a:t>
            </a:r>
            <a:r>
              <a:rPr lang="en-US" altLang="ko-KR" sz="2400" b="1" spc="-150" dirty="0">
                <a:solidFill>
                  <a:srgbClr val="525252"/>
                </a:solidFill>
              </a:rPr>
              <a:t>AI </a:t>
            </a:r>
            <a:r>
              <a:rPr lang="ko-KR" altLang="en-US" sz="2400" b="1" spc="-150" dirty="0">
                <a:solidFill>
                  <a:srgbClr val="525252"/>
                </a:solidFill>
              </a:rPr>
              <a:t>스터디 목표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FE12CB4-4AA4-8654-069B-0F01140618D0}"/>
              </a:ext>
            </a:extLst>
          </p:cNvPr>
          <p:cNvSpPr/>
          <p:nvPr/>
        </p:nvSpPr>
        <p:spPr>
          <a:xfrm>
            <a:off x="2486722" y="1842338"/>
            <a:ext cx="7237141" cy="836341"/>
          </a:xfrm>
          <a:prstGeom prst="roundRect">
            <a:avLst>
              <a:gd name="adj" fmla="val 4333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1. </a:t>
            </a:r>
            <a:r>
              <a:rPr lang="ko-KR" altLang="en-US" dirty="0">
                <a:solidFill>
                  <a:schemeClr val="accent6"/>
                </a:solidFill>
              </a:rPr>
              <a:t>금융 데이터를 다루기 위한 기본적인 </a:t>
            </a:r>
            <a:r>
              <a:rPr lang="ko-KR" altLang="en-US" b="1" dirty="0">
                <a:solidFill>
                  <a:schemeClr val="accent6"/>
                </a:solidFill>
              </a:rPr>
              <a:t>시계열분석</a:t>
            </a:r>
            <a:r>
              <a:rPr lang="ko-KR" altLang="en-US" dirty="0">
                <a:solidFill>
                  <a:schemeClr val="accent6"/>
                </a:solidFill>
              </a:rPr>
              <a:t>에 대한 이해 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BFA2B8-B346-479F-ECB0-55CDA5F4F35C}"/>
              </a:ext>
            </a:extLst>
          </p:cNvPr>
          <p:cNvSpPr/>
          <p:nvPr/>
        </p:nvSpPr>
        <p:spPr>
          <a:xfrm>
            <a:off x="2486722" y="2972277"/>
            <a:ext cx="7237141" cy="836341"/>
          </a:xfrm>
          <a:prstGeom prst="roundRect">
            <a:avLst>
              <a:gd name="adj" fmla="val 4333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2. </a:t>
            </a:r>
            <a:r>
              <a:rPr lang="ko-KR" altLang="en-US" dirty="0">
                <a:solidFill>
                  <a:schemeClr val="accent6"/>
                </a:solidFill>
              </a:rPr>
              <a:t>이에 나아가 전공보다 </a:t>
            </a:r>
            <a:r>
              <a:rPr lang="ko-KR" altLang="en-US" b="1" dirty="0">
                <a:solidFill>
                  <a:schemeClr val="accent6"/>
                </a:solidFill>
              </a:rPr>
              <a:t>깊은</a:t>
            </a:r>
            <a:r>
              <a:rPr lang="ko-KR" altLang="en-US" dirty="0">
                <a:solidFill>
                  <a:schemeClr val="accent6"/>
                </a:solidFill>
              </a:rPr>
              <a:t> 시계열 모델들에 대한 학습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A26B7B-663A-9275-4B2F-3815E2F65DFF}"/>
              </a:ext>
            </a:extLst>
          </p:cNvPr>
          <p:cNvSpPr/>
          <p:nvPr/>
        </p:nvSpPr>
        <p:spPr>
          <a:xfrm>
            <a:off x="2477426" y="4102216"/>
            <a:ext cx="7237141" cy="836341"/>
          </a:xfrm>
          <a:prstGeom prst="roundRect">
            <a:avLst>
              <a:gd name="adj" fmla="val 4333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 3. </a:t>
            </a:r>
            <a:r>
              <a:rPr lang="ko-KR" altLang="en-US" dirty="0">
                <a:solidFill>
                  <a:schemeClr val="accent6"/>
                </a:solidFill>
              </a:rPr>
              <a:t>시계열분석 모델을 </a:t>
            </a:r>
            <a:r>
              <a:rPr lang="ko-KR" altLang="en-US" b="1" dirty="0">
                <a:solidFill>
                  <a:schemeClr val="accent6"/>
                </a:solidFill>
              </a:rPr>
              <a:t>튜닝</a:t>
            </a:r>
            <a:r>
              <a:rPr lang="ko-KR" altLang="en-US" dirty="0">
                <a:solidFill>
                  <a:schemeClr val="accent6"/>
                </a:solidFill>
              </a:rPr>
              <a:t>해 보면서 모델에 대한 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깊이 있는 탐구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5486AED-EA4A-B32D-71DA-93089C490C1D}"/>
              </a:ext>
            </a:extLst>
          </p:cNvPr>
          <p:cNvSpPr/>
          <p:nvPr/>
        </p:nvSpPr>
        <p:spPr>
          <a:xfrm>
            <a:off x="2477427" y="5232156"/>
            <a:ext cx="7237141" cy="836341"/>
          </a:xfrm>
          <a:prstGeom prst="roundRect">
            <a:avLst>
              <a:gd name="adj" fmla="val 4333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4. </a:t>
            </a:r>
            <a:r>
              <a:rPr lang="ko-KR" altLang="en-US" dirty="0">
                <a:solidFill>
                  <a:schemeClr val="accent6"/>
                </a:solidFill>
              </a:rPr>
              <a:t> 금융 공모전에서 필요한</a:t>
            </a:r>
            <a:r>
              <a:rPr lang="en-US" altLang="ko-KR" dirty="0">
                <a:solidFill>
                  <a:schemeClr val="accent6"/>
                </a:solidFill>
              </a:rPr>
              <a:t> Skill</a:t>
            </a:r>
            <a:r>
              <a:rPr lang="ko-KR" altLang="en-US" dirty="0">
                <a:solidFill>
                  <a:schemeClr val="accent6"/>
                </a:solidFill>
              </a:rPr>
              <a:t>들을 미리 학습</a:t>
            </a:r>
          </a:p>
        </p:txBody>
      </p:sp>
    </p:spTree>
    <p:extLst>
      <p:ext uri="{BB962C8B-B14F-4D97-AF65-F5344CB8AC3E}">
        <p14:creationId xmlns:p14="http://schemas.microsoft.com/office/powerpoint/2010/main" val="20971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스터디원마다 맡은 </a:t>
            </a:r>
            <a:r>
              <a:rPr lang="en-US" altLang="ko-KR"/>
              <a:t>Chapter</a:t>
            </a:r>
            <a:r>
              <a:rPr lang="ko-KR" altLang="en-US"/>
              <a:t>를 맡아 해당 부분을 설명 </a:t>
            </a:r>
            <a:r>
              <a:rPr lang="en-US" altLang="ko-KR"/>
              <a:t>&amp; </a:t>
            </a:r>
            <a:r>
              <a:rPr lang="ko-KR" altLang="en-US"/>
              <a:t>질의응답으로 스터디 진행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4560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525252"/>
                </a:solidFill>
              </a:rPr>
              <a:t>금융 </a:t>
            </a:r>
            <a:r>
              <a:rPr lang="en-US" altLang="ko-KR" sz="2400" b="1" spc="-150" dirty="0">
                <a:solidFill>
                  <a:srgbClr val="525252"/>
                </a:solidFill>
              </a:rPr>
              <a:t>AI </a:t>
            </a:r>
            <a:r>
              <a:rPr lang="ko-KR" altLang="en-US" sz="2400" b="1" spc="-150" dirty="0">
                <a:solidFill>
                  <a:srgbClr val="525252"/>
                </a:solidFill>
              </a:rPr>
              <a:t>스터디 방법 </a:t>
            </a:r>
            <a:r>
              <a:rPr lang="en-US" altLang="ko-KR" sz="2400" b="1" spc="-150" dirty="0">
                <a:solidFill>
                  <a:srgbClr val="525252"/>
                </a:solidFill>
              </a:rPr>
              <a:t>(</a:t>
            </a:r>
            <a:r>
              <a:rPr lang="ko-KR" altLang="en-US" sz="2400" b="1" spc="-150" dirty="0">
                <a:solidFill>
                  <a:srgbClr val="525252"/>
                </a:solidFill>
              </a:rPr>
              <a:t>중간고사 전</a:t>
            </a:r>
            <a:r>
              <a:rPr lang="en-US" altLang="ko-KR" sz="2400" b="1" spc="-150" dirty="0">
                <a:solidFill>
                  <a:srgbClr val="525252"/>
                </a:solidFill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7F6EB-07F9-101B-58FA-F076F318BE2F}"/>
              </a:ext>
            </a:extLst>
          </p:cNvPr>
          <p:cNvSpPr txBox="1"/>
          <p:nvPr/>
        </p:nvSpPr>
        <p:spPr>
          <a:xfrm>
            <a:off x="1653188" y="535868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실전 시계열 분석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77323F-E163-90A9-ADCD-5CF002A8772B}"/>
              </a:ext>
            </a:extLst>
          </p:cNvPr>
          <p:cNvSpPr txBox="1"/>
          <p:nvPr/>
        </p:nvSpPr>
        <p:spPr>
          <a:xfrm>
            <a:off x="4706105" y="5266356"/>
            <a:ext cx="638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★ 중간고사 전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총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 스터디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책 마스터 목표</a:t>
            </a:r>
          </a:p>
        </p:txBody>
      </p:sp>
      <p:pic>
        <p:nvPicPr>
          <p:cNvPr id="1026" name="Picture 2" descr="실전 시계열 분석 대표 이미지">
            <a:extLst>
              <a:ext uri="{FF2B5EF4-FFF2-40B4-BE49-F238E27FC236}">
                <a16:creationId xmlns:a16="http://schemas.microsoft.com/office/drawing/2014/main" id="{1C52BF47-DF11-BF2C-2B4B-D0A38253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92" y="1880877"/>
            <a:ext cx="2064989" cy="31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E8070B-AE74-9306-0F68-098337AF758B}"/>
              </a:ext>
            </a:extLst>
          </p:cNvPr>
          <p:cNvSpPr txBox="1"/>
          <p:nvPr/>
        </p:nvSpPr>
        <p:spPr>
          <a:xfrm>
            <a:off x="4211582" y="2413337"/>
            <a:ext cx="7287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책은 총 </a:t>
            </a:r>
            <a:r>
              <a:rPr lang="en-US" altLang="ko-KR" dirty="0"/>
              <a:t>Chapter</a:t>
            </a:r>
            <a:r>
              <a:rPr lang="ko-KR" altLang="en-US" dirty="0"/>
              <a:t> </a:t>
            </a:r>
            <a:r>
              <a:rPr lang="en-US" altLang="ko-KR" dirty="0"/>
              <a:t>17</a:t>
            </a:r>
            <a:r>
              <a:rPr lang="ko-KR" altLang="en-US" dirty="0"/>
              <a:t>개로 구성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과제는 </a:t>
            </a:r>
            <a:r>
              <a:rPr lang="en-US" altLang="ko-KR" dirty="0"/>
              <a:t>1</a:t>
            </a:r>
            <a:r>
              <a:rPr lang="ko-KR" altLang="en-US" dirty="0"/>
              <a:t>주일에 </a:t>
            </a:r>
            <a:r>
              <a:rPr lang="en-US" altLang="ko-KR" dirty="0" err="1"/>
              <a:t>Chatper</a:t>
            </a:r>
            <a:r>
              <a:rPr lang="en-US" altLang="ko-KR" dirty="0"/>
              <a:t> 4</a:t>
            </a:r>
            <a:r>
              <a:rPr lang="ko-KR" altLang="en-US" dirty="0"/>
              <a:t>개 공부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 주마다 각 </a:t>
            </a:r>
            <a:r>
              <a:rPr lang="ko-KR" altLang="en-US" dirty="0" err="1"/>
              <a:t>스터디원은</a:t>
            </a:r>
            <a:r>
              <a:rPr lang="ko-KR" altLang="en-US" dirty="0"/>
              <a:t> 자신이 맡은 </a:t>
            </a:r>
            <a:r>
              <a:rPr lang="en-US" altLang="ko-KR" dirty="0"/>
              <a:t>Chapter</a:t>
            </a:r>
            <a:r>
              <a:rPr lang="ko-KR" altLang="en-US" dirty="0"/>
              <a:t>를 설명 및</a:t>
            </a:r>
            <a:r>
              <a:rPr lang="en-US" altLang="ko-KR" dirty="0"/>
              <a:t> </a:t>
            </a:r>
            <a:r>
              <a:rPr lang="ko-KR" altLang="en-US" dirty="0"/>
              <a:t>질의응답 하는 방식으로 스터디가 진행됨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모임 시간은 월요일</a:t>
            </a:r>
            <a:r>
              <a:rPr lang="en-US" altLang="ko-KR" dirty="0"/>
              <a:t>(Mon) 20:00 ~ (</a:t>
            </a:r>
            <a:r>
              <a:rPr lang="ko-KR" altLang="en-US" dirty="0" err="1"/>
              <a:t>비대면</a:t>
            </a:r>
            <a:r>
              <a:rPr lang="ko-KR" altLang="en-US" dirty="0"/>
              <a:t> 및 대면 혼합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318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스터디원마다 맡은 </a:t>
            </a:r>
            <a:r>
              <a:rPr lang="en-US" altLang="ko-KR"/>
              <a:t>Chapter</a:t>
            </a:r>
            <a:r>
              <a:rPr lang="ko-KR" altLang="en-US"/>
              <a:t>를 맡아 해당 부분을 설명 </a:t>
            </a:r>
            <a:r>
              <a:rPr lang="en-US" altLang="ko-KR"/>
              <a:t>&amp; </a:t>
            </a:r>
            <a:r>
              <a:rPr lang="ko-KR" altLang="en-US"/>
              <a:t>질의응답으로 스터디 진행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484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525252"/>
                </a:solidFill>
              </a:rPr>
              <a:t>금융 </a:t>
            </a:r>
            <a:r>
              <a:rPr lang="en-US" altLang="ko-KR" sz="2400" b="1" spc="-150" dirty="0">
                <a:solidFill>
                  <a:srgbClr val="525252"/>
                </a:solidFill>
              </a:rPr>
              <a:t>AI </a:t>
            </a:r>
            <a:r>
              <a:rPr lang="ko-KR" altLang="en-US" sz="2400" b="1" spc="-150" dirty="0">
                <a:solidFill>
                  <a:srgbClr val="525252"/>
                </a:solidFill>
              </a:rPr>
              <a:t>스터디 방법 </a:t>
            </a:r>
            <a:r>
              <a:rPr lang="en-US" altLang="ko-KR" sz="2400" b="1" spc="-150" dirty="0">
                <a:solidFill>
                  <a:srgbClr val="525252"/>
                </a:solidFill>
              </a:rPr>
              <a:t>(</a:t>
            </a:r>
            <a:r>
              <a:rPr lang="ko-KR" altLang="en-US" sz="2400" b="1" spc="-150" dirty="0">
                <a:solidFill>
                  <a:srgbClr val="525252"/>
                </a:solidFill>
              </a:rPr>
              <a:t>중간고사 이후</a:t>
            </a:r>
            <a:r>
              <a:rPr lang="en-US" altLang="ko-KR" sz="2400" b="1" spc="-150" dirty="0">
                <a:solidFill>
                  <a:srgbClr val="525252"/>
                </a:solidFill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E8070B-AE74-9306-0F68-098337AF758B}"/>
              </a:ext>
            </a:extLst>
          </p:cNvPr>
          <p:cNvSpPr txBox="1"/>
          <p:nvPr/>
        </p:nvSpPr>
        <p:spPr>
          <a:xfrm>
            <a:off x="4606110" y="2376015"/>
            <a:ext cx="72872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중간고사 이후 약 </a:t>
            </a:r>
            <a:r>
              <a:rPr lang="en-US" altLang="ko-KR" sz="2000" dirty="0"/>
              <a:t>5</a:t>
            </a:r>
            <a:r>
              <a:rPr lang="ko-KR" altLang="en-US" sz="2000" dirty="0"/>
              <a:t>주 동안 책으로 학습한 </a:t>
            </a:r>
            <a:r>
              <a:rPr lang="ko-KR" altLang="en-US" sz="2000" b="1" dirty="0"/>
              <a:t>시계열 모델</a:t>
            </a:r>
            <a:r>
              <a:rPr lang="ko-KR" altLang="en-US" sz="2000" dirty="0"/>
              <a:t>들을 튜닝해보는 시간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학습방법</a:t>
            </a:r>
            <a:r>
              <a:rPr lang="en-US" altLang="ko-KR" sz="2000" dirty="0"/>
              <a:t>: 2</a:t>
            </a:r>
            <a:r>
              <a:rPr lang="ko-KR" altLang="en-US" sz="2000" dirty="0"/>
              <a:t>인으로 주가 데이터의 시작과 끝 지점을 임의로 </a:t>
            </a:r>
            <a:r>
              <a:rPr lang="ko-KR" altLang="en-US" sz="2000" b="1" dirty="0"/>
              <a:t>지정</a:t>
            </a:r>
            <a:r>
              <a:rPr lang="ko-KR" altLang="en-US" sz="2000" dirty="0"/>
              <a:t>한 후</a:t>
            </a:r>
            <a:r>
              <a:rPr lang="en-US" altLang="ko-KR" sz="2000" dirty="0"/>
              <a:t>,</a:t>
            </a:r>
            <a:r>
              <a:rPr lang="ko-KR" altLang="en-US" sz="2000" dirty="0"/>
              <a:t> 시계열 모델들을 튜닝하고 해당 결과를 발표 및 공유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목표</a:t>
            </a:r>
            <a:r>
              <a:rPr lang="en-US" altLang="ko-KR" sz="2000" dirty="0"/>
              <a:t>: </a:t>
            </a:r>
            <a:r>
              <a:rPr lang="ko-KR" altLang="en-US" sz="2000" dirty="0"/>
              <a:t>시계열 모델들을 튜닝해보면서 </a:t>
            </a:r>
            <a:r>
              <a:rPr lang="ko-KR" altLang="en-US" sz="2000" b="1" dirty="0"/>
              <a:t>모델의 성능을 향상</a:t>
            </a:r>
            <a:r>
              <a:rPr lang="ko-KR" altLang="en-US" sz="2000" dirty="0"/>
              <a:t>시키는 것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기대효과</a:t>
            </a:r>
            <a:r>
              <a:rPr lang="en-US" altLang="ko-KR" sz="2000" dirty="0"/>
              <a:t>: </a:t>
            </a:r>
            <a:r>
              <a:rPr lang="ko-KR" altLang="en-US" sz="2000" dirty="0"/>
              <a:t>모델에 대한 </a:t>
            </a:r>
            <a:r>
              <a:rPr lang="ko-KR" altLang="en-US" sz="2000" b="1" dirty="0"/>
              <a:t>이해도</a:t>
            </a:r>
            <a:r>
              <a:rPr lang="ko-KR" altLang="en-US" sz="2000" dirty="0"/>
              <a:t>와 </a:t>
            </a:r>
            <a:r>
              <a:rPr lang="ko-KR" altLang="en-US" sz="2000" b="1" dirty="0"/>
              <a:t>깊이 있는 탐구</a:t>
            </a:r>
            <a:r>
              <a:rPr lang="ko-KR" altLang="en-US" sz="2000" dirty="0"/>
              <a:t>를 기대함</a:t>
            </a:r>
            <a:endParaRPr lang="en-US" altLang="ko-KR" sz="2000" dirty="0"/>
          </a:p>
        </p:txBody>
      </p:sp>
      <p:pic>
        <p:nvPicPr>
          <p:cNvPr id="2050" name="Picture 2" descr="시계열분석 - 인코덤, 생물정보 전문위키">
            <a:extLst>
              <a:ext uri="{FF2B5EF4-FFF2-40B4-BE49-F238E27FC236}">
                <a16:creationId xmlns:a16="http://schemas.microsoft.com/office/drawing/2014/main" id="{049C0157-9A56-3DCF-679D-933CE103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75" y="2091286"/>
            <a:ext cx="3575180" cy="357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15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3703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금융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AI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스터디 세부 일정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30EE24-4193-49A6-E3DF-776342CFB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17251"/>
              </p:ext>
            </p:extLst>
          </p:nvPr>
        </p:nvGraphicFramePr>
        <p:xfrm>
          <a:off x="864130" y="1625844"/>
          <a:ext cx="4948840" cy="372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586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878627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  <a:gridCol w="1878627">
                  <a:extLst>
                    <a:ext uri="{9D8B030D-6E8A-4147-A177-3AD203B41FA5}">
                      <a16:colId xmlns:a16="http://schemas.microsoft.com/office/drawing/2014/main" val="1982258045"/>
                    </a:ext>
                  </a:extLst>
                </a:gridCol>
              </a:tblGrid>
              <a:tr h="744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날짜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학습 진도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44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03/20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책 </a:t>
                      </a:r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Chapter 4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44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03/27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책 </a:t>
                      </a:r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Chapter 8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44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04/03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책 </a:t>
                      </a:r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Chapter 12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44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04/10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책 </a:t>
                      </a:r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Chapter 17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FBD38CE-FAF7-C87B-89A7-8C208A7AD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56947"/>
              </p:ext>
            </p:extLst>
          </p:nvPr>
        </p:nvGraphicFramePr>
        <p:xfrm>
          <a:off x="6358497" y="1622911"/>
          <a:ext cx="4948840" cy="3660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586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878627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  <a:gridCol w="1878627">
                  <a:extLst>
                    <a:ext uri="{9D8B030D-6E8A-4147-A177-3AD203B41FA5}">
                      <a16:colId xmlns:a16="http://schemas.microsoft.com/office/drawing/2014/main" val="1982258045"/>
                    </a:ext>
                  </a:extLst>
                </a:gridCol>
              </a:tblGrid>
              <a:tr h="748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날짜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학습 진도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584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05/01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시계열 모델</a:t>
                      </a:r>
                      <a:endParaRPr lang="en-US" altLang="ko-KR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튜닝 작업 </a:t>
                      </a:r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&amp; </a:t>
                      </a:r>
                    </a:p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성능 평가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622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05/08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책 </a:t>
                      </a:r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Chapter 8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513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05/15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책 </a:t>
                      </a:r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Chapter 12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595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05/22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책 </a:t>
                      </a:r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Chapter 17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595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05/29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2025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ACA4999-95A1-63DA-84E5-B16BDF9237DD}"/>
              </a:ext>
            </a:extLst>
          </p:cNvPr>
          <p:cNvSpPr txBox="1"/>
          <p:nvPr/>
        </p:nvSpPr>
        <p:spPr>
          <a:xfrm>
            <a:off x="884663" y="5525729"/>
            <a:ext cx="485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중간고사 전 세부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13EEA-0C37-18C4-81C6-5FB1A2E4609C}"/>
              </a:ext>
            </a:extLst>
          </p:cNvPr>
          <p:cNvSpPr txBox="1"/>
          <p:nvPr/>
        </p:nvSpPr>
        <p:spPr>
          <a:xfrm>
            <a:off x="6449961" y="5525729"/>
            <a:ext cx="485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중간고사 후 일정</a:t>
            </a:r>
          </a:p>
        </p:txBody>
      </p:sp>
    </p:spTree>
    <p:extLst>
      <p:ext uri="{BB962C8B-B14F-4D97-AF65-F5344CB8AC3E}">
        <p14:creationId xmlns:p14="http://schemas.microsoft.com/office/powerpoint/2010/main" val="19016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자연, 실외, 협곡이(가) 표시된 사진&#10;&#10;자동 생성된 설명">
            <a:extLst>
              <a:ext uri="{FF2B5EF4-FFF2-40B4-BE49-F238E27FC236}">
                <a16:creationId xmlns:a16="http://schemas.microsoft.com/office/drawing/2014/main" id="{987931BC-E6FB-C8C4-701A-716E28A4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6C04A3-A289-3FC4-8635-247E4086BE18}"/>
              </a:ext>
            </a:extLst>
          </p:cNvPr>
          <p:cNvSpPr/>
          <p:nvPr/>
        </p:nvSpPr>
        <p:spPr>
          <a:xfrm>
            <a:off x="0" y="0"/>
            <a:ext cx="12212128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A4A0C-640A-2409-A703-50CED43D532F}"/>
              </a:ext>
            </a:extLst>
          </p:cNvPr>
          <p:cNvSpPr txBox="1"/>
          <p:nvPr/>
        </p:nvSpPr>
        <p:spPr>
          <a:xfrm>
            <a:off x="4329330" y="2888269"/>
            <a:ext cx="35333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spc="-300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1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6EBDD9-1151-8ADF-BCC0-6950760F66CD}"/>
              </a:ext>
            </a:extLst>
          </p:cNvPr>
          <p:cNvCxnSpPr/>
          <p:nvPr/>
        </p:nvCxnSpPr>
        <p:spPr>
          <a:xfrm>
            <a:off x="5148146" y="2453371"/>
            <a:ext cx="1895708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814E4F-DD2A-0547-41AF-4B501B5509F2}"/>
              </a:ext>
            </a:extLst>
          </p:cNvPr>
          <p:cNvSpPr txBox="1"/>
          <p:nvPr/>
        </p:nvSpPr>
        <p:spPr>
          <a:xfrm>
            <a:off x="10372725" y="6496050"/>
            <a:ext cx="1839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ⓒCUAI(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쿠아이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색상테마091">
  <a:themeElements>
    <a:clrScheme name="170323_색상테마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A6CE"/>
      </a:accent1>
      <a:accent2>
        <a:srgbClr val="FF8B5F"/>
      </a:accent2>
      <a:accent3>
        <a:srgbClr val="F4E3DC"/>
      </a:accent3>
      <a:accent4>
        <a:srgbClr val="B49885"/>
      </a:accent4>
      <a:accent5>
        <a:srgbClr val="3C3C45"/>
      </a:accent5>
      <a:accent6>
        <a:srgbClr val="112845"/>
      </a:accent6>
      <a:hlink>
        <a:srgbClr val="17365D"/>
      </a:hlink>
      <a:folHlink>
        <a:srgbClr val="17365D"/>
      </a:folHlink>
    </a:clrScheme>
    <a:fontScheme name="나눔스퀘어">
      <a:majorFont>
        <a:latin typeface="Proxima Nova Rg"/>
        <a:ea typeface="나눔스퀘어"/>
        <a:cs typeface=""/>
      </a:majorFont>
      <a:minorFont>
        <a:latin typeface="Proxima Nova Rg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색상테마091" id="{B0C85AE2-1114-4E30-8B3F-E766AA3E5274}" vid="{DCDA81B5-5385-4663-A990-963F3F45AE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색상테마091</Template>
  <TotalTime>96</TotalTime>
  <Words>334</Words>
  <Application>Microsoft Office PowerPoint</Application>
  <PresentationFormat>와이드스크린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Proxima Nova Rg</vt:lpstr>
      <vt:lpstr>나눔스퀘어</vt:lpstr>
      <vt:lpstr>Arial</vt:lpstr>
      <vt:lpstr>색상테마091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달민</cp:lastModifiedBy>
  <cp:revision>15</cp:revision>
  <dcterms:created xsi:type="dcterms:W3CDTF">2017-03-27T00:32:25Z</dcterms:created>
  <dcterms:modified xsi:type="dcterms:W3CDTF">2023-03-13T14:18:09Z</dcterms:modified>
</cp:coreProperties>
</file>