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9144000" cy="5143500"/>
  <p:embeddedFontLst>
    <p:embeddedFont>
      <p:font typeface="Palatino Linotyp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QOq7ipA3UvB71J1tiKPPhjQ9Q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210FBA-100B-4ED4-A6DD-2881F0D0C56F}">
  <a:tblStyle styleId="{A9210FBA-100B-4ED4-A6DD-2881F0D0C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alatinoLinotype-bold.fntdata"/><Relationship Id="rId16" Type="http://schemas.openxmlformats.org/officeDocument/2006/relationships/font" Target="fonts/PalatinoLinotyp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alatinoLinotyp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alatinoLinotyp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안녕하세요, CUAI Kaggle/DACON 팀의 발표자 고지흔 입니다. 오늘은 저희 팀이 지난 4월 4일 발표 이후의 활동 내역에 대해 발표하겠습니다.</a:t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저희는 매주 정기적으로 매주 수요일 점심에 학교 도서관에서 만나 스터디를 진행하고 있습니다.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스터디원으로는 물리학과인 저, 소프트웨어학부에 김동우씨와 원동연씨가 있습니다.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"제가 시험이 5월 2일에 끝났기 때문에 5월 3일에 있던 10주차 스터디에 제대로 참여하지 못했습니다. 이에 대해 10주차 스터디 내용은 간단히 언급하겠습니다.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저희는 KAGGLE에서 10가지 범주의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컬러 이미지를 포함한 데이터셋인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CIFAR 데이터셋을 분류하는 과거 대회를 학습했습니다.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저희 팀은 CIFAR를 ResNet을 이용하여 학습시켰습니다. ResNet은 네트워크의 깊이가 깊어질수록 발생할 수 있는 기울기 소실 문제를 해결한 신경망 구조입니다.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이런 특성 덕분에, 에폭 수를 증가시킬수록 모델의 학습이 깊어져 성능이 향상될 것으로 예상했습니다.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그러나 실제로 보시는 바와 같이 에폭 수가 50일 때가 100일 때보다 미세하게나마 정확도가 더 높았습니다.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이를 통해 에폭 수를 무작정 늘리는 것이 아니라 적절한 에폭 수를 설정하는 것이 중요함을 깨달았습니다.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4550ebb68_2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44550ebb68_2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"지난주와 이번주 동안 저희 팀은 데이콘에서 주최한 '월간 데이콘 항공편 지연 예측 AI 경진 대회' 데이터를 활용하여 학습을 진행하였습니다.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이 대회의 핵심 목표는, 주어진 항공편 데이터를 바탕으로 해당 항공편이 지연되었는지를 예측하는 것이었습니다.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데이터셋에는 특이한 점이 있었는데, 바로 백만 개의 데이터 중에서 '지연' 정보인 타겟 데이터가 1/4밖에 포함되어 있지 않았다는 점입니다. 나머지 3/4의 데이터는 이 '지연' 정보가 제공되지 않았습니다.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이러한 특이점을 해결하기 위해 저희 팀은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일부 데이터만 레이블이 붙어 있는 상황에서 사용하는 학습 방법인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'준지도 학습'을 활용하였습니다.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준지도 학습은 이후 PPT에서 설명하겠습니다.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44550ebb68_2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3f3bdcf69_0_2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23f3bdcf69_0_2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우</a:t>
            </a:r>
            <a:r>
              <a:rPr lang="en-US"/>
              <a:t>선 학습을 시키기 전 데이터 전처리 과정에 대해 설명하겠습니다.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맨 왼쪽의 사진을 보시면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시간 형식이 7:40분이 740으로 표현되어 있었는데, 이를 분으로 변환하여 모델이 시간 데이터를 더 쉽게 처리하도록 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시간의 오른쪽 사진에  Cancelled와 Diverted는 모두 0이기 때문에 데이터분석에 영향을 끼치지 않아 제거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공항과 공항 ID, 항공사와 항공사 ID는 같은 정보를 나타내는 컬럼이므로, 이를 비교하면서 결측 데이터를 복구하였습니다.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결측 데이터 복구 후에는 ID 컬럼만 남기고 대응되는 컬럼은 제거하여 불필요한 중복 정보를 줄이고 데이터의 양을 줄였습니다.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시작시간과 도착시간은 데이터가 없는 경우가 있었지만, 이를 거리 정보나 다른 비행 정보를 통해 추정하여 복구하였습니다.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그럼에도 불구하고 복구할 수 없는 부분은 모델의 성능을 저하시키지 않도록 제거하였습니다.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23f3bdcf69_0_2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4550ebb68_2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44550ebb68_2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"다음은 '준지도 학습'에 대해 소개하겠습니다.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우선, 슬라이드에 보이는 것처럼, 데이터 중 3/4에 해당하는 부분의 target값인 'Delay'가 결측값인 것을 확인할 수 있습니다. 이렇게 라벨이 없는 데이터가 상당수 포함되어 있는 경우 '준지도 학습'을 적용하는 것이 효과적입니다.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'준지도 학습'이란, 라벨이 부착된 데이터와 부착되지 않은 데이터가 함께 존재할 때 이 둘을 모두 활용하여 모델을 학습시키는 방법을 말합니다.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이번 데이터셋에서는 'Delay' 값이 결측인 데이터를 '준지도 학습'을 통해 유용하게 활용하려는 시도를 하였습니다. 그 과정을 간략히 설명드리자면,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우선, 레이블이 있는 데이터만을 이용하여 초기 모델을 학습시킵니다.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이렇게 학습된 모델로 레이블이 없는 데이터에 대한 예측값을 생성합니다.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생성된 예측값을 '가상의 레이블'로 취급하여, 이를 다시 모델 학습에 활용하는 과정을 반복합니다.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이처럼 준지도 학습은 라벨이 없는 데이터를 유용하게 활용하여 모델의 성능을 향상시키는 데 크게 기여하며, 저희는 이 방법을 통해 더욱 정확한 항공 지연 예측 모델을 만드는 데 노력하였습니다."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44550ebb68_2_14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4550ebb68_2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44550ebb68_2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마지막으로, 저희가 시도한 다양한 모델들을 통한 스코어와 학습 시간 등을 비교한 결과를 공유하겠습니다.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여기까지 저희 CUAI Kaggle/DACON 팀의 10주차부터 12주차까지의 활동 내용에 대한 소개였습니다.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감사합니다!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44550ebb68_2_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0" y="0"/>
            <a:ext cx="1181100" cy="5143500"/>
          </a:xfrm>
          <a:custGeom>
            <a:rect b="b" l="l" r="r" t="t"/>
            <a:pathLst>
              <a:path extrusionOk="0" h="5143500" w="1181100">
                <a:moveTo>
                  <a:pt x="0" y="0"/>
                </a:moveTo>
                <a:lnTo>
                  <a:pt x="1181099" y="0"/>
                </a:lnTo>
                <a:lnTo>
                  <a:pt x="11810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926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153824" y="0"/>
            <a:ext cx="38100" cy="2149475"/>
          </a:xfrm>
          <a:custGeom>
            <a:rect b="b" l="l" r="r" t="t"/>
            <a:pathLst>
              <a:path extrusionOk="0" h="2149475" w="38100">
                <a:moveTo>
                  <a:pt x="38099" y="2149050"/>
                </a:moveTo>
                <a:lnTo>
                  <a:pt x="0" y="2149050"/>
                </a:lnTo>
                <a:lnTo>
                  <a:pt x="0" y="0"/>
                </a:lnTo>
                <a:lnTo>
                  <a:pt x="38099" y="0"/>
                </a:lnTo>
                <a:lnTo>
                  <a:pt x="38099" y="21490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142962"/>
            <a:ext cx="1181087" cy="300053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08737"/>
            <a:ext cx="1060037" cy="29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6"/>
          <p:cNvSpPr/>
          <p:nvPr/>
        </p:nvSpPr>
        <p:spPr>
          <a:xfrm>
            <a:off x="8685224" y="135475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779869" y="367200"/>
            <a:ext cx="758426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2430174" y="1889662"/>
            <a:ext cx="4685030" cy="2469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ctrTitle"/>
          </p:nvPr>
        </p:nvSpPr>
        <p:spPr>
          <a:xfrm>
            <a:off x="1473450" y="678224"/>
            <a:ext cx="619709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08737"/>
            <a:ext cx="1060037" cy="29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/>
          <p:nvPr/>
        </p:nvSpPr>
        <p:spPr>
          <a:xfrm>
            <a:off x="8685224" y="135475"/>
            <a:ext cx="335915" cy="335915"/>
          </a:xfrm>
          <a:custGeom>
            <a:rect b="b" l="l" r="r" t="t"/>
            <a:pathLst>
              <a:path extrusionOk="0" h="335915" w="335915">
                <a:moveTo>
                  <a:pt x="335699" y="335699"/>
                </a:moveTo>
                <a:lnTo>
                  <a:pt x="0" y="335699"/>
                </a:lnTo>
                <a:lnTo>
                  <a:pt x="0" y="0"/>
                </a:lnTo>
                <a:lnTo>
                  <a:pt x="335699" y="0"/>
                </a:lnTo>
                <a:lnTo>
                  <a:pt x="335699" y="335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8685224" y="135475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8685224" y="616374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8685224" y="1097274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146899" y="0"/>
            <a:ext cx="0" cy="2152650"/>
          </a:xfrm>
          <a:custGeom>
            <a:rect b="b" l="l" r="r" t="t"/>
            <a:pathLst>
              <a:path extrusionOk="0" h="2152650" w="120000">
                <a:moveTo>
                  <a:pt x="0" y="2152499"/>
                </a:moveTo>
                <a:lnTo>
                  <a:pt x="0" y="0"/>
                </a:lnTo>
              </a:path>
            </a:pathLst>
          </a:custGeom>
          <a:noFill/>
          <a:ln cap="flat" cmpd="sng" w="28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1060050" y="258449"/>
            <a:ext cx="7420609" cy="4719955"/>
          </a:xfrm>
          <a:custGeom>
            <a:rect b="b" l="l" r="r" t="t"/>
            <a:pathLst>
              <a:path extrusionOk="0" h="4719955" w="7420609">
                <a:moveTo>
                  <a:pt x="7420499" y="4719899"/>
                </a:moveTo>
                <a:lnTo>
                  <a:pt x="0" y="4719899"/>
                </a:lnTo>
                <a:lnTo>
                  <a:pt x="0" y="0"/>
                </a:lnTo>
                <a:lnTo>
                  <a:pt x="7420499" y="0"/>
                </a:lnTo>
                <a:lnTo>
                  <a:pt x="7420499" y="4719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8"/>
          <p:cNvSpPr txBox="1"/>
          <p:nvPr>
            <p:ph type="title"/>
          </p:nvPr>
        </p:nvSpPr>
        <p:spPr>
          <a:xfrm>
            <a:off x="779869" y="367200"/>
            <a:ext cx="758426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08737"/>
            <a:ext cx="1060037" cy="29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9"/>
          <p:cNvSpPr/>
          <p:nvPr/>
        </p:nvSpPr>
        <p:spPr>
          <a:xfrm>
            <a:off x="8685224" y="135475"/>
            <a:ext cx="335915" cy="335915"/>
          </a:xfrm>
          <a:custGeom>
            <a:rect b="b" l="l" r="r" t="t"/>
            <a:pathLst>
              <a:path extrusionOk="0" h="335915" w="335915">
                <a:moveTo>
                  <a:pt x="335699" y="335699"/>
                </a:moveTo>
                <a:lnTo>
                  <a:pt x="0" y="335699"/>
                </a:lnTo>
                <a:lnTo>
                  <a:pt x="0" y="0"/>
                </a:lnTo>
                <a:lnTo>
                  <a:pt x="335699" y="0"/>
                </a:lnTo>
                <a:lnTo>
                  <a:pt x="335699" y="335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9"/>
          <p:cNvSpPr/>
          <p:nvPr/>
        </p:nvSpPr>
        <p:spPr>
          <a:xfrm>
            <a:off x="8685224" y="135475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9"/>
          <p:cNvSpPr/>
          <p:nvPr/>
        </p:nvSpPr>
        <p:spPr>
          <a:xfrm>
            <a:off x="8685224" y="616374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8685224" y="1097274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146899" y="0"/>
            <a:ext cx="0" cy="2152650"/>
          </a:xfrm>
          <a:custGeom>
            <a:rect b="b" l="l" r="r" t="t"/>
            <a:pathLst>
              <a:path extrusionOk="0" h="2152650" w="120000">
                <a:moveTo>
                  <a:pt x="0" y="2152499"/>
                </a:moveTo>
                <a:lnTo>
                  <a:pt x="0" y="0"/>
                </a:lnTo>
              </a:path>
            </a:pathLst>
          </a:custGeom>
          <a:noFill/>
          <a:ln cap="flat" cmpd="sng" w="28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060050" y="211800"/>
            <a:ext cx="7420609" cy="4719955"/>
          </a:xfrm>
          <a:custGeom>
            <a:rect b="b" l="l" r="r" t="t"/>
            <a:pathLst>
              <a:path extrusionOk="0" h="4719955" w="7420609">
                <a:moveTo>
                  <a:pt x="7420499" y="4719899"/>
                </a:moveTo>
                <a:lnTo>
                  <a:pt x="0" y="4719899"/>
                </a:lnTo>
                <a:lnTo>
                  <a:pt x="0" y="0"/>
                </a:lnTo>
                <a:lnTo>
                  <a:pt x="7420499" y="0"/>
                </a:lnTo>
                <a:lnTo>
                  <a:pt x="7420499" y="4719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779869" y="367200"/>
            <a:ext cx="758426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208737"/>
            <a:ext cx="1060037" cy="29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/>
          <p:nvPr>
            <p:ph type="title"/>
          </p:nvPr>
        </p:nvSpPr>
        <p:spPr>
          <a:xfrm>
            <a:off x="779869" y="367200"/>
            <a:ext cx="758426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2430174" y="1889662"/>
            <a:ext cx="4685030" cy="2469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1412774" y="2658342"/>
            <a:ext cx="3768825" cy="7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Kaggle/DACON</a:t>
            </a:r>
            <a:r>
              <a:rPr b="1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2023.05.16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412775" y="3951728"/>
            <a:ext cx="989965" cy="182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발표자 </a:t>
            </a:r>
            <a:r>
              <a:rPr lang="en-US" sz="11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:고지흔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78" name="Google Shape;78;p2"/>
            <p:cNvSpPr/>
            <p:nvPr/>
          </p:nvSpPr>
          <p:spPr>
            <a:xfrm>
              <a:off x="0" y="0"/>
              <a:ext cx="1181100" cy="5143500"/>
            </a:xfrm>
            <a:custGeom>
              <a:rect b="b" l="l" r="r" t="t"/>
              <a:pathLst>
                <a:path extrusionOk="0" h="5143500" w="11811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53824" y="0"/>
              <a:ext cx="38100" cy="2149475"/>
            </a:xfrm>
            <a:custGeom>
              <a:rect b="b" l="l" r="r" t="t"/>
              <a:pathLst>
                <a:path extrusionOk="0" h="2149475" w="38100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42962"/>
              <a:ext cx="1181087" cy="30005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1475800" y="340464"/>
            <a:ext cx="2936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스터디원 소개 및 만남 인증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6210624" y="1886037"/>
            <a:ext cx="1463675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물리학과 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고지흔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210624" y="2661439"/>
            <a:ext cx="1463675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소프트웨어학부 김동우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6210624" y="3563015"/>
            <a:ext cx="1463675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소프트웨어학부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원동연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828800" y="982811"/>
            <a:ext cx="37909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905000" y="1428750"/>
            <a:ext cx="3943519" cy="5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1. 10</a:t>
            </a:r>
            <a:r>
              <a:rPr b="1" baseline="30000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th</a:t>
            </a:r>
            <a:r>
              <a:rPr b="1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 Week (5/3)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905000" y="2333445"/>
            <a:ext cx="3943519" cy="5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2. 11</a:t>
            </a:r>
            <a:r>
              <a:rPr b="1" baseline="30000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th</a:t>
            </a:r>
            <a:r>
              <a:rPr b="1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 Week (5/10)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1923881" y="3238140"/>
            <a:ext cx="3943519" cy="5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3. 12</a:t>
            </a:r>
            <a:r>
              <a:rPr b="1" baseline="30000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th</a:t>
            </a:r>
            <a:r>
              <a:rPr b="1" lang="en-US" sz="2500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 Week (5/17)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468553" y="156354"/>
            <a:ext cx="3768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9264B"/>
                </a:solidFill>
              </a:rPr>
              <a:t>10</a:t>
            </a:r>
            <a:r>
              <a:rPr b="1" baseline="30000" lang="en-US" sz="25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lang="en-US" sz="25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 Week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425" y="929900"/>
            <a:ext cx="4055400" cy="3337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3"/>
          <p:cNvGraphicFramePr/>
          <p:nvPr/>
        </p:nvGraphicFramePr>
        <p:xfrm>
          <a:off x="5369900" y="9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{A9210FBA-100B-4ED4-A6DD-2881F0D0C56F}</a:tableStyleId>
              </a:tblPr>
              <a:tblGrid>
                <a:gridCol w="1592875"/>
                <a:gridCol w="2066125"/>
              </a:tblGrid>
              <a:tr h="31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Epoch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0.9012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4550ebb68_2_0"/>
          <p:cNvSpPr txBox="1"/>
          <p:nvPr/>
        </p:nvSpPr>
        <p:spPr>
          <a:xfrm>
            <a:off x="1468553" y="156354"/>
            <a:ext cx="3768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9264B"/>
                </a:solidFill>
              </a:rPr>
              <a:t>11</a:t>
            </a:r>
            <a:r>
              <a:rPr b="1" baseline="30000" lang="en-US" sz="25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lang="en-US" sz="25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 Week, 12</a:t>
            </a:r>
            <a:r>
              <a:rPr b="1" baseline="30000" lang="en-US" sz="2500">
                <a:solidFill>
                  <a:srgbClr val="19264B"/>
                </a:solidFill>
              </a:rPr>
              <a:t>th</a:t>
            </a:r>
            <a:r>
              <a:rPr b="1" lang="en-US" sz="2500">
                <a:solidFill>
                  <a:srgbClr val="19264B"/>
                </a:solidFill>
              </a:rPr>
              <a:t> Week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" name="Google Shape;108;g244550ebb6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75" y="877775"/>
            <a:ext cx="7298801" cy="33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44550ebb68_2_0"/>
          <p:cNvSpPr/>
          <p:nvPr/>
        </p:nvSpPr>
        <p:spPr>
          <a:xfrm>
            <a:off x="2495950" y="1460150"/>
            <a:ext cx="767700" cy="215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3f3bdcf69_0_20"/>
          <p:cNvSpPr txBox="1"/>
          <p:nvPr/>
        </p:nvSpPr>
        <p:spPr>
          <a:xfrm>
            <a:off x="1468550" y="156350"/>
            <a:ext cx="57246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g223f3bdcf6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525" y="839325"/>
            <a:ext cx="1520325" cy="18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23f3bdcf69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375" y="839325"/>
            <a:ext cx="3460299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23f3bdcf69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7375" y="1446100"/>
            <a:ext cx="346030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23f3bdcf69_0_20"/>
          <p:cNvPicPr preferRelativeResize="0"/>
          <p:nvPr/>
        </p:nvPicPr>
        <p:blipFill rotWithShape="1">
          <a:blip r:embed="rId6">
            <a:alphaModFix/>
          </a:blip>
          <a:srcRect b="0" l="22815" r="0" t="0"/>
          <a:stretch/>
        </p:blipFill>
        <p:spPr>
          <a:xfrm>
            <a:off x="2074825" y="839325"/>
            <a:ext cx="650675" cy="36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23f3bdcf69_0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375" y="2113775"/>
            <a:ext cx="3460299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23f3bdcf69_0_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1525" y="2967450"/>
            <a:ext cx="5097900" cy="3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550ebb68_2_14"/>
          <p:cNvSpPr txBox="1"/>
          <p:nvPr/>
        </p:nvSpPr>
        <p:spPr>
          <a:xfrm>
            <a:off x="1468550" y="156350"/>
            <a:ext cx="57246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준지도 학습 (semi-supervised learning)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g244550ebb68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650" y="1216450"/>
            <a:ext cx="3335825" cy="33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44550ebb68_2_14"/>
          <p:cNvSpPr/>
          <p:nvPr/>
        </p:nvSpPr>
        <p:spPr>
          <a:xfrm>
            <a:off x="1631034" y="4140460"/>
            <a:ext cx="2944800" cy="1296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44550ebb68_2_14"/>
          <p:cNvSpPr txBox="1"/>
          <p:nvPr/>
        </p:nvSpPr>
        <p:spPr>
          <a:xfrm>
            <a:off x="1239950" y="712625"/>
            <a:ext cx="650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레이블이 지정된 데이터와 지정되지 않은 데이터를 모두 사용하여 모델을 학습시키는 방법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1" name="Google Shape;131;g244550ebb68_2_14"/>
          <p:cNvSpPr txBox="1"/>
          <p:nvPr/>
        </p:nvSpPr>
        <p:spPr>
          <a:xfrm>
            <a:off x="4682475" y="1447325"/>
            <a:ext cx="4087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초기 모델은 레이블이 있는 데이터를 사용하여 학습된다.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이 모델은 레이블이 없는 데이터에 대한 예측을 생성한다.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예측된 레이블을 사용하여 모델을 추가로 학습시키는 과정을 반복한다.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4550ebb68_2_7"/>
          <p:cNvSpPr txBox="1"/>
          <p:nvPr/>
        </p:nvSpPr>
        <p:spPr>
          <a:xfrm>
            <a:off x="1468553" y="156354"/>
            <a:ext cx="3768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9264B"/>
                </a:solidFill>
              </a:rPr>
              <a:t>11</a:t>
            </a:r>
            <a:r>
              <a:rPr b="1" baseline="30000" lang="en-US" sz="25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lang="en-US" sz="250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 Week, 12</a:t>
            </a:r>
            <a:r>
              <a:rPr b="1" baseline="30000" lang="en-US" sz="2500">
                <a:solidFill>
                  <a:srgbClr val="19264B"/>
                </a:solidFill>
              </a:rPr>
              <a:t>th</a:t>
            </a:r>
            <a:r>
              <a:rPr b="1" lang="en-US" sz="2500">
                <a:solidFill>
                  <a:srgbClr val="19264B"/>
                </a:solidFill>
              </a:rPr>
              <a:t> Week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g244550ebb68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175" y="935175"/>
            <a:ext cx="7259849" cy="33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08737"/>
            <a:ext cx="1060037" cy="29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/>
          <p:nvPr/>
        </p:nvSpPr>
        <p:spPr>
          <a:xfrm>
            <a:off x="146899" y="0"/>
            <a:ext cx="0" cy="2152650"/>
          </a:xfrm>
          <a:custGeom>
            <a:rect b="b" l="l" r="r" t="t"/>
            <a:pathLst>
              <a:path extrusionOk="0" h="2152650" w="120000">
                <a:moveTo>
                  <a:pt x="0" y="2152499"/>
                </a:moveTo>
                <a:lnTo>
                  <a:pt x="0" y="0"/>
                </a:lnTo>
              </a:path>
            </a:pathLst>
          </a:custGeom>
          <a:noFill/>
          <a:ln cap="flat" cmpd="sng" w="28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2994300" y="2117250"/>
            <a:ext cx="3538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685224" y="135475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8685224" y="616374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8685224" y="1097274"/>
            <a:ext cx="335915" cy="335915"/>
          </a:xfrm>
          <a:custGeom>
            <a:rect b="b" l="l" r="r" t="t"/>
            <a:pathLst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  <a:path extrusionOk="0" h="335915" w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3"/>
          <p:cNvGrpSpPr/>
          <p:nvPr/>
        </p:nvGrpSpPr>
        <p:grpSpPr>
          <a:xfrm>
            <a:off x="8685224" y="1578174"/>
            <a:ext cx="335915" cy="335914"/>
            <a:chOff x="8685224" y="1578174"/>
            <a:chExt cx="335915" cy="335914"/>
          </a:xfrm>
        </p:grpSpPr>
        <p:sp>
          <p:nvSpPr>
            <p:cNvPr id="151" name="Google Shape;151;p13"/>
            <p:cNvSpPr/>
            <p:nvPr/>
          </p:nvSpPr>
          <p:spPr>
            <a:xfrm>
              <a:off x="8685224" y="1578174"/>
              <a:ext cx="335915" cy="335914"/>
            </a:xfrm>
            <a:custGeom>
              <a:rect b="b" l="l" r="r" t="t"/>
              <a:pathLst>
                <a:path extrusionOk="0" h="335914" w="335915">
                  <a:moveTo>
                    <a:pt x="0" y="0"/>
                  </a:moveTo>
                  <a:lnTo>
                    <a:pt x="335699" y="0"/>
                  </a:lnTo>
                  <a:lnTo>
                    <a:pt x="335699" y="335699"/>
                  </a:lnTo>
                  <a:lnTo>
                    <a:pt x="0" y="335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685224" y="1578174"/>
              <a:ext cx="335915" cy="335914"/>
            </a:xfrm>
            <a:custGeom>
              <a:rect b="b" l="l" r="r" t="t"/>
              <a:pathLst>
                <a:path extrusionOk="0" h="335914" w="335915">
                  <a:moveTo>
                    <a:pt x="335699" y="335699"/>
                  </a:moveTo>
                  <a:lnTo>
                    <a:pt x="0" y="335699"/>
                  </a:lnTo>
                  <a:lnTo>
                    <a:pt x="0" y="0"/>
                  </a:lnTo>
                  <a:lnTo>
                    <a:pt x="335699" y="0"/>
                  </a:lnTo>
                  <a:lnTo>
                    <a:pt x="335699" y="3356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685224" y="1578174"/>
              <a:ext cx="335915" cy="335914"/>
            </a:xfrm>
            <a:custGeom>
              <a:rect b="b" l="l" r="r" t="t"/>
              <a:pathLst>
                <a:path extrusionOk="0" h="335914" w="335915">
                  <a:moveTo>
                    <a:pt x="0" y="0"/>
                  </a:moveTo>
                  <a:lnTo>
                    <a:pt x="335699" y="0"/>
                  </a:lnTo>
                  <a:lnTo>
                    <a:pt x="335699" y="335699"/>
                  </a:lnTo>
                  <a:lnTo>
                    <a:pt x="0" y="335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2023-03-18T03:59:10Z</dcterms:created>
  <dc:creator>DONGYEON WON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