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1" r:id="rId2"/>
    <p:sldId id="282" r:id="rId3"/>
    <p:sldId id="283" r:id="rId4"/>
    <p:sldId id="288" r:id="rId5"/>
    <p:sldId id="290" r:id="rId6"/>
    <p:sldId id="296" r:id="rId7"/>
    <p:sldId id="295" r:id="rId8"/>
    <p:sldId id="297" r:id="rId9"/>
    <p:sldId id="298" r:id="rId10"/>
    <p:sldId id="300" r:id="rId11"/>
    <p:sldId id="301" r:id="rId12"/>
    <p:sldId id="299" r:id="rId13"/>
    <p:sldId id="293" r:id="rId1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3" autoAdjust="0"/>
    <p:restoredTop sz="78686" autoAdjust="0"/>
  </p:normalViewPr>
  <p:slideViewPr>
    <p:cSldViewPr>
      <p:cViewPr varScale="1">
        <p:scale>
          <a:sx n="118" d="100"/>
          <a:sy n="118" d="100"/>
        </p:scale>
        <p:origin x="10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B5D3D-0F37-43F8-A0C7-18D4470F4D18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772A-ECA3-4DAC-916C-7F88280B0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교육용으로 열린 </a:t>
            </a:r>
            <a:r>
              <a:rPr lang="ko-KR" altLang="en-US" dirty="0" err="1"/>
              <a:t>대여량</a:t>
            </a:r>
            <a:r>
              <a:rPr lang="ko-KR" altLang="en-US" dirty="0"/>
              <a:t> 예측대회로 크게 다르진 다음과 같이 약간의</a:t>
            </a:r>
            <a:r>
              <a:rPr lang="en-US" altLang="ko-KR" dirty="0"/>
              <a:t> feature</a:t>
            </a:r>
            <a:r>
              <a:rPr lang="ko-KR" altLang="en-US" dirty="0"/>
              <a:t>가 변동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데이터 전처리와 프로세스만 거쳐 선형 회귀</a:t>
            </a:r>
            <a:r>
              <a:rPr lang="en-US" altLang="ko-KR" dirty="0"/>
              <a:t>,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 err="1"/>
              <a:t>회귀값에</a:t>
            </a:r>
            <a:r>
              <a:rPr lang="ko-KR" altLang="en-US" dirty="0"/>
              <a:t> 대한 예측 수렴도는 다음과 같이 시각화를 통해 확인할 수 있다</a:t>
            </a:r>
            <a:r>
              <a:rPr lang="en-US" altLang="ko-KR" dirty="0"/>
              <a:t>. </a:t>
            </a:r>
            <a:r>
              <a:rPr lang="ko-KR" altLang="en-US" dirty="0"/>
              <a:t>저번 </a:t>
            </a:r>
            <a:r>
              <a:rPr lang="ko-KR" altLang="en-US" dirty="0" err="1"/>
              <a:t>발표때</a:t>
            </a:r>
            <a:r>
              <a:rPr lang="ko-KR" altLang="en-US" dirty="0"/>
              <a:t> 개선 진행 예정이라고 </a:t>
            </a:r>
            <a:r>
              <a:rPr lang="ko-KR" altLang="en-US" dirty="0" err="1"/>
              <a:t>했었음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l"/>
            <a:endParaRPr lang="en-US" altLang="ko-KR" b="0" i="0" dirty="0">
              <a:solidFill>
                <a:srgbClr val="37352F"/>
              </a:solidFill>
              <a:effectLst/>
              <a:latin typeface="ui-sans-serif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일상적으로 생각했을 때 우리는 오존은 </a:t>
            </a:r>
            <a:r>
              <a:rPr lang="ko-KR" altLang="en-US" b="0" i="0" dirty="0" err="1">
                <a:solidFill>
                  <a:srgbClr val="37352F"/>
                </a:solidFill>
                <a:effectLst/>
                <a:latin typeface="ui-sans-serif"/>
              </a:rPr>
              <a:t>신경쓰지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 않는다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.+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오존 주의보가 발효될 정도로 오존 수치가 높은 날이 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1</a:t>
            </a:r>
            <a:r>
              <a:rPr lang="ko-KR" altLang="en-US" b="0" i="0" dirty="0" err="1">
                <a:solidFill>
                  <a:srgbClr val="37352F"/>
                </a:solidFill>
                <a:effectLst/>
                <a:latin typeface="ui-sans-serif"/>
              </a:rPr>
              <a:t>일뿐이다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. 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오존 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feature 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제거</a:t>
            </a:r>
          </a:p>
          <a:p>
            <a:pPr algn="l"/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미세먼지 </a:t>
            </a:r>
            <a:r>
              <a:rPr lang="en-US" altLang="ko-KR" b="0" i="0" dirty="0" err="1">
                <a:solidFill>
                  <a:srgbClr val="37352F"/>
                </a:solidFill>
                <a:effectLst/>
                <a:latin typeface="ui-sans-serif"/>
              </a:rPr>
              <a:t>featur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도 그렇게 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count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와 연관 관계가 높지 않다고 판단되며 미세먼지 </a:t>
            </a:r>
            <a:r>
              <a:rPr lang="en-US" altLang="ko-KR" b="0" i="0" dirty="0" err="1">
                <a:solidFill>
                  <a:srgbClr val="37352F"/>
                </a:solidFill>
                <a:effectLst/>
                <a:latin typeface="ui-sans-serif"/>
              </a:rPr>
              <a:t>featur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에는 결손치가 많다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. 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제거</a:t>
            </a:r>
          </a:p>
          <a:p>
            <a:pPr algn="l"/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Nan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을 채우기 위해 연관관계가 높다고 판단되는 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feature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를 기준으로 데이터 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mean 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생성 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– </a:t>
            </a:r>
            <a:r>
              <a:rPr lang="ko-KR" altLang="en-US" b="0" i="0" dirty="0">
                <a:solidFill>
                  <a:srgbClr val="37352F"/>
                </a:solidFill>
                <a:effectLst/>
                <a:latin typeface="ui-sans-serif"/>
              </a:rPr>
              <a:t>풍속은 시간과 </a:t>
            </a:r>
            <a:r>
              <a:rPr lang="ko-KR" altLang="en-US" b="0" i="0" dirty="0" err="1">
                <a:solidFill>
                  <a:srgbClr val="37352F"/>
                </a:solidFill>
                <a:effectLst/>
                <a:latin typeface="ui-sans-serif"/>
              </a:rPr>
              <a:t>관련있다</a:t>
            </a:r>
            <a:r>
              <a:rPr lang="en-US" altLang="ko-KR" b="0" i="0" dirty="0">
                <a:solidFill>
                  <a:srgbClr val="37352F"/>
                </a:solidFill>
                <a:effectLst/>
                <a:latin typeface="ui-sans-serif"/>
              </a:rPr>
              <a:t>.</a:t>
            </a:r>
            <a:endParaRPr lang="ko-KR" altLang="en-US" b="0" i="0" dirty="0">
              <a:solidFill>
                <a:srgbClr val="37352F"/>
              </a:solidFill>
              <a:effectLst/>
              <a:latin typeface="ui-sans-serif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09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17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 끝난 이후 모임전까지 </a:t>
            </a:r>
            <a:r>
              <a:rPr lang="en-US" altLang="ko-KR" dirty="0"/>
              <a:t>CIFAR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커피내기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772A-ECA3-4DAC-916C-7F88280B09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1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73450" y="678224"/>
            <a:ext cx="619709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335699" y="335699"/>
                </a:moveTo>
                <a:lnTo>
                  <a:pt x="0" y="335699"/>
                </a:lnTo>
                <a:lnTo>
                  <a:pt x="0" y="0"/>
                </a:lnTo>
                <a:lnTo>
                  <a:pt x="335699" y="0"/>
                </a:lnTo>
                <a:lnTo>
                  <a:pt x="335699" y="335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85224" y="6163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85224" y="10972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6899" y="0"/>
            <a:ext cx="0" cy="2152650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21524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050" y="258449"/>
            <a:ext cx="7420609" cy="4719955"/>
          </a:xfrm>
          <a:custGeom>
            <a:avLst/>
            <a:gdLst/>
            <a:ahLst/>
            <a:cxnLst/>
            <a:rect l="l" t="t" r="r" b="b"/>
            <a:pathLst>
              <a:path w="7420609" h="4719955">
                <a:moveTo>
                  <a:pt x="7420499" y="4719899"/>
                </a:moveTo>
                <a:lnTo>
                  <a:pt x="0" y="4719899"/>
                </a:lnTo>
                <a:lnTo>
                  <a:pt x="0" y="0"/>
                </a:lnTo>
                <a:lnTo>
                  <a:pt x="7420499" y="0"/>
                </a:lnTo>
                <a:lnTo>
                  <a:pt x="7420499" y="471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335699" y="335699"/>
                </a:moveTo>
                <a:lnTo>
                  <a:pt x="0" y="335699"/>
                </a:lnTo>
                <a:lnTo>
                  <a:pt x="0" y="0"/>
                </a:lnTo>
                <a:lnTo>
                  <a:pt x="335699" y="0"/>
                </a:lnTo>
                <a:lnTo>
                  <a:pt x="335699" y="335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85224" y="6163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85224" y="10972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6899" y="0"/>
            <a:ext cx="0" cy="2152650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21524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050" y="211800"/>
            <a:ext cx="7420609" cy="4719955"/>
          </a:xfrm>
          <a:custGeom>
            <a:avLst/>
            <a:gdLst/>
            <a:ahLst/>
            <a:cxnLst/>
            <a:rect l="l" t="t" r="r" b="b"/>
            <a:pathLst>
              <a:path w="7420609" h="4719955">
                <a:moveTo>
                  <a:pt x="7420499" y="4719899"/>
                </a:moveTo>
                <a:lnTo>
                  <a:pt x="0" y="4719899"/>
                </a:lnTo>
                <a:lnTo>
                  <a:pt x="0" y="0"/>
                </a:lnTo>
                <a:lnTo>
                  <a:pt x="7420499" y="0"/>
                </a:lnTo>
                <a:lnTo>
                  <a:pt x="7420499" y="4719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0"/>
                </a:moveTo>
                <a:lnTo>
                  <a:pt x="1181099" y="0"/>
                </a:lnTo>
                <a:lnTo>
                  <a:pt x="11810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824" y="0"/>
            <a:ext cx="38100" cy="2149475"/>
          </a:xfrm>
          <a:custGeom>
            <a:avLst/>
            <a:gdLst/>
            <a:ahLst/>
            <a:cxnLst/>
            <a:rect l="l" t="t" r="r" b="b"/>
            <a:pathLst>
              <a:path w="38100" h="2149475">
                <a:moveTo>
                  <a:pt x="38099" y="2149050"/>
                </a:moveTo>
                <a:lnTo>
                  <a:pt x="0" y="2149050"/>
                </a:lnTo>
                <a:lnTo>
                  <a:pt x="0" y="0"/>
                </a:lnTo>
                <a:lnTo>
                  <a:pt x="38099" y="0"/>
                </a:lnTo>
                <a:lnTo>
                  <a:pt x="38099" y="214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2962"/>
            <a:ext cx="1181087" cy="3000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869" y="367200"/>
            <a:ext cx="7584260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174" y="1889662"/>
            <a:ext cx="4685030" cy="2469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774" y="2658342"/>
            <a:ext cx="3768825" cy="7899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500" b="1" spc="-5" dirty="0">
                <a:solidFill>
                  <a:srgbClr val="19264B"/>
                </a:solidFill>
                <a:latin typeface="Arial"/>
                <a:cs typeface="Arial"/>
              </a:rPr>
              <a:t>CUA</a:t>
            </a:r>
            <a:r>
              <a:rPr sz="2500" b="1" dirty="0">
                <a:solidFill>
                  <a:srgbClr val="19264B"/>
                </a:solidFill>
                <a:latin typeface="Arial"/>
                <a:cs typeface="Arial"/>
              </a:rPr>
              <a:t>I </a:t>
            </a:r>
            <a:r>
              <a:rPr lang="en-US" sz="2500" b="1" dirty="0">
                <a:solidFill>
                  <a:srgbClr val="19264B"/>
                </a:solidFill>
                <a:latin typeface="Arial"/>
                <a:cs typeface="Arial"/>
              </a:rPr>
              <a:t>Kaggle/</a:t>
            </a:r>
            <a:r>
              <a:rPr lang="en-US" sz="2500" b="1" dirty="0" err="1">
                <a:solidFill>
                  <a:srgbClr val="19264B"/>
                </a:solidFill>
                <a:latin typeface="Arial"/>
                <a:cs typeface="Arial"/>
              </a:rPr>
              <a:t>DACON</a:t>
            </a:r>
            <a:r>
              <a:rPr sz="2500" b="1" dirty="0" err="1">
                <a:solidFill>
                  <a:srgbClr val="19264B"/>
                </a:solidFill>
                <a:latin typeface="Malgun Gothic"/>
                <a:cs typeface="Malgun Gothic"/>
              </a:rPr>
              <a:t>팀</a:t>
            </a:r>
            <a:endParaRPr sz="25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spc="-5" dirty="0">
                <a:solidFill>
                  <a:srgbClr val="19264B"/>
                </a:solidFill>
                <a:latin typeface="Arial MT"/>
                <a:cs typeface="Arial MT"/>
              </a:rPr>
              <a:t>2022.0</a:t>
            </a:r>
            <a:r>
              <a:rPr lang="en-US" sz="1400" spc="-5" dirty="0">
                <a:solidFill>
                  <a:srgbClr val="19264B"/>
                </a:solidFill>
                <a:latin typeface="Arial MT"/>
                <a:cs typeface="Arial MT"/>
              </a:rPr>
              <a:t>4</a:t>
            </a:r>
            <a:r>
              <a:rPr sz="1400" spc="-5" dirty="0">
                <a:solidFill>
                  <a:srgbClr val="19264B"/>
                </a:solidFill>
                <a:latin typeface="Arial MT"/>
                <a:cs typeface="Arial MT"/>
              </a:rPr>
              <a:t>.</a:t>
            </a:r>
            <a:r>
              <a:rPr lang="en-US" sz="1400" spc="-5" dirty="0">
                <a:solidFill>
                  <a:srgbClr val="19264B"/>
                </a:solidFill>
                <a:latin typeface="Arial MT"/>
                <a:cs typeface="Arial MT"/>
              </a:rPr>
              <a:t>04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2775" y="3951728"/>
            <a:ext cx="989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 err="1">
                <a:solidFill>
                  <a:srgbClr val="19264B"/>
                </a:solidFill>
                <a:latin typeface="Malgun Gothic"/>
                <a:cs typeface="Malgun Gothic"/>
              </a:rPr>
              <a:t>발표자</a:t>
            </a:r>
            <a:r>
              <a:rPr sz="1100" spc="-60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19264B"/>
                </a:solidFill>
                <a:latin typeface="Arial MT"/>
                <a:cs typeface="Arial MT"/>
              </a:rPr>
              <a:t>:</a:t>
            </a:r>
            <a:r>
              <a:rPr lang="ko-KR" altLang="en-US" sz="1100" dirty="0">
                <a:solidFill>
                  <a:srgbClr val="19264B"/>
                </a:solidFill>
                <a:latin typeface="Arial MT"/>
                <a:cs typeface="Arial MT"/>
              </a:rPr>
              <a:t>김동우</a:t>
            </a:r>
            <a:endParaRPr sz="11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5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726C0-0D5D-7631-108F-7F833237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00150"/>
            <a:ext cx="775698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5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F1C42-9E9F-AE9A-C2DF-5BF02DDC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02557"/>
            <a:ext cx="3801005" cy="1038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60718-0A17-CDD5-671B-34C40581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40927"/>
            <a:ext cx="7239000" cy="3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6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79DC7-128E-FAB4-A073-F4CB29E7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895350"/>
            <a:ext cx="516224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6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9264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8737"/>
            <a:ext cx="1060037" cy="293476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6899" y="0"/>
            <a:ext cx="0" cy="2152650"/>
          </a:xfrm>
          <a:custGeom>
            <a:avLst/>
            <a:gdLst/>
            <a:ahLst/>
            <a:cxnLst/>
            <a:rect l="l" t="t" r="r" b="b"/>
            <a:pathLst>
              <a:path h="2152650">
                <a:moveTo>
                  <a:pt x="0" y="2152499"/>
                </a:move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125" y="2158691"/>
            <a:ext cx="1318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rgbClr val="FFFFFF"/>
                </a:solidFill>
                <a:latin typeface="Malgun Gothic"/>
                <a:cs typeface="Malgun Gothic"/>
              </a:rPr>
              <a:t>QnA</a:t>
            </a:r>
            <a:endParaRPr sz="4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85224" y="135475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5224" y="6163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85224" y="1097274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  <a:path w="335915" h="335915">
                <a:moveTo>
                  <a:pt x="0" y="0"/>
                </a:moveTo>
                <a:lnTo>
                  <a:pt x="335699" y="0"/>
                </a:lnTo>
                <a:lnTo>
                  <a:pt x="335699" y="335699"/>
                </a:lnTo>
                <a:lnTo>
                  <a:pt x="0" y="335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666174" y="1559124"/>
            <a:ext cx="374015" cy="374015"/>
            <a:chOff x="8666174" y="1559124"/>
            <a:chExt cx="374015" cy="374015"/>
          </a:xfrm>
        </p:grpSpPr>
        <p:sp>
          <p:nvSpPr>
            <p:cNvPr id="10" name="object 10"/>
            <p:cNvSpPr/>
            <p:nvPr/>
          </p:nvSpPr>
          <p:spPr>
            <a:xfrm>
              <a:off x="8685224" y="157817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0" y="0"/>
                  </a:moveTo>
                  <a:lnTo>
                    <a:pt x="335699" y="0"/>
                  </a:lnTo>
                  <a:lnTo>
                    <a:pt x="335699" y="335699"/>
                  </a:lnTo>
                  <a:lnTo>
                    <a:pt x="0" y="3356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85224" y="157817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335699" y="335699"/>
                  </a:moveTo>
                  <a:lnTo>
                    <a:pt x="0" y="335699"/>
                  </a:lnTo>
                  <a:lnTo>
                    <a:pt x="0" y="0"/>
                  </a:lnTo>
                  <a:lnTo>
                    <a:pt x="335699" y="0"/>
                  </a:lnTo>
                  <a:lnTo>
                    <a:pt x="335699" y="335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5224" y="1578174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5" h="335914">
                  <a:moveTo>
                    <a:pt x="0" y="0"/>
                  </a:moveTo>
                  <a:lnTo>
                    <a:pt x="335699" y="0"/>
                  </a:lnTo>
                  <a:lnTo>
                    <a:pt x="335699" y="335699"/>
                  </a:lnTo>
                  <a:lnTo>
                    <a:pt x="0" y="3356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82000" y="369739"/>
            <a:ext cx="2936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스터디원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소개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및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만남</a:t>
            </a:r>
            <a:r>
              <a:rPr sz="2000" b="0" spc="-145" dirty="0">
                <a:solidFill>
                  <a:srgbClr val="19264B"/>
                </a:solidFill>
                <a:latin typeface="Malgun Gothic"/>
                <a:cs typeface="Malgun Gothic"/>
              </a:rPr>
              <a:t> </a:t>
            </a:r>
            <a:r>
              <a:rPr sz="2000" b="0" spc="-120" dirty="0">
                <a:solidFill>
                  <a:srgbClr val="19264B"/>
                </a:solidFill>
                <a:latin typeface="Malgun Gothic"/>
                <a:cs typeface="Malgun Gothic"/>
              </a:rPr>
              <a:t>인증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0624" y="1886037"/>
            <a:ext cx="146367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+mn-ea"/>
                <a:cs typeface="Arial MT"/>
              </a:rPr>
              <a:t>물리학과 </a:t>
            </a:r>
            <a:endParaRPr lang="en-US" altLang="ko-KR" sz="1400" dirty="0">
              <a:solidFill>
                <a:srgbClr val="002060"/>
              </a:solidFill>
              <a:latin typeface="+mn-ea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 err="1">
                <a:solidFill>
                  <a:srgbClr val="002060"/>
                </a:solidFill>
                <a:latin typeface="+mn-ea"/>
                <a:cs typeface="Arial MT"/>
              </a:rPr>
              <a:t>고지흔</a:t>
            </a:r>
            <a:endParaRPr sz="1400" dirty="0">
              <a:solidFill>
                <a:srgbClr val="002060"/>
              </a:solidFill>
              <a:latin typeface="+mn-ea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0624" y="2661439"/>
            <a:ext cx="14636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Arial MT"/>
                <a:cs typeface="Arial MT"/>
              </a:rPr>
              <a:t>소프트웨어학부 김동우</a:t>
            </a:r>
            <a:endParaRPr sz="14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0624" y="3563015"/>
            <a:ext cx="1463675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Arial MT"/>
                <a:cs typeface="Arial MT"/>
              </a:rPr>
              <a:t>소프트웨어학부</a:t>
            </a:r>
            <a:endParaRPr lang="en-US" altLang="ko-KR" sz="14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>
                <a:solidFill>
                  <a:srgbClr val="002060"/>
                </a:solidFill>
                <a:latin typeface="Arial MT"/>
                <a:cs typeface="Arial MT"/>
              </a:rPr>
              <a:t>원동연</a:t>
            </a:r>
            <a:endParaRPr sz="1400" dirty="0">
              <a:solidFill>
                <a:srgbClr val="002060"/>
              </a:solidFill>
              <a:latin typeface="Arial MT"/>
              <a:cs typeface="Arial MT"/>
            </a:endParaRPr>
          </a:p>
        </p:txBody>
      </p:sp>
      <p:pic>
        <p:nvPicPr>
          <p:cNvPr id="11" name="그림 10" descr="실내이(가) 표시된 사진&#10;&#10;자동 생성된 설명">
            <a:extLst>
              <a:ext uri="{FF2B5EF4-FFF2-40B4-BE49-F238E27FC236}">
                <a16:creationId xmlns:a16="http://schemas.microsoft.com/office/drawing/2014/main" id="{E0CFFB3C-C3DF-7AA6-E8CD-AA28874F4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1285296"/>
            <a:ext cx="4052071" cy="3039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31D2BCB-4345-4392-A84F-0AB2005BF8EF}"/>
              </a:ext>
            </a:extLst>
          </p:cNvPr>
          <p:cNvSpPr txBox="1"/>
          <p:nvPr/>
        </p:nvSpPr>
        <p:spPr>
          <a:xfrm>
            <a:off x="1905000" y="1428750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1. 4</a:t>
            </a:r>
            <a:r>
              <a:rPr lang="en-US" altLang="ko-KR" sz="2500" b="1" baseline="30000" dirty="0">
                <a:solidFill>
                  <a:srgbClr val="19264B"/>
                </a:solidFill>
                <a:latin typeface="Malgun Gothic"/>
                <a:cs typeface="Malgun Gothic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 Week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58E122D-002C-46F4-A9D9-C84C0281303E}"/>
              </a:ext>
            </a:extLst>
          </p:cNvPr>
          <p:cNvSpPr txBox="1"/>
          <p:nvPr/>
        </p:nvSpPr>
        <p:spPr>
          <a:xfrm>
            <a:off x="1905000" y="2333445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2. 5</a:t>
            </a:r>
            <a:r>
              <a:rPr lang="en-US" altLang="ko-KR" sz="2500" b="1" baseline="30000" dirty="0">
                <a:solidFill>
                  <a:srgbClr val="19264B"/>
                </a:solidFill>
                <a:latin typeface="Malgun Gothic"/>
                <a:cs typeface="Malgun Gothic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 Week</a:t>
            </a:r>
            <a:endParaRPr sz="2500" dirty="0">
              <a:latin typeface="Malgun Gothic"/>
              <a:cs typeface="Malgun Gothic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0835236-17F5-4513-B2E5-EF309EDE1AF9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Index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1A975E8-8708-FEFB-0FE4-4C48676F2F56}"/>
              </a:ext>
            </a:extLst>
          </p:cNvPr>
          <p:cNvSpPr txBox="1"/>
          <p:nvPr/>
        </p:nvSpPr>
        <p:spPr>
          <a:xfrm>
            <a:off x="1923881" y="3238140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3. 6</a:t>
            </a:r>
            <a:r>
              <a:rPr lang="en-US" altLang="ko-KR" sz="2500" b="1" baseline="30000" dirty="0">
                <a:solidFill>
                  <a:srgbClr val="19264B"/>
                </a:solidFill>
                <a:latin typeface="Malgun Gothic"/>
                <a:cs typeface="Malgun Gothic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Malgun Gothic"/>
                <a:cs typeface="Malgun Gothic"/>
              </a:rPr>
              <a:t> Week</a:t>
            </a:r>
            <a:endParaRPr sz="25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1" name="object 2">
            <a:extLst>
              <a:ext uri="{FF2B5EF4-FFF2-40B4-BE49-F238E27FC236}">
                <a16:creationId xmlns:a16="http://schemas.microsoft.com/office/drawing/2014/main" id="{A05AA5C2-4212-4A08-A507-3909CAB7F7A6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4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96332C-1162-4857-A509-1C8D3A863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158875"/>
            <a:ext cx="4380452" cy="1981200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E59FD4D7-64A6-425E-B072-D82D6572D4EB}"/>
              </a:ext>
            </a:extLst>
          </p:cNvPr>
          <p:cNvSpPr txBox="1"/>
          <p:nvPr/>
        </p:nvSpPr>
        <p:spPr>
          <a:xfrm>
            <a:off x="2895600" y="3876253"/>
            <a:ext cx="1295399" cy="37189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1600" b="1" dirty="0">
                <a:solidFill>
                  <a:srgbClr val="19264B"/>
                </a:solidFill>
                <a:latin typeface="Arial"/>
                <a:cs typeface="Arial"/>
              </a:rPr>
              <a:t>Feature Set</a:t>
            </a:r>
            <a:endParaRPr lang="ko-KR" altLang="en-US" sz="1600" dirty="0">
              <a:latin typeface="Malgun Gothic"/>
              <a:cs typeface="Malgun Gothic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4EB3B62-4514-4861-9D96-64B4EC763696}"/>
              </a:ext>
            </a:extLst>
          </p:cNvPr>
          <p:cNvSpPr txBox="1"/>
          <p:nvPr/>
        </p:nvSpPr>
        <p:spPr>
          <a:xfrm>
            <a:off x="5562600" y="4064416"/>
            <a:ext cx="2667000" cy="61811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1600" b="1" dirty="0">
                <a:solidFill>
                  <a:srgbClr val="19264B"/>
                </a:solidFill>
                <a:latin typeface="Arial"/>
                <a:cs typeface="Arial"/>
              </a:rPr>
              <a:t>+ Temperature, hour, precipitation, windspeed …</a:t>
            </a:r>
            <a:endParaRPr lang="ko-KR" altLang="en-US" sz="1600" dirty="0">
              <a:latin typeface="Malgun Gothic"/>
              <a:cs typeface="Malgun Gothic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6968EE-1FB9-4908-A729-8B49BB105194}"/>
              </a:ext>
            </a:extLst>
          </p:cNvPr>
          <p:cNvCxnSpPr/>
          <p:nvPr/>
        </p:nvCxnSpPr>
        <p:spPr>
          <a:xfrm>
            <a:off x="4475379" y="4171949"/>
            <a:ext cx="76199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>
            <a:extLst>
              <a:ext uri="{FF2B5EF4-FFF2-40B4-BE49-F238E27FC236}">
                <a16:creationId xmlns:a16="http://schemas.microsoft.com/office/drawing/2014/main" id="{257C5726-8398-4AEA-AD87-24505551B03A}"/>
              </a:ext>
            </a:extLst>
          </p:cNvPr>
          <p:cNvSpPr txBox="1"/>
          <p:nvPr/>
        </p:nvSpPr>
        <p:spPr>
          <a:xfrm>
            <a:off x="5562587" y="3444083"/>
            <a:ext cx="2667000" cy="61811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1600" b="1" dirty="0">
                <a:solidFill>
                  <a:srgbClr val="FF0000"/>
                </a:solidFill>
                <a:latin typeface="Arial"/>
                <a:cs typeface="Arial"/>
              </a:rPr>
              <a:t>- day, </a:t>
            </a:r>
            <a:r>
              <a:rPr lang="en-US" altLang="ko-KR" sz="1600" b="1" dirty="0" err="1">
                <a:solidFill>
                  <a:srgbClr val="FF0000"/>
                </a:solidFill>
                <a:latin typeface="Arial"/>
                <a:cs typeface="Arial"/>
              </a:rPr>
              <a:t>workingday</a:t>
            </a:r>
            <a:r>
              <a:rPr lang="en-US" altLang="ko-KR" sz="1600" b="1" dirty="0">
                <a:solidFill>
                  <a:srgbClr val="FF0000"/>
                </a:solidFill>
                <a:latin typeface="Arial"/>
                <a:cs typeface="Arial"/>
              </a:rPr>
              <a:t>, casual, </a:t>
            </a:r>
            <a:r>
              <a:rPr lang="en-US" altLang="ko-KR" sz="1600" b="1" dirty="0" err="1">
                <a:solidFill>
                  <a:srgbClr val="FF0000"/>
                </a:solidFill>
                <a:latin typeface="Arial"/>
                <a:cs typeface="Arial"/>
              </a:rPr>
              <a:t>atemp</a:t>
            </a:r>
            <a:r>
              <a:rPr lang="en-US" altLang="ko-KR" sz="1600" b="1" dirty="0">
                <a:solidFill>
                  <a:srgbClr val="FF0000"/>
                </a:solidFill>
                <a:latin typeface="Arial"/>
                <a:cs typeface="Arial"/>
              </a:rPr>
              <a:t> …</a:t>
            </a:r>
            <a:endParaRPr lang="ko-KR" altLang="en-US" sz="1600" dirty="0">
              <a:solidFill>
                <a:srgbClr val="FF0000"/>
              </a:solidFill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66A083F6-0F3F-4AEA-AE27-15E6AB8A8704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4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5E9598-D13F-4955-B7BD-B7117E400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352550"/>
            <a:ext cx="6248400" cy="3175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181100" cy="5143500"/>
            </a:xfrm>
            <a:custGeom>
              <a:avLst/>
              <a:gdLst/>
              <a:ahLst/>
              <a:cxnLst/>
              <a:rect l="l" t="t" r="r" b="b"/>
              <a:pathLst>
                <a:path w="1181100" h="5143500">
                  <a:moveTo>
                    <a:pt x="0" y="0"/>
                  </a:moveTo>
                  <a:lnTo>
                    <a:pt x="1181099" y="0"/>
                  </a:lnTo>
                  <a:lnTo>
                    <a:pt x="1181099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824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099" y="2149050"/>
                  </a:moveTo>
                  <a:lnTo>
                    <a:pt x="0" y="2149050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4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42962"/>
              <a:ext cx="1181087" cy="3000537"/>
            </a:xfrm>
            <a:prstGeom prst="rect">
              <a:avLst/>
            </a:prstGeom>
          </p:spPr>
        </p:pic>
      </p:grpSp>
      <p:sp>
        <p:nvSpPr>
          <p:cNvPr id="13" name="object 2">
            <a:extLst>
              <a:ext uri="{FF2B5EF4-FFF2-40B4-BE49-F238E27FC236}">
                <a16:creationId xmlns:a16="http://schemas.microsoft.com/office/drawing/2014/main" id="{66A083F6-0F3F-4AEA-AE27-15E6AB8A8704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4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3A53AF-1517-5920-76EE-14F519CA3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 bwMode="auto">
          <a:xfrm>
            <a:off x="3429000" y="86025"/>
            <a:ext cx="4873625" cy="49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5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A7D48-4E68-47D4-A068-5EE45A67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71550"/>
            <a:ext cx="4845393" cy="34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9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5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1516B2-83DC-A548-8450-CC3B0A63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47849"/>
            <a:ext cx="7848600" cy="29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B58D0E-EEA8-4C11-8BED-625C686D08EB}"/>
              </a:ext>
            </a:extLst>
          </p:cNvPr>
          <p:cNvSpPr txBox="1"/>
          <p:nvPr/>
        </p:nvSpPr>
        <p:spPr>
          <a:xfrm>
            <a:off x="1468553" y="308754"/>
            <a:ext cx="3768825" cy="5103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5</a:t>
            </a:r>
            <a:r>
              <a:rPr lang="en-US" altLang="ko-KR" sz="2500" b="1" baseline="30000" dirty="0">
                <a:solidFill>
                  <a:srgbClr val="19264B"/>
                </a:solidFill>
                <a:latin typeface="Arial"/>
                <a:cs typeface="Arial"/>
              </a:rPr>
              <a:t>th</a:t>
            </a:r>
            <a:r>
              <a:rPr lang="en-US" altLang="ko-KR" sz="2500" b="1" dirty="0">
                <a:solidFill>
                  <a:srgbClr val="19264B"/>
                </a:solidFill>
                <a:latin typeface="Arial"/>
                <a:cs typeface="Arial"/>
              </a:rPr>
              <a:t> Week</a:t>
            </a:r>
            <a:endParaRPr lang="ko-KR" altLang="en-US" sz="2500" dirty="0">
              <a:latin typeface="Malgun Gothic"/>
              <a:cs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1A101C-554C-A32C-E595-F0598E49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23903"/>
            <a:ext cx="3127773" cy="34059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860902-6F55-6F76-0AF7-7BF97420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023903"/>
            <a:ext cx="4380853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186</Words>
  <Application>Microsoft Office PowerPoint</Application>
  <PresentationFormat>화면 슬라이드 쇼(16:9)</PresentationFormat>
  <Paragraphs>39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 MT</vt:lpstr>
      <vt:lpstr>ui-sans-serif</vt:lpstr>
      <vt:lpstr>Malgun Gothic</vt:lpstr>
      <vt:lpstr>Malgun Gothic</vt:lpstr>
      <vt:lpstr>Arial</vt:lpstr>
      <vt:lpstr>Calibri</vt:lpstr>
      <vt:lpstr>Palatino Linotype</vt:lpstr>
      <vt:lpstr>Office Theme</vt:lpstr>
      <vt:lpstr>PowerPoint 프레젠테이션</vt:lpstr>
      <vt:lpstr>스터디원 소개 및 만남 인증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0307의 사본</dc:title>
  <dc:creator>DONGYEON WON</dc:creator>
  <cp:lastModifiedBy>김 동우</cp:lastModifiedBy>
  <cp:revision>3</cp:revision>
  <dcterms:created xsi:type="dcterms:W3CDTF">2023-03-18T03:59:10Z</dcterms:created>
  <dcterms:modified xsi:type="dcterms:W3CDTF">2023-04-03T00:06:22Z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